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6" r:id="rId4"/>
    <p:sldId id="257" r:id="rId5"/>
    <p:sldId id="264" r:id="rId6"/>
    <p:sldId id="259" r:id="rId7"/>
    <p:sldId id="260" r:id="rId8"/>
    <p:sldId id="261" r:id="rId9"/>
    <p:sldId id="263" r:id="rId10"/>
    <p:sldId id="265" r:id="rId11"/>
    <p:sldId id="266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408" y="-6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5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5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9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7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16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32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18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3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19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2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FEDCF-42F3-4C8B-BD69-8D11EC05556B}" type="datetimeFigureOut">
              <a:rPr lang="en-US" smtClean="0"/>
              <a:t>3/23/16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0BB64-EE60-4E58-BEC6-6D7FE592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5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65476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Testing of Objective Analysis of Precipitation Structures </a:t>
            </a:r>
          </a:p>
          <a:p>
            <a:pPr algn="ctr"/>
            <a:r>
              <a:rPr lang="en-US" sz="2400" b="1" dirty="0" smtClean="0"/>
              <a:t>(Snowbands) using the </a:t>
            </a:r>
          </a:p>
          <a:p>
            <a:pPr algn="ctr"/>
            <a:r>
              <a:rPr lang="en-US" sz="2400" b="1" dirty="0" smtClean="0"/>
              <a:t>NCAR Developmental Testbed Center (DTC) </a:t>
            </a:r>
          </a:p>
          <a:p>
            <a:pPr algn="ctr"/>
            <a:r>
              <a:rPr lang="en-US" sz="2400" b="1" dirty="0" smtClean="0"/>
              <a:t>Model Evaluation Tools (MET) Software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04211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Sara A. Ganetis</a:t>
            </a:r>
          </a:p>
          <a:p>
            <a:pPr algn="ctr"/>
            <a:r>
              <a:rPr lang="en-US" dirty="0" smtClean="0"/>
              <a:t>Ph.D. Candidate</a:t>
            </a:r>
          </a:p>
          <a:p>
            <a:pPr algn="ctr"/>
            <a:r>
              <a:rPr lang="en-US" dirty="0" smtClean="0"/>
              <a:t>School of Marine and Atmospheric Sciences</a:t>
            </a:r>
          </a:p>
          <a:p>
            <a:pPr algn="ctr"/>
            <a:r>
              <a:rPr lang="en-US" dirty="0" smtClean="0"/>
              <a:t>Stony Brook University</a:t>
            </a:r>
          </a:p>
          <a:p>
            <a:pPr algn="ctr"/>
            <a:r>
              <a:rPr lang="en-US" dirty="0" smtClean="0"/>
              <a:t>sara.ganetis@stonybrook.edu</a:t>
            </a:r>
          </a:p>
          <a:p>
            <a:pPr algn="ctr"/>
            <a:r>
              <a:rPr lang="en-US" dirty="0" smtClean="0"/>
              <a:t>14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61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548953"/>
              </p:ext>
            </p:extLst>
          </p:nvPr>
        </p:nvGraphicFramePr>
        <p:xfrm>
          <a:off x="4549878" y="5265175"/>
          <a:ext cx="457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495"/>
                <a:gridCol w="313450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Aspect Ratio (AR)  ≤ 0.75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≤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 &lt;  AR &lt; 1.00  </a:t>
                      </a:r>
                    </a:p>
                    <a:p>
                      <a:pPr algn="ctr"/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Undefined</a:t>
                      </a:r>
                      <a:endParaRPr lang="en-US" sz="18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&gt;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 &gt; 0.75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003" y="990600"/>
            <a:ext cx="3809999" cy="3809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" r="5793" b="4189"/>
          <a:stretch/>
        </p:blipFill>
        <p:spPr>
          <a:xfrm>
            <a:off x="0" y="19249"/>
            <a:ext cx="4822722" cy="52400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192861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334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r="8141"/>
          <a:stretch/>
        </p:blipFill>
        <p:spPr>
          <a:xfrm>
            <a:off x="5263061" y="469054"/>
            <a:ext cx="3595931" cy="4468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5192861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63061" y="4677304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 ID #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5400" y="55258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Features are still being mostly clustered into a single object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" r="5793" b="4189"/>
          <a:stretch/>
        </p:blipFill>
        <p:spPr>
          <a:xfrm>
            <a:off x="0" y="19249"/>
            <a:ext cx="4822722" cy="524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0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916" y="0"/>
            <a:ext cx="91440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 Analysis of Precipitation Structures using the NCAR Developmental Testbed Center (DTC) Model Evaluation Tools (MET) Software v. 5.1</a:t>
            </a:r>
          </a:p>
          <a:p>
            <a:endParaRPr lang="en-US" sz="800" b="1" i="1" dirty="0" smtClean="0"/>
          </a:p>
          <a:p>
            <a:endParaRPr lang="en-US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26-27 Dec 2010 East Coast </a:t>
            </a:r>
            <a:r>
              <a:rPr lang="en-US" sz="2000" dirty="0"/>
              <a:t>w</a:t>
            </a:r>
            <a:r>
              <a:rPr lang="en-US" sz="2000" dirty="0" smtClean="0"/>
              <a:t>inter </a:t>
            </a:r>
            <a:r>
              <a:rPr lang="en-US" sz="2000" dirty="0"/>
              <a:t>s</a:t>
            </a:r>
            <a:r>
              <a:rPr lang="en-US" sz="2000" dirty="0" smtClean="0"/>
              <a:t>torm test case -- MTD</a:t>
            </a:r>
          </a:p>
          <a:p>
            <a:endParaRPr lang="en-US" sz="800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Strengths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Objects are organized and tracked within a case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Length, width, area, and centroid location information is readily available for each object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Weaknesses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Less separation between objects as compared to MODE, in fact no separation in the snapshots provided on the previous slides, thus rendering the length/width/area/centroid location information faulty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Next steps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Test of the “one </a:t>
            </a:r>
            <a:r>
              <a:rPr lang="en-US" sz="1600" dirty="0" err="1" smtClean="0"/>
              <a:t>config</a:t>
            </a:r>
            <a:r>
              <a:rPr lang="en-US" sz="1600" dirty="0" smtClean="0"/>
              <a:t>. setup fits all band sizes” approach by tuning for larger bands, mid-sized multi-bands and small-scale cells separately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Potentially use MODE data instead of MTD for information about the degree of </a:t>
            </a:r>
            <a:r>
              <a:rPr lang="en-US" sz="1600" dirty="0" err="1" smtClean="0"/>
              <a:t>bandedness</a:t>
            </a:r>
            <a:r>
              <a:rPr lang="en-US" sz="1600" dirty="0" smtClean="0"/>
              <a:t> within each case, instead of gaining information about the tracking and evolution of objects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Apply similar methods to WRF data</a:t>
            </a:r>
          </a:p>
        </p:txBody>
      </p:sp>
    </p:spTree>
    <p:extLst>
      <p:ext uri="{BB962C8B-B14F-4D97-AF65-F5344CB8AC3E}">
        <p14:creationId xmlns:p14="http://schemas.microsoft.com/office/powerpoint/2010/main" val="109023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916" y="0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 Analysis of Precipitation Structures using the NCAR Developmental Testbed Center (DTC) Model Evaluation Tools (MET) Software v. 5.0</a:t>
            </a:r>
          </a:p>
          <a:p>
            <a:endParaRPr lang="en-US" sz="800" b="1" i="1" dirty="0" smtClean="0"/>
          </a:p>
          <a:p>
            <a:endParaRPr lang="en-US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26-27 Dec 2010 East Coast </a:t>
            </a:r>
            <a:r>
              <a:rPr lang="en-US" sz="2000" dirty="0"/>
              <a:t>w</a:t>
            </a:r>
            <a:r>
              <a:rPr lang="en-US" sz="2000" dirty="0" smtClean="0"/>
              <a:t>inter </a:t>
            </a:r>
            <a:r>
              <a:rPr lang="en-US" sz="2000" dirty="0"/>
              <a:t>s</a:t>
            </a:r>
            <a:r>
              <a:rPr lang="en-US" sz="2000" dirty="0" smtClean="0"/>
              <a:t>torm test case -- MODE</a:t>
            </a:r>
          </a:p>
          <a:p>
            <a:endParaRPr lang="en-US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Reflectivity structures ranged in scale including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small convective cells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/>
              <a:t>meso</a:t>
            </a:r>
            <a:r>
              <a:rPr lang="en-US" sz="1600" dirty="0" smtClean="0"/>
              <a:t>-</a:t>
            </a:r>
            <a:r>
              <a:rPr lang="el-GR" sz="1600" dirty="0" smtClean="0"/>
              <a:t>β</a:t>
            </a:r>
            <a:r>
              <a:rPr lang="en-US" sz="1600" dirty="0" smtClean="0"/>
              <a:t> bands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large </a:t>
            </a:r>
            <a:r>
              <a:rPr lang="en-US" sz="1600" dirty="0" err="1" smtClean="0"/>
              <a:t>meso</a:t>
            </a:r>
            <a:r>
              <a:rPr lang="en-US" sz="1600" dirty="0" smtClean="0"/>
              <a:t>-</a:t>
            </a:r>
            <a:r>
              <a:rPr lang="el-GR" sz="1600" dirty="0" smtClean="0"/>
              <a:t>α</a:t>
            </a:r>
            <a:r>
              <a:rPr lang="en-US" sz="1600" dirty="0" smtClean="0"/>
              <a:t> primary snowband </a:t>
            </a:r>
          </a:p>
          <a:p>
            <a:pPr lvl="1"/>
            <a:endParaRPr lang="en-US" sz="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Goal: Tune MODE to objectively identify objects across all scales for observational dataset </a:t>
            </a:r>
          </a:p>
        </p:txBody>
      </p:sp>
    </p:spTree>
    <p:extLst>
      <p:ext uri="{BB962C8B-B14F-4D97-AF65-F5344CB8AC3E}">
        <p14:creationId xmlns:p14="http://schemas.microsoft.com/office/powerpoint/2010/main" val="354794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916" y="0"/>
            <a:ext cx="91440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 Analysis of Precipitation Structures using the NCAR Developmental Testbed Center (DTC) Model Evaluation Tools (MET) Software v. 5.0</a:t>
            </a:r>
          </a:p>
          <a:p>
            <a:endParaRPr lang="en-US" sz="800" b="1" i="1" dirty="0" smtClean="0"/>
          </a:p>
          <a:p>
            <a:endParaRPr lang="en-US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/>
              <a:t>Step 1</a:t>
            </a:r>
            <a:r>
              <a:rPr lang="en-US" b="1" dirty="0" smtClean="0"/>
              <a:t>: </a:t>
            </a:r>
            <a:r>
              <a:rPr lang="en-US" dirty="0" smtClean="0"/>
              <a:t>MATLAB to </a:t>
            </a:r>
            <a:r>
              <a:rPr lang="en-US" dirty="0" err="1" smtClean="0"/>
              <a:t>NetCDF</a:t>
            </a:r>
            <a:endParaRPr lang="en-US" dirty="0" smtClean="0"/>
          </a:p>
          <a:p>
            <a:endParaRPr lang="en-US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Input data: NCState stitched radar composite MATLAB files of  ~5-minute 1 km AGL reflectivity on a 2-km x 2-km grid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MATLAB script converts MATLAB file to </a:t>
            </a:r>
            <a:r>
              <a:rPr lang="en-US" sz="1600" dirty="0" err="1" smtClean="0"/>
              <a:t>NetCDF</a:t>
            </a:r>
            <a:r>
              <a:rPr lang="en-US" sz="1600" dirty="0" smtClean="0"/>
              <a:t> while retaining all grid information</a:t>
            </a:r>
          </a:p>
          <a:p>
            <a:pPr lvl="1"/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/>
              <a:t>Step 2</a:t>
            </a:r>
            <a:r>
              <a:rPr lang="en-US" b="1" dirty="0" smtClean="0"/>
              <a:t>: </a:t>
            </a:r>
            <a:r>
              <a:rPr lang="en-US" dirty="0" smtClean="0"/>
              <a:t>Format file for Model Evaluation Tools (MET</a:t>
            </a:r>
            <a:r>
              <a:rPr lang="en-US" dirty="0"/>
              <a:t>) </a:t>
            </a:r>
            <a:r>
              <a:rPr lang="en-US" dirty="0" smtClean="0"/>
              <a:t>Method </a:t>
            </a:r>
            <a:r>
              <a:rPr lang="en-US" dirty="0"/>
              <a:t>for Object-based Diagnostic </a:t>
            </a:r>
            <a:r>
              <a:rPr lang="en-US" dirty="0" smtClean="0"/>
              <a:t>Evaluation (MODE) use</a:t>
            </a:r>
          </a:p>
          <a:p>
            <a:endParaRPr lang="en-US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Perl script to add the necessary global and variable attributes that MODE requires, such as time in EPOCH units</a:t>
            </a:r>
          </a:p>
          <a:p>
            <a:pPr lvl="1"/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/>
              <a:t>Step 3</a:t>
            </a:r>
            <a:r>
              <a:rPr lang="en-US" b="1" dirty="0" smtClean="0"/>
              <a:t>: </a:t>
            </a:r>
            <a:r>
              <a:rPr lang="en-US" dirty="0" smtClean="0"/>
              <a:t>Run MODE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746125" lvl="2" indent="-288925">
              <a:buFont typeface="Arial" panose="020B0604020202020204" pitchFamily="34" charset="0"/>
              <a:buChar char="•"/>
            </a:pPr>
            <a:r>
              <a:rPr lang="en-US" sz="1600" dirty="0" smtClean="0"/>
              <a:t>After tuning the following parameters, MODE is run to identify objects</a:t>
            </a:r>
          </a:p>
          <a:p>
            <a:pPr marL="0" lvl="1"/>
            <a:endParaRPr lang="en-US" sz="600" dirty="0" smtClean="0"/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raw_thresh</a:t>
            </a:r>
            <a:r>
              <a:rPr lang="en-US" sz="1600" dirty="0" smtClean="0"/>
              <a:t> = 28 dBZ;   	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conv_radius</a:t>
            </a:r>
            <a:r>
              <a:rPr lang="en-US" sz="1600" dirty="0" smtClean="0"/>
              <a:t> = 1 grid unit;  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conv_thresh</a:t>
            </a:r>
            <a:r>
              <a:rPr lang="en-US" sz="1600" dirty="0" smtClean="0"/>
              <a:t> = &gt;= 15.0;   	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vld_thresh</a:t>
            </a:r>
            <a:r>
              <a:rPr lang="en-US" sz="1600" dirty="0" smtClean="0"/>
              <a:t> = 0.75;   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area_thresh</a:t>
            </a:r>
            <a:r>
              <a:rPr lang="en-US" sz="1600" dirty="0" smtClean="0"/>
              <a:t> = NA;   	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inten_perc_value</a:t>
            </a:r>
            <a:r>
              <a:rPr lang="en-US" sz="1600" dirty="0" smtClean="0"/>
              <a:t> = 100;   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inten_perc_thresh</a:t>
            </a:r>
            <a:r>
              <a:rPr lang="en-US" sz="1600" dirty="0" smtClean="0"/>
              <a:t> = NA;   	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merge_thresh</a:t>
            </a:r>
            <a:r>
              <a:rPr lang="en-US" sz="1600" dirty="0" smtClean="0"/>
              <a:t> = &gt;= 1.25;   </a:t>
            </a:r>
          </a:p>
          <a:p>
            <a:pPr marL="922338" lvl="3" indent="-176213">
              <a:buFont typeface="Arial" panose="020B0604020202020204" pitchFamily="34" charset="0"/>
              <a:buChar char="•"/>
            </a:pPr>
            <a:r>
              <a:rPr lang="en-US" sz="1600" dirty="0" err="1" smtClean="0"/>
              <a:t>merge_flag</a:t>
            </a:r>
            <a:r>
              <a:rPr lang="en-US" sz="1600" dirty="0" smtClean="0"/>
              <a:t> = NONE;  </a:t>
            </a:r>
          </a:p>
          <a:p>
            <a:pPr marL="746125" lvl="3"/>
            <a:endParaRPr lang="en-US" sz="800" dirty="0"/>
          </a:p>
          <a:p>
            <a:pPr marL="7938" lvl="1" indent="-176213">
              <a:buFont typeface="Arial" panose="020B0604020202020204" pitchFamily="34" charset="0"/>
              <a:buChar char="•"/>
            </a:pPr>
            <a:r>
              <a:rPr lang="en-US" b="1" u="sng" dirty="0" smtClean="0"/>
              <a:t>Step 4</a:t>
            </a:r>
            <a:r>
              <a:rPr lang="en-US" b="1" dirty="0" smtClean="0"/>
              <a:t>: </a:t>
            </a:r>
            <a:r>
              <a:rPr lang="en-US" dirty="0" smtClean="0"/>
              <a:t>Reformat text output (Perl script) and plot (NCL)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6858000"/>
            <a:ext cx="9123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n-US" sz="1600" dirty="0"/>
          </a:p>
          <a:p>
            <a:pPr lvl="2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9078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4" t="539" r="6520" b="3148"/>
          <a:stretch/>
        </p:blipFill>
        <p:spPr>
          <a:xfrm>
            <a:off x="4822722" y="1"/>
            <a:ext cx="4321278" cy="52651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5" r="6115" b="3687"/>
          <a:stretch/>
        </p:blipFill>
        <p:spPr>
          <a:xfrm>
            <a:off x="7374" y="0"/>
            <a:ext cx="4793226" cy="526517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38634"/>
              </p:ext>
            </p:extLst>
          </p:nvPr>
        </p:nvGraphicFramePr>
        <p:xfrm>
          <a:off x="4549878" y="5265175"/>
          <a:ext cx="457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495"/>
                <a:gridCol w="313450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Aspect Ratio (AR)  ≤ 0.75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≤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 &lt;  AR &lt; 1.00  </a:t>
                      </a:r>
                    </a:p>
                    <a:p>
                      <a:pPr algn="ctr"/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Undefined</a:t>
                      </a:r>
                      <a:endParaRPr lang="en-US" sz="18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&gt;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 &gt; 0.75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51054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903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1" r="6602"/>
          <a:stretch/>
        </p:blipFill>
        <p:spPr>
          <a:xfrm>
            <a:off x="4822722" y="0"/>
            <a:ext cx="4321278" cy="54757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" r="5793" b="4189"/>
          <a:stretch/>
        </p:blipFill>
        <p:spPr>
          <a:xfrm>
            <a:off x="0" y="19249"/>
            <a:ext cx="4822722" cy="5240039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82761"/>
              </p:ext>
            </p:extLst>
          </p:nvPr>
        </p:nvGraphicFramePr>
        <p:xfrm>
          <a:off x="4549878" y="5265175"/>
          <a:ext cx="457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495"/>
                <a:gridCol w="313450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Aspect Ratio (AR)  ≤ 0.75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≤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 &lt;  AR &lt; 1.00  </a:t>
                      </a:r>
                    </a:p>
                    <a:p>
                      <a:pPr algn="ctr"/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Undefined</a:t>
                      </a:r>
                      <a:endParaRPr lang="en-US" sz="18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&gt;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 &gt; 0.75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51054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17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916" y="0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 Analysis of Precipitation Structures using the NCAR Developmental Testbed Center (DTC) Model Evaluation Tools (MET) Software v. 5.0</a:t>
            </a:r>
          </a:p>
          <a:p>
            <a:endParaRPr lang="en-US" sz="800" b="1" i="1" dirty="0" smtClean="0"/>
          </a:p>
          <a:p>
            <a:endParaRPr lang="en-US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26-27 Dec 2010 East Coast </a:t>
            </a:r>
            <a:r>
              <a:rPr lang="en-US" sz="2000" dirty="0"/>
              <a:t>w</a:t>
            </a:r>
            <a:r>
              <a:rPr lang="en-US" sz="2000" dirty="0" smtClean="0"/>
              <a:t>inter </a:t>
            </a:r>
            <a:r>
              <a:rPr lang="en-US" sz="2000" dirty="0"/>
              <a:t>s</a:t>
            </a:r>
            <a:r>
              <a:rPr lang="en-US" sz="2000" dirty="0" smtClean="0"/>
              <a:t>torm test case -- MODE</a:t>
            </a:r>
          </a:p>
          <a:p>
            <a:endParaRPr lang="en-US" sz="800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Strengths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Objects are separated out from each other, i.e. not clustered into one large object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Length, width, area, and centroid location information is readily available for each object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Weaknesses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Large number of objects are identified, which makes working with the data more difficult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Tracking individual objects between time steps must be done manually</a:t>
            </a:r>
          </a:p>
        </p:txBody>
      </p:sp>
    </p:spTree>
    <p:extLst>
      <p:ext uri="{BB962C8B-B14F-4D97-AF65-F5344CB8AC3E}">
        <p14:creationId xmlns:p14="http://schemas.microsoft.com/office/powerpoint/2010/main" val="215571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916" y="0"/>
            <a:ext cx="9144000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 Analysis of Precipitation Structures using the NCAR Developmental Testbed Center (DTC) Model Evaluation Tools (MET) Software v. 5.1</a:t>
            </a:r>
          </a:p>
          <a:p>
            <a:endParaRPr lang="en-US" sz="800" b="1" i="1" dirty="0" smtClean="0"/>
          </a:p>
          <a:p>
            <a:endParaRPr lang="en-US" sz="800" b="1" i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Tests of MODE Time Domain (MTD) </a:t>
            </a:r>
          </a:p>
          <a:p>
            <a:pPr lvl="1"/>
            <a:endParaRPr lang="en-US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Goal: objectively identify, track, and get spatial information about precipitation structures of varying scales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MTD configuration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grid_res</a:t>
            </a:r>
            <a:r>
              <a:rPr lang="en-US" sz="1600" dirty="0" smtClean="0"/>
              <a:t> = 2;			</a:t>
            </a:r>
            <a:r>
              <a:rPr lang="en-US" sz="1400" dirty="0" smtClean="0"/>
              <a:t>⦁</a:t>
            </a:r>
            <a:r>
              <a:rPr lang="en-US" sz="1600" dirty="0" smtClean="0"/>
              <a:t>   </a:t>
            </a:r>
            <a:r>
              <a:rPr lang="en-US" sz="1600" dirty="0" err="1" smtClean="0"/>
              <a:t>raw_thresh</a:t>
            </a:r>
            <a:r>
              <a:rPr lang="en-US" sz="1600" dirty="0" smtClean="0"/>
              <a:t>= &gt;=27.0;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conv_radius</a:t>
            </a:r>
            <a:r>
              <a:rPr lang="en-US" sz="1600" dirty="0" smtClean="0"/>
              <a:t> = 1.0;		</a:t>
            </a:r>
            <a:r>
              <a:rPr lang="en-US" sz="1400" dirty="0" smtClean="0"/>
              <a:t>⦁</a:t>
            </a:r>
            <a:r>
              <a:rPr lang="en-US" sz="1600" dirty="0" smtClean="0"/>
              <a:t>   </a:t>
            </a:r>
            <a:r>
              <a:rPr lang="en-US" sz="1600" dirty="0" err="1" smtClean="0"/>
              <a:t>conv_thresh</a:t>
            </a:r>
            <a:r>
              <a:rPr lang="en-US" sz="1600" dirty="0" smtClean="0"/>
              <a:t> = &gt;=27.0;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vld_thresh</a:t>
            </a:r>
            <a:r>
              <a:rPr lang="en-US" sz="1600" dirty="0" smtClean="0"/>
              <a:t> = 0.75; 		</a:t>
            </a:r>
            <a:r>
              <a:rPr lang="en-US" sz="1400" dirty="0" smtClean="0"/>
              <a:t>⦁</a:t>
            </a:r>
            <a:r>
              <a:rPr lang="en-US" sz="1600" dirty="0" smtClean="0"/>
              <a:t>   </a:t>
            </a:r>
            <a:r>
              <a:rPr lang="en-US" sz="1600" dirty="0" err="1" smtClean="0"/>
              <a:t>area_thresh</a:t>
            </a:r>
            <a:r>
              <a:rPr lang="en-US" sz="1600" dirty="0" smtClean="0"/>
              <a:t> = NA;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inten_perc_value</a:t>
            </a:r>
            <a:r>
              <a:rPr lang="en-US" sz="1600" dirty="0" smtClean="0"/>
              <a:t> = 100;		</a:t>
            </a:r>
            <a:r>
              <a:rPr lang="en-US" sz="1400" dirty="0" smtClean="0"/>
              <a:t>⦁</a:t>
            </a:r>
            <a:r>
              <a:rPr lang="en-US" sz="1600" dirty="0" smtClean="0"/>
              <a:t>   </a:t>
            </a:r>
            <a:r>
              <a:rPr lang="en-US" sz="1600" dirty="0" err="1" smtClean="0"/>
              <a:t>inten_perc_thresh</a:t>
            </a:r>
            <a:r>
              <a:rPr lang="en-US" sz="1600" dirty="0" smtClean="0"/>
              <a:t> = NA;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merge_thresh</a:t>
            </a:r>
            <a:r>
              <a:rPr lang="en-US" sz="1600" dirty="0" smtClean="0"/>
              <a:t> = &gt;=1.25;		</a:t>
            </a:r>
            <a:r>
              <a:rPr lang="en-US" sz="1400" dirty="0" smtClean="0"/>
              <a:t>⦁</a:t>
            </a:r>
            <a:r>
              <a:rPr lang="en-US" sz="1600" dirty="0" smtClean="0"/>
              <a:t>   </a:t>
            </a:r>
            <a:r>
              <a:rPr lang="en-US" sz="1600" dirty="0" err="1" smtClean="0"/>
              <a:t>merge_flag</a:t>
            </a:r>
            <a:r>
              <a:rPr lang="en-US" sz="1600" dirty="0" smtClean="0"/>
              <a:t> = NONE;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min_volume</a:t>
            </a:r>
            <a:r>
              <a:rPr lang="en-US" sz="1600" dirty="0" smtClean="0"/>
              <a:t> = 25;</a:t>
            </a:r>
          </a:p>
          <a:p>
            <a:pPr lvl="2"/>
            <a:endParaRPr lang="en-US" sz="800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Edits done to MTD code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Added length and width 2d text output by editing the following files: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2d_moments.cc / 2d_moments.h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2d_att.cc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mtd_file_int.cc / </a:t>
            </a:r>
            <a:r>
              <a:rPr lang="en-US" sz="1400" dirty="0" err="1" smtClean="0"/>
              <a:t>mtd_file_int.h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93048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5" r="6115" b="3687"/>
          <a:stretch/>
        </p:blipFill>
        <p:spPr>
          <a:xfrm>
            <a:off x="7374" y="0"/>
            <a:ext cx="4793226" cy="526517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543551"/>
              </p:ext>
            </p:extLst>
          </p:nvPr>
        </p:nvGraphicFramePr>
        <p:xfrm>
          <a:off x="4549878" y="5265175"/>
          <a:ext cx="457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495"/>
                <a:gridCol w="313450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Aspect Ratio (AR)  ≤ 0.75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≤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 &lt;  AR &lt; 1.00  </a:t>
                      </a:r>
                    </a:p>
                    <a:p>
                      <a:pPr algn="ctr"/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Undefined</a:t>
                      </a:r>
                      <a:endParaRPr lang="en-US" sz="18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&gt; 2500 km</a:t>
                      </a:r>
                      <a:r>
                        <a:rPr lang="en-US" sz="1200" b="1" baseline="300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 </a:t>
                      </a:r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 &gt; 0.75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51054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9" r="7869"/>
          <a:stretch/>
        </p:blipFill>
        <p:spPr>
          <a:xfrm>
            <a:off x="5410200" y="990600"/>
            <a:ext cx="3153230" cy="38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38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5" r="6115" b="3687"/>
          <a:stretch/>
        </p:blipFill>
        <p:spPr>
          <a:xfrm>
            <a:off x="7374" y="0"/>
            <a:ext cx="4793226" cy="5265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r="12005"/>
          <a:stretch/>
        </p:blipFill>
        <p:spPr>
          <a:xfrm>
            <a:off x="5263061" y="469054"/>
            <a:ext cx="3428999" cy="4468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52578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Reflectivity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63061" y="4677304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 ID #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5400" y="55258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Features are being clustered into a single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2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4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716</Words>
  <Application>Microsoft Macintosh PowerPoint</Application>
  <PresentationFormat>On-screen Show (4:3)</PresentationFormat>
  <Paragraphs>126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Jamie Wolff</cp:lastModifiedBy>
  <cp:revision>11</cp:revision>
  <dcterms:created xsi:type="dcterms:W3CDTF">2016-03-14T18:38:48Z</dcterms:created>
  <dcterms:modified xsi:type="dcterms:W3CDTF">2016-03-23T18:41:07Z</dcterms:modified>
</cp:coreProperties>
</file>