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</p:sldMasterIdLst>
  <p:notesMasterIdLst>
    <p:notesMasterId r:id="rId24"/>
  </p:notesMasterIdLst>
  <p:sldIdLst>
    <p:sldId id="293" r:id="rId3"/>
    <p:sldId id="321" r:id="rId4"/>
    <p:sldId id="341" r:id="rId5"/>
    <p:sldId id="333" r:id="rId6"/>
    <p:sldId id="323" r:id="rId7"/>
    <p:sldId id="324" r:id="rId8"/>
    <p:sldId id="325" r:id="rId9"/>
    <p:sldId id="326" r:id="rId10"/>
    <p:sldId id="327" r:id="rId11"/>
    <p:sldId id="342" r:id="rId12"/>
    <p:sldId id="338" r:id="rId13"/>
    <p:sldId id="346" r:id="rId14"/>
    <p:sldId id="347" r:id="rId15"/>
    <p:sldId id="334" r:id="rId16"/>
    <p:sldId id="340" r:id="rId17"/>
    <p:sldId id="339" r:id="rId18"/>
    <p:sldId id="336" r:id="rId19"/>
    <p:sldId id="343" r:id="rId20"/>
    <p:sldId id="344" r:id="rId21"/>
    <p:sldId id="348" r:id="rId22"/>
    <p:sldId id="33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rah Tessendorf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74D39"/>
    <a:srgbClr val="86A5AD"/>
    <a:srgbClr val="88B5B5"/>
    <a:srgbClr val="819F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73" autoAdjust="0"/>
    <p:restoredTop sz="95714" autoAdjust="0"/>
  </p:normalViewPr>
  <p:slideViewPr>
    <p:cSldViewPr snapToGrid="0" snapToObjects="1">
      <p:cViewPr>
        <p:scale>
          <a:sx n="100" d="100"/>
          <a:sy n="100" d="100"/>
        </p:scale>
        <p:origin x="-4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commentAuthors" Target="commentAuthors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132DB3-FE14-BE49-8E83-73B7B6701897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1421E-B879-4C4F-9A31-9443238402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985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1421E-B879-4C4F-9A31-94432384021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1421E-B879-4C4F-9A31-94432384021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GLOBE</a:t>
            </a:r>
            <a:r>
              <a:rPr lang="en-US" baseline="0" dirty="0" smtClean="0"/>
              <a:t> has provided a worksheet to help you evaluate the quality of your question.  It is also available online.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1421E-B879-4C4F-9A31-944323840218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682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can find this worksheet</a:t>
            </a:r>
            <a:r>
              <a:rPr lang="en-US" baseline="0" dirty="0" smtClean="0"/>
              <a:t> on the GLOBE website under the Student Zone, Be a Scientist pages, in the Pose Questions step of the Scientific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1421E-B879-4C4F-9A31-94432384021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 is an example of how the worksheet can help</a:t>
            </a:r>
            <a:r>
              <a:rPr lang="en-US" baseline="0" dirty="0" smtClean="0"/>
              <a:t> you.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1421E-B879-4C4F-9A31-944323840218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682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 is an example of how the worksheet can </a:t>
            </a:r>
            <a:r>
              <a:rPr lang="en-US" smtClean="0"/>
              <a:t>help</a:t>
            </a:r>
            <a:r>
              <a:rPr lang="en-US" baseline="0" smtClean="0"/>
              <a:t> you.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1421E-B879-4C4F-9A31-944323840218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682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1421E-B879-4C4F-9A31-94432384021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1421E-B879-4C4F-9A31-94432384021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1421E-B879-4C4F-9A31-9443238402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655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1421E-B879-4C4F-9A31-94432384021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545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Scientist Skills series is designed</a:t>
            </a:r>
            <a:r>
              <a:rPr lang="en-US" baseline="0" dirty="0" smtClean="0"/>
              <a:t> to provide guidance on conducting scientific inquiry.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1421E-B879-4C4F-9A31-94432384021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GLOBE inquiry model illustrates</a:t>
            </a:r>
            <a:r>
              <a:rPr lang="en-US" baseline="0" dirty="0" smtClean="0"/>
              <a:t> the scientific inquiry process.  There are many steps that are followed by a scientist conducting a research investigation.  You can find out more about each of these steps online.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1421E-B879-4C4F-9A31-94432384021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3418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focus of today’s webinar is related</a:t>
            </a:r>
            <a:r>
              <a:rPr lang="en-US" baseline="0" dirty="0" smtClean="0"/>
              <a:t> to the “Pose questions” step of this process.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1421E-B879-4C4F-9A31-94432384021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3418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1421E-B879-4C4F-9A31-94432384021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1421E-B879-4C4F-9A31-94432384021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1421E-B879-4C4F-9A31-94432384021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58866" y="2419096"/>
            <a:ext cx="3933106" cy="703737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800"/>
            </a:lvl1pPr>
          </a:lstStyle>
          <a:p>
            <a:r>
              <a:rPr lang="en-US" dirty="0" smtClean="0"/>
              <a:t>Opening Slide</a:t>
            </a:r>
            <a:endParaRPr lang="en-US" dirty="0"/>
          </a:p>
        </p:txBody>
      </p:sp>
      <p:pic>
        <p:nvPicPr>
          <p:cNvPr id="5" name="Picture 4" descr="l_World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54368"/>
            <a:ext cx="2699700" cy="51369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693367"/>
            <a:ext cx="6357083" cy="874249"/>
          </a:xfr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3196461"/>
            <a:ext cx="6357083" cy="2615580"/>
          </a:xfrm>
        </p:spPr>
        <p:txBody>
          <a:bodyPr/>
          <a:lstStyle/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800"/>
            </a:lvl1pPr>
          </a:lstStyle>
          <a:p>
            <a:r>
              <a:rPr lang="en-US" dirty="0" smtClean="0"/>
              <a:t>Final slide</a:t>
            </a:r>
            <a:endParaRPr lang="en-US" dirty="0"/>
          </a:p>
        </p:txBody>
      </p:sp>
      <p:pic>
        <p:nvPicPr>
          <p:cNvPr id="8" name="Picture 7" descr="rt_glob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58420" y="365793"/>
            <a:ext cx="2834924" cy="54462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58866" y="2419096"/>
            <a:ext cx="3933106" cy="703737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Calibri"/>
              </a:rPr>
              <a:t>Opening Slide</a:t>
            </a:r>
            <a:endParaRPr lang="en-US" dirty="0">
              <a:solidFill>
                <a:srgbClr val="000000">
                  <a:tint val="75000"/>
                </a:srgbClr>
              </a:solidFill>
              <a:latin typeface="Calibri"/>
            </a:endParaRPr>
          </a:p>
        </p:txBody>
      </p:sp>
      <p:pic>
        <p:nvPicPr>
          <p:cNvPr id="7" name="Picture 6" descr="left_glob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0659" y="539972"/>
            <a:ext cx="2724839" cy="520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105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alphaModFix amt="2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617" y="1239013"/>
            <a:ext cx="8459555" cy="4098468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Calibri"/>
              </a:rPr>
              <a:t>P</a:t>
            </a:r>
            <a:endParaRPr lang="en-US" dirty="0">
              <a:solidFill>
                <a:srgbClr val="000000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01286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97426" y="1043382"/>
            <a:ext cx="7369458" cy="874249"/>
          </a:xfr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8284" y="2182159"/>
            <a:ext cx="4038600" cy="3197336"/>
          </a:xfrm>
          <a:solidFill>
            <a:schemeClr val="accent4">
              <a:lumMod val="60000"/>
              <a:lumOff val="40000"/>
            </a:schemeClr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softEdge rad="8890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none"/>
        </p:style>
        <p:txBody>
          <a:bodyPr lIns="182880" tIns="137160" rIns="182880" bIns="13716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Calibri"/>
              </a:rPr>
              <a:t>S</a:t>
            </a:r>
            <a:endParaRPr lang="en-US" dirty="0">
              <a:solidFill>
                <a:srgbClr val="000000">
                  <a:tint val="75000"/>
                </a:srgbClr>
              </a:solidFill>
              <a:latin typeface="Calibri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77164" y="2911789"/>
            <a:ext cx="3627272" cy="257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43313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52614" y="906252"/>
            <a:ext cx="7530439" cy="874249"/>
          </a:xfr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8430" y="2027142"/>
            <a:ext cx="3964623" cy="3459672"/>
          </a:xfrm>
          <a:solidFill>
            <a:srgbClr val="C74D39">
              <a:alpha val="70000"/>
            </a:srgbClr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softEdge rad="8890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none"/>
        </p:style>
        <p:txBody>
          <a:bodyPr lIns="182880" tIns="128016" rIns="182880" bIns="137160"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Calibri"/>
              </a:rPr>
              <a:t>S</a:t>
            </a:r>
            <a:endParaRPr lang="en-US" dirty="0">
              <a:solidFill>
                <a:srgbClr val="000000">
                  <a:tint val="75000"/>
                </a:srgbClr>
              </a:solidFill>
              <a:latin typeface="Calibri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68388" y="2908514"/>
            <a:ext cx="3200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697351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93531" y="1156663"/>
            <a:ext cx="4766197" cy="78092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93531" y="2045803"/>
            <a:ext cx="4843708" cy="3363502"/>
          </a:xfrm>
          <a:solidFill>
            <a:srgbClr val="88B5B5">
              <a:alpha val="50000"/>
            </a:srgbClr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softEdge rad="8890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none"/>
        </p:style>
        <p:txBody>
          <a:bodyPr lIns="182880" tIns="137160" rIns="182880" bIns="13716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Calibri"/>
              </a:rPr>
              <a:t>S</a:t>
            </a:r>
            <a:endParaRPr lang="en-US" dirty="0">
              <a:solidFill>
                <a:srgbClr val="000000">
                  <a:tint val="75000"/>
                </a:srgbClr>
              </a:solidFill>
              <a:latin typeface="Calibri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95438" y="1156663"/>
            <a:ext cx="2074861" cy="425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76200"/>
          </a:effectLst>
        </p:spPr>
      </p:pic>
    </p:spTree>
    <p:extLst>
      <p:ext uri="{BB962C8B-B14F-4D97-AF65-F5344CB8AC3E}">
        <p14:creationId xmlns:p14="http://schemas.microsoft.com/office/powerpoint/2010/main" val="29671234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Calibri"/>
              </a:rPr>
              <a:t>T</a:t>
            </a:r>
            <a:endParaRPr lang="en-US" dirty="0">
              <a:solidFill>
                <a:srgbClr val="000000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9857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25437" y="1490622"/>
            <a:ext cx="3733394" cy="37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71387" y="725951"/>
            <a:ext cx="4915414" cy="874249"/>
          </a:xfr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1386" y="1727797"/>
            <a:ext cx="4915414" cy="42402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Calibri"/>
              </a:rPr>
              <a:t>T</a:t>
            </a:r>
            <a:endParaRPr lang="en-US" dirty="0">
              <a:solidFill>
                <a:srgbClr val="000000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69928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0322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1017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800"/>
            </a:lvl1pPr>
          </a:lstStyle>
          <a:p>
            <a:r>
              <a:rPr lang="en-US" dirty="0" smtClean="0"/>
              <a:t>P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693367"/>
            <a:ext cx="6357083" cy="874249"/>
          </a:xfr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3196461"/>
            <a:ext cx="6357083" cy="2615580"/>
          </a:xfrm>
        </p:spPr>
        <p:txBody>
          <a:bodyPr/>
          <a:lstStyle/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  <a:latin typeface="Calibri"/>
              </a:rPr>
              <a:t>Final slide</a:t>
            </a:r>
            <a:endParaRPr lang="en-US" dirty="0">
              <a:solidFill>
                <a:srgbClr val="000000">
                  <a:tint val="75000"/>
                </a:srgbClr>
              </a:solidFill>
              <a:latin typeface="Calibri"/>
            </a:endParaRPr>
          </a:p>
        </p:txBody>
      </p:sp>
      <p:pic>
        <p:nvPicPr>
          <p:cNvPr id="8" name="Picture 7" descr="rt_glob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58420" y="365793"/>
            <a:ext cx="2834924" cy="544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209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97426" y="1043382"/>
            <a:ext cx="7369458" cy="874249"/>
          </a:xfr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8284" y="2182159"/>
            <a:ext cx="4038600" cy="3197336"/>
          </a:xfrm>
          <a:solidFill>
            <a:schemeClr val="accent4">
              <a:lumMod val="60000"/>
              <a:lumOff val="40000"/>
            </a:schemeClr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softEdge rad="8890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none"/>
        </p:style>
        <p:txBody>
          <a:bodyPr lIns="182880" tIns="137160" rIns="182880" bIns="13716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800"/>
            </a:lvl1pPr>
          </a:lstStyle>
          <a:p>
            <a:r>
              <a:rPr lang="en-US" dirty="0" smtClean="0"/>
              <a:t>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77164" y="2911789"/>
            <a:ext cx="3627272" cy="257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52614" y="906252"/>
            <a:ext cx="7530439" cy="874249"/>
          </a:xfr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8430" y="2027142"/>
            <a:ext cx="3964623" cy="3459672"/>
          </a:xfrm>
          <a:solidFill>
            <a:srgbClr val="C74D39">
              <a:alpha val="70000"/>
            </a:srgbClr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softEdge rad="8890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none"/>
        </p:style>
        <p:txBody>
          <a:bodyPr lIns="182880" tIns="128016" rIns="182880" bIns="137160"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800"/>
            </a:lvl1pPr>
          </a:lstStyle>
          <a:p>
            <a:r>
              <a:rPr lang="en-US" dirty="0" smtClean="0"/>
              <a:t>S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68388" y="2908514"/>
            <a:ext cx="3200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93531" y="1156663"/>
            <a:ext cx="4766197" cy="78092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93531" y="2045803"/>
            <a:ext cx="4843708" cy="3363502"/>
          </a:xfrm>
          <a:solidFill>
            <a:srgbClr val="88B5B5">
              <a:alpha val="50000"/>
            </a:srgbClr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softEdge rad="8890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none"/>
        </p:style>
        <p:txBody>
          <a:bodyPr lIns="182880" tIns="137160" rIns="182880" bIns="13716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800"/>
            </a:lvl1pPr>
          </a:lstStyle>
          <a:p>
            <a:r>
              <a:rPr lang="en-US" dirty="0" smtClean="0"/>
              <a:t>S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95438" y="1156663"/>
            <a:ext cx="2074861" cy="425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76200"/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800"/>
            </a:lvl1pPr>
          </a:lstStyle>
          <a:p>
            <a:r>
              <a:rPr lang="en-US" dirty="0" smtClean="0"/>
              <a:t>T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25437" y="1490622"/>
            <a:ext cx="3733394" cy="37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71387" y="725951"/>
            <a:ext cx="4915414" cy="874249"/>
          </a:xfr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1386" y="1727797"/>
            <a:ext cx="4915414" cy="42402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800"/>
            </a:lvl1pPr>
          </a:lstStyle>
          <a:p>
            <a:r>
              <a:rPr lang="en-US" dirty="0" smtClean="0"/>
              <a:t>T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gif"/><Relationship Id="rId13" Type="http://schemas.openxmlformats.org/officeDocument/2006/relationships/image" Target="../media/image2.jpeg"/><Relationship Id="rId1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theme" Target="../theme/theme2.xml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25951"/>
            <a:ext cx="8229600" cy="8742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7797"/>
            <a:ext cx="8229600" cy="4240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blend.gif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6315526"/>
            <a:ext cx="9144000" cy="482299"/>
          </a:xfrm>
          <a:prstGeom prst="rect">
            <a:avLst/>
          </a:prstGeom>
        </p:spPr>
      </p:pic>
      <p:pic>
        <p:nvPicPr>
          <p:cNvPr id="11" name="Picture 10" descr="sponsors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092325" y="5876774"/>
            <a:ext cx="5114925" cy="438752"/>
          </a:xfrm>
          <a:prstGeom prst="rect">
            <a:avLst/>
          </a:prstGeom>
        </p:spPr>
      </p:pic>
      <p:pic>
        <p:nvPicPr>
          <p:cNvPr id="12" name="Picture 11" descr="logo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945003" y="95015"/>
            <a:ext cx="3341497" cy="57497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5"/>
        </a:buClr>
        <a:buFont typeface="Arial"/>
        <a:buChar char="•"/>
        <a:defRPr sz="24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3"/>
        </a:buClr>
        <a:buFont typeface="Arial"/>
        <a:buChar char="•"/>
        <a:defRPr sz="2000"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2"/>
        </a:buClr>
        <a:buFont typeface="Arial"/>
        <a:buChar char="•"/>
        <a:defRPr sz="1800"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4"/>
        </a:buClr>
        <a:buFont typeface="Arial"/>
        <a:buChar char="•"/>
        <a:defRPr sz="1600"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2"/>
        </a:buClr>
        <a:buFont typeface="Arial"/>
        <a:buChar char="•"/>
        <a:defRPr sz="1600"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25951"/>
            <a:ext cx="8229600" cy="8742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7797"/>
            <a:ext cx="8229600" cy="4240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0EFA5-8425-E349-9182-2F3D75F7BA18}" type="datetimeFigureOut">
              <a:rPr lang="en-US" smtClean="0">
                <a:solidFill>
                  <a:srgbClr val="000000">
                    <a:tint val="75000"/>
                  </a:srgbClr>
                </a:solidFill>
                <a:latin typeface="Calibri"/>
              </a:rPr>
              <a:pPr/>
              <a:t>9/11/12</a:t>
            </a:fld>
            <a:endParaRPr lang="en-US">
              <a:solidFill>
                <a:srgbClr val="00000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00000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0673-9C92-4549-8376-A6C30F4C317A}" type="slidenum">
              <a:rPr lang="en-US" smtClean="0">
                <a:solidFill>
                  <a:srgbClr val="000000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  <a:latin typeface="Calibri"/>
            </a:endParaRPr>
          </a:p>
        </p:txBody>
      </p:sp>
      <p:pic>
        <p:nvPicPr>
          <p:cNvPr id="7" name="Picture 6" descr="GLOBE_logoOfficial-_Blue.pn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3208362" y="152118"/>
            <a:ext cx="2732047" cy="457200"/>
          </a:xfrm>
          <a:prstGeom prst="rect">
            <a:avLst/>
          </a:prstGeom>
        </p:spPr>
      </p:pic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158496" y="6315526"/>
            <a:ext cx="8833104" cy="445640"/>
          </a:xfrm>
          <a:prstGeom prst="rect">
            <a:avLst/>
          </a:prstGeom>
          <a:gradFill flip="none" rotWithShape="1">
            <a:gsLst>
              <a:gs pos="0">
                <a:srgbClr val="86A5AD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8" descr="SponsorStrip2011LARGE copy.psd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5777" y="5968054"/>
            <a:ext cx="4199581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958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5"/>
        </a:buClr>
        <a:buFont typeface="Arial"/>
        <a:buChar char="•"/>
        <a:defRPr sz="24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3"/>
        </a:buClr>
        <a:buFont typeface="Arial"/>
        <a:buChar char="•"/>
        <a:defRPr sz="2000"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2"/>
        </a:buClr>
        <a:buFont typeface="Arial"/>
        <a:buChar char="•"/>
        <a:defRPr sz="1800"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4"/>
        </a:buClr>
        <a:buFont typeface="Arial"/>
        <a:buChar char="•"/>
        <a:defRPr sz="1600"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2"/>
        </a:buClr>
        <a:buFont typeface="Arial"/>
        <a:buChar char="•"/>
        <a:defRPr sz="1600"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2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4" Type="http://schemas.openxmlformats.org/officeDocument/2006/relationships/package" Target="../embeddings/Microsoft_Word_Document2.docx"/><Relationship Id="rId5" Type="http://schemas.openxmlformats.org/officeDocument/2006/relationships/image" Target="../media/image23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ntine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09782"/>
            <a:ext cx="9144000" cy="443843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Type your questions in the </a:t>
            </a:r>
            <a:r>
              <a:rPr lang="en-US" dirty="0" smtClean="0"/>
              <a:t>Chat Window.</a:t>
            </a:r>
            <a:endParaRPr lang="en-US" dirty="0"/>
          </a:p>
          <a:p>
            <a:r>
              <a:rPr lang="en-US" dirty="0"/>
              <a:t>Remember to make sure the speaker icon above is enabled! It should be green. </a:t>
            </a:r>
          </a:p>
          <a:p>
            <a:r>
              <a:rPr lang="en-US" dirty="0"/>
              <a:t>Check your volume levels by selecting “Adjust Speaker Volume”. Audio/Video has only been enabled for presenters during this webinar. </a:t>
            </a:r>
          </a:p>
          <a:p>
            <a:r>
              <a:rPr lang="en-US" dirty="0"/>
              <a:t>If you have trouble connecting or lose a connection and need assistance during the webinar email </a:t>
            </a:r>
            <a:r>
              <a:rPr lang="en-US" u="sng" dirty="0">
                <a:solidFill>
                  <a:schemeClr val="accent1"/>
                </a:solidFill>
              </a:rPr>
              <a:t>climatecampaign@globe.gov</a:t>
            </a:r>
          </a:p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817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ientific_Research_Process-FInal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200" y="954551"/>
            <a:ext cx="6858000" cy="493776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438900" y="1664234"/>
            <a:ext cx="1295400" cy="723366"/>
            <a:chOff x="6438900" y="1663700"/>
            <a:chExt cx="1295400" cy="596900"/>
          </a:xfrm>
        </p:grpSpPr>
        <p:sp>
          <p:nvSpPr>
            <p:cNvPr id="8" name="Oval 7"/>
            <p:cNvSpPr/>
            <p:nvPr/>
          </p:nvSpPr>
          <p:spPr>
            <a:xfrm>
              <a:off x="6438900" y="1663700"/>
              <a:ext cx="1295400" cy="596900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616700" y="1692619"/>
              <a:ext cx="965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Pose Questions</a:t>
              </a:r>
              <a:endParaRPr lang="en-US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733451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ntine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09782"/>
            <a:ext cx="9144000" cy="443843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725951"/>
            <a:ext cx="8229600" cy="874249"/>
          </a:xfrm>
        </p:spPr>
        <p:txBody>
          <a:bodyPr/>
          <a:lstStyle/>
          <a:p>
            <a:r>
              <a:rPr lang="en-US" dirty="0" smtClean="0"/>
              <a:t>Where do you begin?     I wonder……?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2070697"/>
            <a:ext cx="8229600" cy="3487101"/>
          </a:xfrm>
        </p:spPr>
        <p:txBody>
          <a:bodyPr/>
          <a:lstStyle/>
          <a:p>
            <a:r>
              <a:rPr lang="en-US" dirty="0" smtClean="0"/>
              <a:t>Brainstorm questions you wish to investigate</a:t>
            </a:r>
          </a:p>
          <a:p>
            <a:r>
              <a:rPr lang="en-US" dirty="0" smtClean="0"/>
              <a:t>Identify one or more questions that are:</a:t>
            </a:r>
          </a:p>
          <a:p>
            <a:pPr lvl="1"/>
            <a:r>
              <a:rPr lang="en-US" dirty="0" smtClean="0"/>
              <a:t>Interesting to you</a:t>
            </a:r>
          </a:p>
          <a:p>
            <a:pPr lvl="1"/>
            <a:r>
              <a:rPr lang="en-US" dirty="0" smtClean="0"/>
              <a:t>Able to be answered using available data or GLOBE measurements</a:t>
            </a:r>
          </a:p>
          <a:p>
            <a:pPr lvl="1"/>
            <a:r>
              <a:rPr lang="en-US" dirty="0" smtClean="0"/>
              <a:t>Answerable in the time available for your research project</a:t>
            </a:r>
          </a:p>
          <a:p>
            <a:r>
              <a:rPr lang="en-US" dirty="0" smtClean="0"/>
              <a:t>Revisit these questions throughout the course of the project, as necessary.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5128" y="5150366"/>
            <a:ext cx="800817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Scientists often refine their questions as they do research –they are always learning!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9900" y="1573768"/>
            <a:ext cx="7164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After you have observed the environment around you: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981089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ntine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09782"/>
            <a:ext cx="9144000" cy="443843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725951"/>
            <a:ext cx="8229600" cy="874249"/>
          </a:xfrm>
        </p:spPr>
        <p:txBody>
          <a:bodyPr/>
          <a:lstStyle/>
          <a:p>
            <a:r>
              <a:rPr lang="en-US" dirty="0"/>
              <a:t>Brainstorm questions you wish to investigate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2070697"/>
            <a:ext cx="8229600" cy="348710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Was anything unusual?</a:t>
            </a:r>
          </a:p>
          <a:p>
            <a:r>
              <a:rPr lang="en-US" dirty="0" smtClean="0"/>
              <a:t>Were you surprised by anything?</a:t>
            </a:r>
          </a:p>
          <a:p>
            <a:pPr lvl="1"/>
            <a:r>
              <a:rPr lang="en-US" dirty="0" smtClean="0"/>
              <a:t>Can you explain what you saw or measured?</a:t>
            </a:r>
          </a:p>
          <a:p>
            <a:r>
              <a:rPr lang="en-US" dirty="0" smtClean="0"/>
              <a:t>If you were with other students,</a:t>
            </a:r>
          </a:p>
          <a:p>
            <a:pPr lvl="1"/>
            <a:r>
              <a:rPr lang="en-US" dirty="0" smtClean="0"/>
              <a:t>Did everybody see things in the same way?</a:t>
            </a:r>
          </a:p>
          <a:p>
            <a:pPr lvl="1"/>
            <a:r>
              <a:rPr lang="en-US" dirty="0" smtClean="0"/>
              <a:t>Did anything you observed trigger an argument or discussion?</a:t>
            </a:r>
          </a:p>
          <a:p>
            <a:r>
              <a:rPr lang="en-US" dirty="0" smtClean="0"/>
              <a:t>If you went to the same place again, what changes would you expect?</a:t>
            </a:r>
          </a:p>
          <a:p>
            <a:r>
              <a:rPr lang="en-US" dirty="0" smtClean="0"/>
              <a:t>If you went to a different place, how would you expect it to be different?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765997" y="4965700"/>
            <a:ext cx="184731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65225" y="1573767"/>
            <a:ext cx="6009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Think about what you have seen or measured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900698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Answering a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Do you care about the answer? Would your classmates?</a:t>
            </a:r>
          </a:p>
          <a:p>
            <a:r>
              <a:rPr lang="en-US" dirty="0" smtClean="0"/>
              <a:t>What do you think the answer might be?</a:t>
            </a:r>
          </a:p>
          <a:p>
            <a:pPr lvl="1"/>
            <a:r>
              <a:rPr lang="en-US" dirty="0" smtClean="0"/>
              <a:t>How many answers are possible?</a:t>
            </a:r>
          </a:p>
          <a:p>
            <a:r>
              <a:rPr lang="en-US" dirty="0" smtClean="0"/>
              <a:t>What will it take to answer the question?</a:t>
            </a:r>
          </a:p>
          <a:p>
            <a:pPr lvl="1"/>
            <a:r>
              <a:rPr lang="en-US" dirty="0" smtClean="0"/>
              <a:t>Is there more than one way to get to the answer?</a:t>
            </a:r>
          </a:p>
          <a:p>
            <a:r>
              <a:rPr lang="en-US" dirty="0" smtClean="0"/>
              <a:t>Will it be easy or hard to get to an answer?</a:t>
            </a:r>
          </a:p>
          <a:p>
            <a:r>
              <a:rPr lang="en-US" dirty="0"/>
              <a:t>How good do you need the answer to be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help and/or equipment will you need to answer the question?        </a:t>
            </a:r>
          </a:p>
          <a:p>
            <a:r>
              <a:rPr lang="en-US" dirty="0" smtClean="0"/>
              <a:t>Can you do it?</a:t>
            </a:r>
          </a:p>
          <a:p>
            <a:r>
              <a:rPr lang="en-US" dirty="0" smtClean="0"/>
              <a:t>How long should it take to get the answer?</a:t>
            </a:r>
          </a:p>
        </p:txBody>
      </p:sp>
    </p:spTree>
    <p:extLst>
      <p:ext uri="{BB962C8B-B14F-4D97-AF65-F5344CB8AC3E}">
        <p14:creationId xmlns:p14="http://schemas.microsoft.com/office/powerpoint/2010/main" val="21814142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ntine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09782"/>
            <a:ext cx="9144000" cy="443843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6197"/>
            <a:ext cx="8229600" cy="4240257"/>
          </a:xfrm>
        </p:spPr>
        <p:txBody>
          <a:bodyPr/>
          <a:lstStyle/>
          <a:p>
            <a:r>
              <a:rPr lang="en-US" dirty="0" smtClean="0"/>
              <a:t>A question that poses </a:t>
            </a:r>
            <a:r>
              <a:rPr lang="en-US" b="1" u="sng" dirty="0" smtClean="0"/>
              <a:t>a problem worth solving</a:t>
            </a:r>
          </a:p>
          <a:p>
            <a:r>
              <a:rPr lang="en-US" dirty="0" smtClean="0"/>
              <a:t>A question that forces you to </a:t>
            </a:r>
            <a:r>
              <a:rPr lang="en-US" b="1" u="sng" dirty="0" smtClean="0"/>
              <a:t>evaluate evidence</a:t>
            </a:r>
            <a:r>
              <a:rPr lang="en-US" dirty="0" smtClean="0"/>
              <a:t> and compare different possible answers</a:t>
            </a:r>
          </a:p>
          <a:p>
            <a:r>
              <a:rPr lang="en-US" dirty="0" smtClean="0"/>
              <a:t>A good research question takes real work to answer, so it should also </a:t>
            </a:r>
            <a:r>
              <a:rPr lang="en-US" b="1" u="sng" dirty="0" smtClean="0"/>
              <a:t>interest you</a:t>
            </a:r>
          </a:p>
          <a:p>
            <a:pPr lvl="1"/>
            <a:r>
              <a:rPr lang="en-US" dirty="0" smtClean="0"/>
              <a:t>It helps if the question also interests others (important for engaging others when you present your research)</a:t>
            </a:r>
          </a:p>
          <a:p>
            <a:r>
              <a:rPr lang="en-US" dirty="0" smtClean="0"/>
              <a:t>A good research question must </a:t>
            </a:r>
            <a:r>
              <a:rPr lang="en-US" b="1" u="sng" dirty="0" smtClean="0"/>
              <a:t>be practical </a:t>
            </a:r>
            <a:r>
              <a:rPr lang="en-US" dirty="0" smtClean="0"/>
              <a:t>as well</a:t>
            </a:r>
          </a:p>
          <a:p>
            <a:pPr lvl="1"/>
            <a:r>
              <a:rPr lang="en-US" dirty="0" smtClean="0"/>
              <a:t>Should be able to be answered in the time available to you</a:t>
            </a:r>
          </a:p>
          <a:p>
            <a:pPr lvl="1"/>
            <a:r>
              <a:rPr lang="en-US" dirty="0" smtClean="0"/>
              <a:t>Data required to answer the question must be available or obtainable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Qualities of a good research question</a:t>
            </a:r>
          </a:p>
        </p:txBody>
      </p:sp>
    </p:spTree>
    <p:extLst>
      <p:ext uri="{BB962C8B-B14F-4D97-AF65-F5344CB8AC3E}">
        <p14:creationId xmlns:p14="http://schemas.microsoft.com/office/powerpoint/2010/main" val="3706707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ntine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09782"/>
            <a:ext cx="9144000" cy="443843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Avoid</a:t>
            </a:r>
            <a:r>
              <a:rPr lang="en-US" dirty="0" smtClean="0"/>
              <a:t> a question with a simple yes or no answer</a:t>
            </a:r>
          </a:p>
          <a:p>
            <a:pPr lvl="1"/>
            <a:r>
              <a:rPr lang="en-US" dirty="0" smtClean="0"/>
              <a:t>A good research question could have more than one answer!</a:t>
            </a:r>
          </a:p>
          <a:p>
            <a:r>
              <a:rPr lang="en-US" u="sng" dirty="0" smtClean="0"/>
              <a:t>Avoid</a:t>
            </a:r>
            <a:r>
              <a:rPr lang="en-US" dirty="0" smtClean="0"/>
              <a:t> a question that could easily be answered by looking it up in a book or on the Internet</a:t>
            </a:r>
          </a:p>
          <a:p>
            <a:pPr lvl="1"/>
            <a:r>
              <a:rPr lang="en-US" dirty="0" smtClean="0"/>
              <a:t>The answer to a good research question should not be immediately obvious!</a:t>
            </a:r>
          </a:p>
          <a:p>
            <a:r>
              <a:rPr lang="en-US" u="sng" dirty="0" smtClean="0"/>
              <a:t>Avoid</a:t>
            </a:r>
            <a:r>
              <a:rPr lang="en-US" dirty="0" smtClean="0"/>
              <a:t> a question whose answer depends on just one or two missing facts</a:t>
            </a:r>
          </a:p>
          <a:p>
            <a:pPr lvl="1"/>
            <a:r>
              <a:rPr lang="en-US" dirty="0" smtClean="0"/>
              <a:t>A good research question requires you to go beyond existing explanations or perhaps completes or adapts existing explanations for a phenomenon or a place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avoid…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233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25951"/>
            <a:ext cx="8229600" cy="874249"/>
          </a:xfrm>
        </p:spPr>
        <p:txBody>
          <a:bodyPr/>
          <a:lstStyle/>
          <a:p>
            <a:r>
              <a:rPr lang="en-US" dirty="0" smtClean="0"/>
              <a:t>Worksheet to evaluate questions</a:t>
            </a:r>
            <a:endParaRPr lang="en-US" dirty="0"/>
          </a:p>
        </p:txBody>
      </p:sp>
      <p:pic>
        <p:nvPicPr>
          <p:cNvPr id="5" name="Picture 4" descr="Screen shot 2012-08-29 at 10.03.5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0" y="1567250"/>
            <a:ext cx="5727700" cy="421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161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ntine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09782"/>
            <a:ext cx="9144000" cy="443843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Show where worksheet is (web screenshot)</a:t>
            </a:r>
          </a:p>
        </p:txBody>
      </p:sp>
      <p:pic>
        <p:nvPicPr>
          <p:cNvPr id="5" name="Picture 4" descr="Screen shot 2012-08-29 at 9.59.58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731"/>
            <a:ext cx="9144000" cy="623276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247900" y="4000500"/>
            <a:ext cx="3543300" cy="5207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9850" y="2921000"/>
            <a:ext cx="774700" cy="546100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6707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25951"/>
            <a:ext cx="8229600" cy="874249"/>
          </a:xfrm>
        </p:spPr>
        <p:txBody>
          <a:bodyPr/>
          <a:lstStyle/>
          <a:p>
            <a:r>
              <a:rPr lang="en-US" dirty="0"/>
              <a:t>Using the </a:t>
            </a:r>
            <a:r>
              <a:rPr lang="en-US" dirty="0" smtClean="0"/>
              <a:t>worksheet: An example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446768"/>
            <a:ext cx="7001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 there a relationship between today’s clouds and tomorrow’s weather?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4228795"/>
              </p:ext>
            </p:extLst>
          </p:nvPr>
        </p:nvGraphicFramePr>
        <p:xfrm>
          <a:off x="774700" y="1913342"/>
          <a:ext cx="5035550" cy="3978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Document" r:id="rId4" imgW="5626100" imgH="4445000" progId="Word.Document.12">
                  <p:embed/>
                </p:oleObj>
              </mc:Choice>
              <mc:Fallback>
                <p:oleObj name="Document" r:id="rId4" imgW="5626100" imgH="4445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74700" y="1913342"/>
                        <a:ext cx="5035550" cy="39784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43471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25951"/>
            <a:ext cx="8229600" cy="874249"/>
          </a:xfrm>
        </p:spPr>
        <p:txBody>
          <a:bodyPr/>
          <a:lstStyle/>
          <a:p>
            <a:r>
              <a:rPr lang="en-US" dirty="0"/>
              <a:t>Using the </a:t>
            </a:r>
            <a:r>
              <a:rPr lang="en-US" dirty="0" smtClean="0"/>
              <a:t>worksheet: An example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501" y="1446768"/>
            <a:ext cx="680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reliable is a prediction of tomorrow’s weather based on today’s cloud observations?</a:t>
            </a:r>
            <a:endParaRPr 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1916745"/>
              </p:ext>
            </p:extLst>
          </p:nvPr>
        </p:nvGraphicFramePr>
        <p:xfrm>
          <a:off x="946150" y="2093099"/>
          <a:ext cx="4819650" cy="380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Document" r:id="rId4" imgW="5626100" imgH="4445000" progId="Word.Document.12">
                  <p:embed/>
                </p:oleObj>
              </mc:Choice>
              <mc:Fallback>
                <p:oleObj name="Document" r:id="rId4" imgW="5626100" imgH="4445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46150" y="2093099"/>
                        <a:ext cx="4819650" cy="3807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7650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5143" y="889000"/>
            <a:ext cx="6059713" cy="4771571"/>
          </a:xfrm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2400" dirty="0" smtClean="0">
                <a:solidFill>
                  <a:schemeClr val="tx1"/>
                </a:solidFill>
                <a:latin typeface="+mn-lt"/>
              </a:rPr>
              <a:t>Scientist Skills:</a:t>
            </a:r>
            <a:br>
              <a:rPr lang="en-GB" sz="2400" dirty="0" smtClean="0">
                <a:solidFill>
                  <a:schemeClr val="tx1"/>
                </a:solidFill>
                <a:latin typeface="+mn-lt"/>
              </a:rPr>
            </a:br>
            <a:r>
              <a:rPr lang="en-GB" sz="2400" dirty="0" smtClean="0">
                <a:solidFill>
                  <a:schemeClr val="tx1"/>
                </a:solidFill>
                <a:latin typeface="+mn-lt"/>
              </a:rPr>
              <a:t>How to develop a research question</a:t>
            </a:r>
            <a:br>
              <a:rPr lang="en-GB" sz="2400" dirty="0" smtClean="0">
                <a:solidFill>
                  <a:schemeClr val="tx1"/>
                </a:solidFill>
                <a:latin typeface="+mn-lt"/>
              </a:rPr>
            </a:br>
            <a:r>
              <a:rPr lang="en-GB" sz="2400" b="0" dirty="0">
                <a:solidFill>
                  <a:schemeClr val="tx1"/>
                </a:solidFill>
                <a:latin typeface="+mn-lt"/>
              </a:rPr>
              <a:t/>
            </a:r>
            <a:br>
              <a:rPr lang="en-GB" sz="2400" b="0" dirty="0">
                <a:solidFill>
                  <a:schemeClr val="tx1"/>
                </a:solidFill>
                <a:latin typeface="+mn-lt"/>
              </a:rPr>
            </a:br>
            <a:r>
              <a:rPr lang="en-GB" sz="2400" b="0" dirty="0">
                <a:solidFill>
                  <a:schemeClr val="tx1"/>
                </a:solidFill>
                <a:latin typeface="+mn-lt"/>
              </a:rPr>
              <a:t>1</a:t>
            </a:r>
            <a:r>
              <a:rPr lang="en-GB" sz="2400" b="0" dirty="0" smtClean="0">
                <a:solidFill>
                  <a:schemeClr val="tx1"/>
                </a:solidFill>
                <a:latin typeface="+mn-lt"/>
              </a:rPr>
              <a:t>1 September 2012</a:t>
            </a:r>
            <a:br>
              <a:rPr lang="en-GB" sz="2400" b="0" dirty="0" smtClean="0">
                <a:solidFill>
                  <a:schemeClr val="tx1"/>
                </a:solidFill>
                <a:latin typeface="+mn-lt"/>
              </a:rPr>
            </a:br>
            <a:r>
              <a:rPr lang="en-GB" sz="2400" b="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GB" sz="2400" b="0" dirty="0" smtClean="0">
                <a:solidFill>
                  <a:schemeClr val="tx1"/>
                </a:solidFill>
                <a:latin typeface="+mn-lt"/>
              </a:rPr>
            </a:br>
            <a:r>
              <a:rPr lang="en-GB" sz="2400" b="0" dirty="0" err="1" smtClean="0">
                <a:solidFill>
                  <a:schemeClr val="tx1"/>
                </a:solidFill>
                <a:latin typeface="+mn-lt"/>
              </a:rPr>
              <a:t>Dr.</a:t>
            </a:r>
            <a:r>
              <a:rPr lang="en-GB" sz="2400" b="0" dirty="0" smtClean="0">
                <a:solidFill>
                  <a:schemeClr val="tx1"/>
                </a:solidFill>
                <a:latin typeface="+mn-lt"/>
              </a:rPr>
              <a:t> Dixon Butler </a:t>
            </a:r>
            <a:r>
              <a:rPr lang="en-GB" sz="2400" b="0" dirty="0">
                <a:solidFill>
                  <a:schemeClr val="tx1"/>
                </a:solidFill>
                <a:latin typeface="+mn-lt"/>
              </a:rPr>
              <a:t/>
            </a:r>
            <a:br>
              <a:rPr lang="en-GB" sz="2400" b="0" dirty="0">
                <a:solidFill>
                  <a:schemeClr val="tx1"/>
                </a:solidFill>
                <a:latin typeface="+mn-lt"/>
              </a:rPr>
            </a:br>
            <a:r>
              <a:rPr lang="en-GB" sz="2400" b="0" dirty="0" smtClean="0">
                <a:solidFill>
                  <a:schemeClr val="tx1"/>
                </a:solidFill>
                <a:latin typeface="+mn-lt"/>
              </a:rPr>
              <a:t>and</a:t>
            </a:r>
            <a:r>
              <a:rPr lang="en-GB" sz="2400" b="0" dirty="0">
                <a:solidFill>
                  <a:schemeClr val="tx1"/>
                </a:solidFill>
                <a:latin typeface="+mn-lt"/>
              </a:rPr>
              <a:t/>
            </a:r>
            <a:br>
              <a:rPr lang="en-GB" sz="2400" b="0" dirty="0">
                <a:solidFill>
                  <a:schemeClr val="tx1"/>
                </a:solidFill>
                <a:latin typeface="+mn-lt"/>
              </a:rPr>
            </a:br>
            <a:r>
              <a:rPr lang="en-GB" sz="2400" b="0" dirty="0" smtClean="0">
                <a:solidFill>
                  <a:schemeClr val="tx1"/>
                </a:solidFill>
                <a:latin typeface="+mn-lt"/>
              </a:rPr>
              <a:t>GLOBE Program Office</a:t>
            </a:r>
            <a:br>
              <a:rPr lang="en-GB" sz="2400" b="0" dirty="0" smtClean="0">
                <a:solidFill>
                  <a:schemeClr val="tx1"/>
                </a:solidFill>
                <a:latin typeface="+mn-lt"/>
              </a:rPr>
            </a:br>
            <a:r>
              <a:rPr lang="en-GB" sz="2000" b="0" dirty="0" smtClean="0">
                <a:solidFill>
                  <a:schemeClr val="tx1"/>
                </a:solidFill>
                <a:latin typeface="+mn-lt"/>
              </a:rPr>
              <a:t>Science &amp; Education Team</a:t>
            </a:r>
            <a:endParaRPr lang="en-GB" sz="2400" b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7424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ntine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09782"/>
            <a:ext cx="9144000" cy="443843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6197"/>
            <a:ext cx="8229600" cy="4240257"/>
          </a:xfrm>
        </p:spPr>
        <p:txBody>
          <a:bodyPr/>
          <a:lstStyle/>
          <a:p>
            <a:r>
              <a:rPr lang="en-US" b="1" u="sng" dirty="0" smtClean="0"/>
              <a:t>Is a </a:t>
            </a:r>
            <a:r>
              <a:rPr lang="en-US" b="1" u="sng" dirty="0" smtClean="0"/>
              <a:t>problem worth solving</a:t>
            </a:r>
          </a:p>
          <a:p>
            <a:r>
              <a:rPr lang="en-US" b="1" u="sng" dirty="0"/>
              <a:t>E</a:t>
            </a:r>
            <a:r>
              <a:rPr lang="en-US" b="1" u="sng" dirty="0" smtClean="0"/>
              <a:t>valuate </a:t>
            </a:r>
            <a:r>
              <a:rPr lang="en-US" b="1" u="sng" dirty="0" smtClean="0"/>
              <a:t>evidence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b="1" u="sng" dirty="0" smtClean="0"/>
              <a:t>I</a:t>
            </a:r>
            <a:r>
              <a:rPr lang="en-US" b="1" u="sng" dirty="0" smtClean="0"/>
              <a:t>nterests </a:t>
            </a:r>
            <a:r>
              <a:rPr lang="en-US" b="1" u="sng" dirty="0" smtClean="0"/>
              <a:t>you</a:t>
            </a:r>
          </a:p>
          <a:p>
            <a:r>
              <a:rPr lang="en-US" b="1" u="sng" dirty="0" smtClean="0"/>
              <a:t>Is Pr</a:t>
            </a:r>
            <a:r>
              <a:rPr lang="en-US" b="1" u="sng" dirty="0" smtClean="0"/>
              <a:t>actical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 A good </a:t>
            </a:r>
            <a:r>
              <a:rPr lang="en-US" dirty="0"/>
              <a:t>research </a:t>
            </a:r>
            <a:r>
              <a:rPr lang="en-US" dirty="0" smtClean="0"/>
              <a:t>question…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588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ntine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09782"/>
            <a:ext cx="9144000" cy="443843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797"/>
            <a:ext cx="8229600" cy="424025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10 September 2012: Official launch of Phase 2!</a:t>
            </a:r>
          </a:p>
          <a:p>
            <a:pPr lvl="1"/>
            <a:r>
              <a:rPr lang="en-US" dirty="0"/>
              <a:t>If you participated in Phase 1, get your e-</a:t>
            </a:r>
            <a:r>
              <a:rPr lang="en-US" dirty="0" smtClean="0"/>
              <a:t>gift on the SCRC </a:t>
            </a:r>
            <a:r>
              <a:rPr lang="en-US" dirty="0" smtClean="0"/>
              <a:t>webpage</a:t>
            </a:r>
            <a:endParaRPr lang="en-US" dirty="0"/>
          </a:p>
          <a:p>
            <a:r>
              <a:rPr lang="en-US" dirty="0"/>
              <a:t>September 2012: Great Global Investigation of Climate </a:t>
            </a:r>
            <a:r>
              <a:rPr lang="en-US" dirty="0" smtClean="0"/>
              <a:t>IOP</a:t>
            </a:r>
          </a:p>
          <a:p>
            <a:r>
              <a:rPr lang="en-US" dirty="0" smtClean="0"/>
              <a:t>September 2012-June 2013: Phenology and Climate project</a:t>
            </a:r>
            <a:endParaRPr lang="en-US" dirty="0"/>
          </a:p>
          <a:p>
            <a:r>
              <a:rPr lang="en-US" dirty="0"/>
              <a:t>30 September 2012: Calendar Competition entries due</a:t>
            </a:r>
          </a:p>
          <a:p>
            <a:r>
              <a:rPr lang="en-US" dirty="0"/>
              <a:t>October 2012: Climate and Land Cover IOP</a:t>
            </a:r>
          </a:p>
          <a:p>
            <a:r>
              <a:rPr lang="en-US" dirty="0"/>
              <a:t>2 October 2012: Next SCRC webinar “Learning how to study climate using GLOBE </a:t>
            </a:r>
            <a:r>
              <a:rPr lang="en-US" dirty="0" smtClean="0"/>
              <a:t>Phenology protocols</a:t>
            </a:r>
            <a:r>
              <a:rPr lang="en-US" dirty="0"/>
              <a:t>”</a:t>
            </a:r>
          </a:p>
          <a:p>
            <a:pPr lvl="1"/>
            <a:r>
              <a:rPr lang="en-US" dirty="0" smtClean="0"/>
              <a:t>14 UTC</a:t>
            </a:r>
            <a:endParaRPr lang="en-US" dirty="0"/>
          </a:p>
          <a:p>
            <a:pPr lvl="1"/>
            <a:r>
              <a:rPr lang="en-US" dirty="0" smtClean="0"/>
              <a:t>00 UTC  (3 October)</a:t>
            </a:r>
            <a:endParaRPr lang="en-US" dirty="0"/>
          </a:p>
          <a:p>
            <a:pPr marL="0" indent="0" algn="ctr">
              <a:buNone/>
            </a:pPr>
            <a:r>
              <a:rPr lang="en-US" b="1" dirty="0"/>
              <a:t>Thank you for attending</a:t>
            </a:r>
            <a:r>
              <a:rPr lang="en-US" b="1" dirty="0" smtClean="0"/>
              <a:t>!</a:t>
            </a:r>
            <a:endParaRPr lang="en-US" b="1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</a:t>
            </a:r>
            <a:r>
              <a:rPr lang="en-US" dirty="0" smtClean="0"/>
              <a:t>upcoming dates </a:t>
            </a:r>
            <a:r>
              <a:rPr lang="en-US" dirty="0"/>
              <a:t>for SCRC – Phase 2</a:t>
            </a:r>
          </a:p>
        </p:txBody>
      </p:sp>
    </p:spTree>
    <p:extLst>
      <p:ext uri="{BB962C8B-B14F-4D97-AF65-F5344CB8AC3E}">
        <p14:creationId xmlns:p14="http://schemas.microsoft.com/office/powerpoint/2010/main" val="2836883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98386" y="1537297"/>
            <a:ext cx="4915414" cy="3987031"/>
          </a:xfrm>
        </p:spPr>
        <p:txBody>
          <a:bodyPr>
            <a:normAutofit/>
          </a:bodyPr>
          <a:lstStyle/>
          <a:p>
            <a:r>
              <a:rPr lang="en-US" dirty="0" smtClean="0"/>
              <a:t>Overview of this webinar</a:t>
            </a:r>
          </a:p>
          <a:p>
            <a:r>
              <a:rPr lang="en-US" dirty="0" smtClean="0"/>
              <a:t>The GLOBE Inquiry Model</a:t>
            </a:r>
          </a:p>
          <a:p>
            <a:pPr lvl="1"/>
            <a:r>
              <a:rPr lang="en-US" dirty="0" smtClean="0"/>
              <a:t>Finding it online</a:t>
            </a:r>
          </a:p>
          <a:p>
            <a:r>
              <a:rPr lang="en-US" dirty="0" smtClean="0"/>
              <a:t>Developing a research question</a:t>
            </a:r>
          </a:p>
          <a:p>
            <a:pPr lvl="1"/>
            <a:r>
              <a:rPr lang="en-US" dirty="0" smtClean="0"/>
              <a:t>Qualities of a good question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hat to avoid</a:t>
            </a:r>
          </a:p>
          <a:p>
            <a:pPr lvl="1"/>
            <a:r>
              <a:rPr lang="en-US" dirty="0" smtClean="0"/>
              <a:t>Using the research question worksheet and finding it online</a:t>
            </a:r>
          </a:p>
          <a:p>
            <a:r>
              <a:rPr lang="en-US" dirty="0" smtClean="0"/>
              <a:t>Important upcoming dates for the SCRC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391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ntine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09782"/>
            <a:ext cx="9144000" cy="443843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09600" y="878351"/>
            <a:ext cx="8229600" cy="8742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Scientist Skills webinar series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880197"/>
            <a:ext cx="8229600" cy="424025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•"/>
              <a:defRPr sz="2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•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/>
              <a:buChar char="•"/>
              <a:defRPr sz="18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•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This is the first in a three-part series of webinars on building scientist skills that is part of Phase 2 of the Student Climate Research Campaign (SCRC). The remaining parts of this series will be on: </a:t>
            </a:r>
          </a:p>
          <a:p>
            <a:pPr lvl="1"/>
            <a:r>
              <a:rPr lang="en-US" dirty="0" smtClean="0"/>
              <a:t>8 January 2013—Scientist Skills: How to overcome research problems</a:t>
            </a:r>
          </a:p>
          <a:p>
            <a:pPr lvl="1"/>
            <a:r>
              <a:rPr lang="en-US" dirty="0" smtClean="0"/>
              <a:t>2 April 2013—Scientist Skills: Presenting your results</a:t>
            </a:r>
          </a:p>
          <a:p>
            <a:r>
              <a:rPr lang="en-US" dirty="0" smtClean="0"/>
              <a:t>As members of the GLOBE community you’ve been trained on how to collect scientific data and enter it into the database</a:t>
            </a:r>
          </a:p>
          <a:p>
            <a:pPr lvl="1"/>
            <a:r>
              <a:rPr lang="en-US" dirty="0" smtClean="0"/>
              <a:t>This is an important part of the scientific process!</a:t>
            </a:r>
          </a:p>
          <a:p>
            <a:pPr lvl="1"/>
            <a:r>
              <a:rPr lang="en-US" dirty="0" smtClean="0"/>
              <a:t>However when it comes to conducting a research investigation, there are other steps that must take place, both before, during, and after you collect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479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ientific_Research_Process-FInal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00" y="1529099"/>
            <a:ext cx="5689600" cy="40965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GLOBE Inquiry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3300" y="2501900"/>
            <a:ext cx="2768600" cy="3237554"/>
          </a:xfrm>
        </p:spPr>
        <p:txBody>
          <a:bodyPr/>
          <a:lstStyle/>
          <a:p>
            <a:r>
              <a:rPr lang="en-US" dirty="0" smtClean="0"/>
              <a:t>This model is available online in the Student Zone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257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8-21 at 3.09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851"/>
            <a:ext cx="9144000" cy="5552007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266700" y="4089400"/>
            <a:ext cx="2032000" cy="254000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2499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8-21 at 3.28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786"/>
            <a:ext cx="9144000" cy="5511114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1714500" y="1600200"/>
            <a:ext cx="1244600" cy="1016000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2678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8-21 at 3.28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285"/>
            <a:ext cx="9144000" cy="557841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1816100" y="2222500"/>
            <a:ext cx="1244600" cy="1016000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2133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Screen shot 2012-08-21 at 3.34.0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75974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048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">
      <a:dk1>
        <a:srgbClr val="000000"/>
      </a:dk1>
      <a:lt1>
        <a:sysClr val="window" lastClr="FFFFFF"/>
      </a:lt1>
      <a:dk2>
        <a:srgbClr val="E7E9DA"/>
      </a:dk2>
      <a:lt2>
        <a:srgbClr val="6496D7"/>
      </a:lt2>
      <a:accent1>
        <a:srgbClr val="073E8B"/>
      </a:accent1>
      <a:accent2>
        <a:srgbClr val="4D8677"/>
      </a:accent2>
      <a:accent3>
        <a:srgbClr val="FFCC00"/>
      </a:accent3>
      <a:accent4>
        <a:srgbClr val="BCB575"/>
      </a:accent4>
      <a:accent5>
        <a:srgbClr val="C76402"/>
      </a:accent5>
      <a:accent6>
        <a:srgbClr val="9E5A3B"/>
      </a:accent6>
      <a:hlink>
        <a:srgbClr val="FFDE26"/>
      </a:hlink>
      <a:folHlink>
        <a:srgbClr val="DEBE00"/>
      </a:folHlink>
    </a:clrScheme>
    <a:fontScheme name="Spectrum">
      <a:majorFont>
        <a:latin typeface="Corbel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ysClr val="window" lastClr="FFFFFF"/>
      </a:lt1>
      <a:dk2>
        <a:srgbClr val="E7E9DA"/>
      </a:dk2>
      <a:lt2>
        <a:srgbClr val="6496D7"/>
      </a:lt2>
      <a:accent1>
        <a:srgbClr val="073E8B"/>
      </a:accent1>
      <a:accent2>
        <a:srgbClr val="4D8677"/>
      </a:accent2>
      <a:accent3>
        <a:srgbClr val="FFCC00"/>
      </a:accent3>
      <a:accent4>
        <a:srgbClr val="BCB575"/>
      </a:accent4>
      <a:accent5>
        <a:srgbClr val="C76402"/>
      </a:accent5>
      <a:accent6>
        <a:srgbClr val="9E5A3B"/>
      </a:accent6>
      <a:hlink>
        <a:srgbClr val="3158FF"/>
      </a:hlink>
      <a:folHlink>
        <a:srgbClr val="454BDE"/>
      </a:folHlink>
    </a:clrScheme>
    <a:fontScheme name="Spectrum">
      <a:majorFont>
        <a:latin typeface="Corbel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24136</TotalTime>
  <Words>1043</Words>
  <Application>Microsoft Macintosh PowerPoint</Application>
  <PresentationFormat>On-screen Show (4:3)</PresentationFormat>
  <Paragraphs>116</Paragraphs>
  <Slides>21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Office Theme</vt:lpstr>
      <vt:lpstr>1_Office Theme</vt:lpstr>
      <vt:lpstr>Document</vt:lpstr>
      <vt:lpstr>Technical Notes</vt:lpstr>
      <vt:lpstr>Scientist Skills: How to develop a research question  11 September 2012  Dr. Dixon Butler  and GLOBE Program Office Science &amp; Education Team</vt:lpstr>
      <vt:lpstr>Outline</vt:lpstr>
      <vt:lpstr>PowerPoint Presentation</vt:lpstr>
      <vt:lpstr>The GLOBE Inquiry Model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Where do you begin?     I wonder……?</vt:lpstr>
      <vt:lpstr>Brainstorm questions you wish to investigate</vt:lpstr>
      <vt:lpstr>Answering a Question</vt:lpstr>
      <vt:lpstr>Qualities of a good research question</vt:lpstr>
      <vt:lpstr>Things to avoid…</vt:lpstr>
      <vt:lpstr>Worksheet to evaluate questions</vt:lpstr>
      <vt:lpstr>Show where worksheet is (web screenshot)</vt:lpstr>
      <vt:lpstr>Using the worksheet: An example</vt:lpstr>
      <vt:lpstr>Using the worksheet: An example</vt:lpstr>
      <vt:lpstr>Summary: A good research question…</vt:lpstr>
      <vt:lpstr>Important upcoming dates for SCRC – Phase 2</vt:lpstr>
    </vt:vector>
  </TitlesOfParts>
  <Company>GLOBE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Maureen Murray;DJC</dc:creator>
  <cp:keywords>SCRC</cp:keywords>
  <cp:lastModifiedBy>Kristin Wegner</cp:lastModifiedBy>
  <cp:revision>278</cp:revision>
  <cp:lastPrinted>2011-11-29T18:36:56Z</cp:lastPrinted>
  <dcterms:created xsi:type="dcterms:W3CDTF">2012-02-03T04:18:52Z</dcterms:created>
  <dcterms:modified xsi:type="dcterms:W3CDTF">2012-09-11T16:19:59Z</dcterms:modified>
</cp:coreProperties>
</file>