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72" r:id="rId2"/>
  </p:sldMasterIdLst>
  <p:notesMasterIdLst>
    <p:notesMasterId r:id="rId18"/>
  </p:notesMasterIdLst>
  <p:sldIdLst>
    <p:sldId id="257" r:id="rId3"/>
    <p:sldId id="262" r:id="rId4"/>
    <p:sldId id="264" r:id="rId5"/>
    <p:sldId id="263" r:id="rId6"/>
    <p:sldId id="261" r:id="rId7"/>
    <p:sldId id="265" r:id="rId8"/>
    <p:sldId id="267" r:id="rId9"/>
    <p:sldId id="274" r:id="rId10"/>
    <p:sldId id="273" r:id="rId11"/>
    <p:sldId id="268" r:id="rId12"/>
    <p:sldId id="269" r:id="rId13"/>
    <p:sldId id="270" r:id="rId14"/>
    <p:sldId id="271" r:id="rId15"/>
    <p:sldId id="272" r:id="rId16"/>
    <p:sldId id="26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84CE27-5E0E-534A-8DF4-BD3F3364CF48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C06B4-A80E-7541-8EAD-39CAC42E1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C005-C858-C74B-96EE-A4ED9746B2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Powerpoint sli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6035040"/>
            <a:ext cx="9144000" cy="822960"/>
          </a:xfrm>
          <a:prstGeom prst="rect">
            <a:avLst/>
          </a:prstGeom>
        </p:spPr>
      </p:pic>
      <p:pic>
        <p:nvPicPr>
          <p:cNvPr id="8" name="Picture 7" descr="sparkLogo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75976" y="5787132"/>
            <a:ext cx="880083" cy="7345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926E8-9E6B-2E47-9EE5-A1FF612CB93E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1D7CC-95E3-4149-B7B6-4DE333919FE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worldGrid.png"/>
          <p:cNvPicPr>
            <a:picLocks noChangeAspect="1"/>
          </p:cNvPicPr>
          <p:nvPr userDrawn="1"/>
        </p:nvPicPr>
        <p:blipFill>
          <a:blip r:embed="rId14">
            <a:alphaModFix amt="28000"/>
          </a:blip>
          <a:stretch>
            <a:fillRect/>
          </a:stretch>
        </p:blipFill>
        <p:spPr>
          <a:xfrm>
            <a:off x="3558678" y="-136525"/>
            <a:ext cx="8572500" cy="6858000"/>
          </a:xfrm>
          <a:prstGeom prst="rect">
            <a:avLst/>
          </a:prstGeom>
        </p:spPr>
      </p:pic>
      <p:pic>
        <p:nvPicPr>
          <p:cNvPr id="10" name="Picture 9" descr="Powerpoint slide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6035040"/>
            <a:ext cx="9144000" cy="822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F0961-BAA2-1947-9AF3-DCDBBD549329}" type="datetimeFigureOut">
              <a:rPr lang="en-US" smtClean="0"/>
              <a:pPr/>
              <a:t>8/1/13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2E763-5872-0F45-BFDB-102FB276B1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4185742"/>
            <a:ext cx="2464003" cy="18456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k20.internet2.edu/getstarted" TargetMode="External"/><Relationship Id="rId4" Type="http://schemas.openxmlformats.org/officeDocument/2006/relationships/hyperlink" Target="http://k20.internet2.edu/about/segp" TargetMode="External"/><Relationship Id="rId5" Type="http://schemas.openxmlformats.org/officeDocument/2006/relationships/hyperlink" Target="http://k20dev.internet2.edu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internet2.edu/k20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lizabeth.k12.co.us/" TargetMode="External"/><Relationship Id="rId4" Type="http://schemas.openxmlformats.org/officeDocument/2006/relationships/hyperlink" Target="http://www.cotelehealth.com/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thompson.k12.co.u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tinyurl.com/nw-decoder" TargetMode="Externa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frgp.ne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upop.ucar.edu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upop.ucar.edu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1082" y="874130"/>
            <a:ext cx="577442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 smtClean="0">
                <a:latin typeface="PT Sans Caption"/>
              </a:rPr>
              <a:t>In a world of high bandwidth…</a:t>
            </a:r>
          </a:p>
          <a:p>
            <a:pPr algn="ctr"/>
            <a:endParaRPr lang="en-US" sz="2800" i="1" dirty="0" smtClean="0">
              <a:latin typeface="PT Sans Caption"/>
            </a:endParaRPr>
          </a:p>
          <a:p>
            <a:pPr algn="ctr"/>
            <a:r>
              <a:rPr lang="en-US" sz="4400" dirty="0" smtClean="0">
                <a:latin typeface="PT Sans Caption"/>
              </a:rPr>
              <a:t>Networks and NCAR</a:t>
            </a:r>
          </a:p>
          <a:p>
            <a:pPr algn="ctr"/>
            <a:r>
              <a:rPr lang="en-US" sz="4400" dirty="0" smtClean="0">
                <a:latin typeface="PT Sans Caption"/>
              </a:rPr>
              <a:t>Go Hand-in-Hand</a:t>
            </a:r>
          </a:p>
          <a:p>
            <a:pPr algn="ctr"/>
            <a:endParaRPr lang="en-US" sz="3600" dirty="0" smtClean="0">
              <a:latin typeface="PT Sans Caption"/>
            </a:endParaRPr>
          </a:p>
          <a:p>
            <a:pPr algn="ctr"/>
            <a:r>
              <a:rPr lang="en-US" sz="2000" dirty="0" smtClean="0">
                <a:latin typeface="PT Sans Caption"/>
              </a:rPr>
              <a:t>Ed  Group 7/25/13</a:t>
            </a:r>
          </a:p>
          <a:p>
            <a:pPr algn="ctr"/>
            <a:endParaRPr lang="en-US" sz="2000" dirty="0" smtClean="0">
              <a:latin typeface="PT Sans Caption"/>
            </a:endParaRPr>
          </a:p>
          <a:p>
            <a:pPr algn="ctr"/>
            <a:r>
              <a:rPr lang="en-US" sz="2000" dirty="0" smtClean="0">
                <a:latin typeface="PT Sans Caption"/>
              </a:rPr>
              <a:t>Teri Eastburn, Spark</a:t>
            </a:r>
          </a:p>
          <a:p>
            <a:pPr algn="ctr"/>
            <a:r>
              <a:rPr lang="en-US" sz="2000" dirty="0" smtClean="0">
                <a:latin typeface="PT Sans Caption"/>
              </a:rPr>
              <a:t>Source: </a:t>
            </a:r>
          </a:p>
          <a:p>
            <a:pPr algn="ctr"/>
            <a:r>
              <a:rPr lang="en-US" sz="2000" dirty="0" smtClean="0">
                <a:latin typeface="PT Sans Caption"/>
              </a:rPr>
              <a:t>Jeff Custard, CISL NETS</a:t>
            </a:r>
            <a:endParaRPr lang="en-US" sz="2000" dirty="0">
              <a:latin typeface="PT Sans Caption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67566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Internet2 K20 Websites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charset="2"/>
              <a:buChar char="l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  <a:hlinkClick r:id="rId2"/>
              </a:rPr>
              <a:t>http://www.internet2.edu/k20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charset="2"/>
              <a:buChar char="l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  <a:hlinkClick r:id="rId3"/>
              </a:rPr>
              <a:t>http://k20.internet2.edu/getstarted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charset="2"/>
              <a:buChar char="l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  <a:hlinkClick r:id="rId4"/>
              </a:rPr>
              <a:t>http://k20.internet2.edu/about/segp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charset="2"/>
              <a:buChar char="l"/>
            </a:pPr>
            <a:r>
              <a:rPr lang="en-US" sz="3200" dirty="0" smtClean="0">
                <a:hlinkClick r:id="rId5"/>
              </a:rPr>
              <a:t>http://k20dev.internet2.edu</a:t>
            </a:r>
            <a:r>
              <a:rPr lang="en-US" sz="3200" dirty="0" smtClean="0"/>
              <a:t> (BETA**)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charset="2"/>
              <a:buChar char="l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charset="2"/>
              <a:buChar char="l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charset="2"/>
              <a:buChar char="l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Video Conferencing (IVC)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err="1" smtClean="0"/>
              <a:t>Polycom</a:t>
            </a:r>
            <a:r>
              <a:rPr lang="en-US" dirty="0" smtClean="0"/>
              <a:t> Point of Presence</a:t>
            </a:r>
          </a:p>
          <a:p>
            <a:r>
              <a:rPr lang="en-US" dirty="0" err="1" smtClean="0"/>
              <a:t>Vidyo</a:t>
            </a:r>
            <a:r>
              <a:rPr lang="en-US" dirty="0" smtClean="0"/>
              <a:t>  for mobile connections</a:t>
            </a:r>
          </a:p>
          <a:p>
            <a:r>
              <a:rPr lang="en-US" dirty="0" smtClean="0"/>
              <a:t>Google Hangouts coming soon to UCAR</a:t>
            </a:r>
          </a:p>
          <a:p>
            <a:r>
              <a:rPr lang="en-US" dirty="0" err="1" smtClean="0"/>
              <a:t>Spranto</a:t>
            </a:r>
            <a:r>
              <a:rPr lang="en-US" dirty="0" smtClean="0"/>
              <a:t> (Try it. Free. Non commercial.)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4425098" cy="912859"/>
          </a:xfrm>
          <a:solidFill>
            <a:schemeClr val="accent1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Internet2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128"/>
          </a:xfrm>
        </p:spPr>
        <p:txBody>
          <a:bodyPr/>
          <a:lstStyle/>
          <a:p>
            <a:r>
              <a:rPr lang="en-US" dirty="0" smtClean="0"/>
              <a:t>K20 Meeting: Utah, August 7-9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National Internet2 Meeting in Denver,       April 6-10</a:t>
            </a:r>
            <a:r>
              <a:rPr lang="en-US" baseline="30000" dirty="0" smtClean="0"/>
              <a:t>th</a:t>
            </a:r>
            <a:r>
              <a:rPr lang="en-US" dirty="0" smtClean="0"/>
              <a:t>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Climate Change Communication. As a result of the IPCC, interest will be higher than usual.</a:t>
            </a:r>
          </a:p>
          <a:p>
            <a:r>
              <a:rPr lang="en-US" dirty="0" smtClean="0"/>
              <a:t>Field Campaigns, EOL</a:t>
            </a:r>
          </a:p>
          <a:p>
            <a:r>
              <a:rPr lang="en-US" dirty="0" smtClean="0"/>
              <a:t>Virtual field trips </a:t>
            </a:r>
            <a:r>
              <a:rPr lang="en-US" dirty="0" err="1" smtClean="0"/>
              <a:t>vs</a:t>
            </a:r>
            <a:r>
              <a:rPr lang="en-US" dirty="0" smtClean="0"/>
              <a:t> onsite alone via Spark</a:t>
            </a:r>
          </a:p>
          <a:p>
            <a:r>
              <a:rPr lang="en-US" dirty="0" smtClean="0"/>
              <a:t>Professional Development via Hangouts, etc.</a:t>
            </a:r>
          </a:p>
          <a:p>
            <a:r>
              <a:rPr lang="en-US" dirty="0" smtClean="0"/>
              <a:t>          Connections to our member</a:t>
            </a:r>
          </a:p>
          <a:p>
            <a:r>
              <a:rPr lang="en-US" dirty="0" smtClean="0"/>
              <a:t>              Universities and</a:t>
            </a:r>
          </a:p>
          <a:p>
            <a:pPr>
              <a:buNone/>
            </a:pPr>
            <a:r>
              <a:rPr lang="en-US" dirty="0" smtClean="0"/>
              <a:t>                    research community broadly…</a:t>
            </a:r>
          </a:p>
          <a:p>
            <a:pPr lvl="4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4425098" cy="912859"/>
          </a:xfrm>
          <a:solidFill>
            <a:schemeClr val="accent1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Opportunities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8000"/>
          </a:blip>
          <a:stretch>
            <a:fillRect/>
          </a:stretch>
        </p:blipFill>
        <p:spPr>
          <a:xfrm>
            <a:off x="0" y="0"/>
            <a:ext cx="9144000" cy="606118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187195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 you.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soon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3000" dirty="0" smtClean="0"/>
              <a:t>Thompson School District [ </a:t>
            </a:r>
            <a:r>
              <a:rPr lang="en-US" sz="3000" dirty="0" smtClean="0">
                <a:hlinkClick r:id="rId2"/>
              </a:rPr>
              <a:t>http://www.thompson.k12.co.us/</a:t>
            </a:r>
            <a:r>
              <a:rPr lang="en-US" sz="3000" dirty="0" smtClean="0"/>
              <a:t> ] in Loveland, Colorado</a:t>
            </a:r>
          </a:p>
          <a:p>
            <a:pPr>
              <a:buFont typeface="Arial" charset="0"/>
              <a:buChar char="•"/>
            </a:pPr>
            <a:r>
              <a:rPr lang="en-US" sz="3000" dirty="0" smtClean="0"/>
              <a:t>Elbert County School District Elizabeth C-1 [ </a:t>
            </a:r>
            <a:r>
              <a:rPr lang="en-US" sz="3000" dirty="0" smtClean="0">
                <a:hlinkClick r:id="rId3"/>
              </a:rPr>
              <a:t>http://elizabeth.k12.co.us/</a:t>
            </a:r>
            <a:r>
              <a:rPr lang="en-US" sz="3000" dirty="0" smtClean="0"/>
              <a:t> ] </a:t>
            </a:r>
          </a:p>
          <a:p>
            <a:pPr>
              <a:buFont typeface="Arial" charset="0"/>
              <a:buChar char="•"/>
            </a:pPr>
            <a:r>
              <a:rPr lang="en-US" sz="3000" dirty="0" smtClean="0"/>
              <a:t>Colorado Telehealth Network [CTN; </a:t>
            </a:r>
            <a:r>
              <a:rPr lang="en-US" sz="3000" dirty="0" smtClean="0">
                <a:hlinkClick r:id="rId4"/>
              </a:rPr>
              <a:t>http://www.cotelehealth.com/</a:t>
            </a:r>
            <a:r>
              <a:rPr lang="en-US" sz="3000" dirty="0" smtClean="0"/>
              <a:t> 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4456" y="1471899"/>
            <a:ext cx="76112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Over 50,000 schools, libraries, museums, zoos, </a:t>
            </a:r>
          </a:p>
          <a:p>
            <a:r>
              <a:rPr lang="en-US" sz="2800" dirty="0" smtClean="0"/>
              <a:t>aquariums, and other cultural organizations </a:t>
            </a:r>
          </a:p>
          <a:p>
            <a:r>
              <a:rPr lang="en-US" sz="2800" dirty="0" smtClean="0"/>
              <a:t>across the US are connected with each other </a:t>
            </a:r>
          </a:p>
          <a:p>
            <a:r>
              <a:rPr lang="en-US" sz="2800" dirty="0" smtClean="0"/>
              <a:t>and thousands of institutions around the world </a:t>
            </a:r>
          </a:p>
          <a:p>
            <a:r>
              <a:rPr lang="en-US" sz="2800" dirty="0" smtClean="0"/>
              <a:t>via the next-generation Internet?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43915"/>
            <a:ext cx="3944388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     Connections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959" y="3378492"/>
            <a:ext cx="2336148" cy="233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3177"/>
            <a:ext cx="4684367" cy="865883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Acronym soup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527" y="1533850"/>
            <a:ext cx="7924800" cy="4800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800" dirty="0" smtClean="0"/>
              <a:t>Front Range GigaPoP (FRGP)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UCAR Point of Presence (UPoP)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Sponsored Education Group Participant (SEGP)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Decoder page: </a:t>
            </a:r>
            <a:r>
              <a:rPr lang="en-US" sz="2800" dirty="0" smtClean="0">
                <a:hlinkClick r:id="rId2"/>
              </a:rPr>
              <a:t>http://tinyurl.com/nw-decoder</a:t>
            </a:r>
            <a:endParaRPr lang="en-US" sz="2800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674" y="3790849"/>
            <a:ext cx="2010349" cy="2017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1944"/>
            <a:ext cx="6713159" cy="766926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FRGP members, </a:t>
            </a:r>
            <a:r>
              <a:rPr lang="en-US" sz="2800" dirty="0" smtClean="0">
                <a:solidFill>
                  <a:schemeClr val="bg1"/>
                </a:solidFill>
                <a:hlinkClick r:id="rId2"/>
              </a:rPr>
              <a:t>www.frgp.net</a:t>
            </a:r>
            <a:r>
              <a:rPr lang="en-US" sz="2800" dirty="0" smtClean="0">
                <a:solidFill>
                  <a:schemeClr val="bg1"/>
                </a:solidFill>
              </a:rPr>
              <a:t>    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790" y="1187497"/>
            <a:ext cx="7924800" cy="4724400"/>
          </a:xfrm>
        </p:spPr>
        <p:txBody>
          <a:bodyPr/>
          <a:lstStyle/>
          <a:p>
            <a:pPr eaLnBrk="1" hangingPunct="1">
              <a:lnSpc>
                <a:spcPct val="60000"/>
              </a:lnSpc>
            </a:pPr>
            <a:r>
              <a:rPr lang="en-US" sz="2400" dirty="0" smtClean="0"/>
              <a:t>Albuquerque GigaPop (ABQG)/University of NM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Colorado School of Mines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Colorado State University System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Ithaka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National Oceanic and Atmospheric Administration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State of Colorado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United States Antarctic Program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University Corporation for Atmospheric Research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University NAVSTAR Consortium (UNAVCO)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University of Colorado Boulder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University of Colorado Colorado Springs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University of Colorado Denver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University of Denver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     University of Northern Colorado</a:t>
            </a:r>
          </a:p>
          <a:p>
            <a:pPr eaLnBrk="1" hangingPunct="1">
              <a:lnSpc>
                <a:spcPct val="60000"/>
              </a:lnSpc>
            </a:pP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     University of Wyoming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4" y="274638"/>
            <a:ext cx="8461034" cy="93759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err="1" smtClean="0">
                <a:solidFill>
                  <a:schemeClr val="bg1"/>
                </a:solidFill>
              </a:rPr>
              <a:t>UPoP</a:t>
            </a:r>
            <a:r>
              <a:rPr lang="en-US" dirty="0" smtClean="0">
                <a:solidFill>
                  <a:schemeClr val="bg1"/>
                </a:solidFill>
              </a:rPr>
              <a:t> members, </a:t>
            </a:r>
            <a:r>
              <a:rPr lang="en-US" sz="3111" dirty="0" smtClean="0">
                <a:ea typeface="ＭＳ Ｐゴシック" charset="-128"/>
                <a:cs typeface="ＭＳ Ｐゴシック" charset="-128"/>
                <a:hlinkClick r:id="rId2"/>
              </a:rPr>
              <a:t>http://upop.ucar.edu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/>
            </a:r>
            <a:br>
              <a:rPr lang="en-US" dirty="0" smtClean="0">
                <a:ea typeface="ＭＳ Ｐゴシック" charset="-128"/>
                <a:cs typeface="ＭＳ Ｐゴシック" charset="-128"/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7988" y="1311194"/>
            <a:ext cx="8229600" cy="2268550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Char char="•"/>
            </a:pPr>
            <a:r>
              <a:rPr lang="en-US" sz="8000" dirty="0" err="1" smtClean="0"/>
              <a:t>Auraria</a:t>
            </a:r>
            <a:r>
              <a:rPr lang="en-US" sz="8000" dirty="0" smtClean="0"/>
              <a:t> Higher Education Center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Boulder Valley School District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Colorado Association of Research Libraries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Centennial Board of Cooperative Educational Services (EAGLE-Net)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City of Boulder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City and County of Denver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Colorado Community College System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Community College of Denver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Colorado Department of Higher Education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Colorado Mountain College</a:t>
            </a:r>
          </a:p>
          <a:p>
            <a:pPr>
              <a:buFont typeface="Arial" charset="0"/>
              <a:buChar char="•"/>
            </a:pPr>
            <a:r>
              <a:rPr lang="en-US" sz="8000" dirty="0" err="1" smtClean="0"/>
              <a:t>Deproduction</a:t>
            </a:r>
            <a:endParaRPr lang="en-US" sz="8000" dirty="0" smtClean="0"/>
          </a:p>
          <a:p>
            <a:pPr>
              <a:buFont typeface="Arial" charset="0"/>
              <a:buChar char="•"/>
            </a:pPr>
            <a:r>
              <a:rPr lang="en-US" sz="8000" dirty="0" smtClean="0"/>
              <a:t>       Denver Health and Hospital Authority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       EDUCAUSE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       Fort Lewis College</a:t>
            </a:r>
          </a:p>
          <a:p>
            <a:pPr>
              <a:buFont typeface="Arial" charset="0"/>
              <a:buChar char="•"/>
            </a:pPr>
            <a:r>
              <a:rPr lang="en-US" sz="8000" dirty="0" smtClean="0"/>
              <a:t>       Metropolitan State College of Denver</a:t>
            </a:r>
          </a:p>
          <a:p>
            <a:pPr>
              <a:buFont typeface="Arial" charset="0"/>
              <a:buChar char="•"/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2000" dirty="0" smtClean="0"/>
              <a:t>St. Mary's Academy</a:t>
            </a:r>
          </a:p>
          <a:p>
            <a:pPr>
              <a:buFont typeface="Arial" charset="0"/>
              <a:buChar char="•"/>
            </a:pPr>
            <a:r>
              <a:rPr lang="en-US" sz="2000" dirty="0" smtClean="0"/>
              <a:t>Science and Technology in Atmospheric Research (STAR) Institute</a:t>
            </a:r>
          </a:p>
          <a:p>
            <a:pPr>
              <a:buFont typeface="Arial" charset="0"/>
              <a:buChar char="•"/>
            </a:pPr>
            <a:r>
              <a:rPr lang="en-US" sz="2000" dirty="0" smtClean="0"/>
              <a:t>UCD Education Support Services</a:t>
            </a:r>
          </a:p>
          <a:p>
            <a:pPr>
              <a:buFont typeface="Arial" charset="0"/>
              <a:buChar char="•"/>
            </a:pPr>
            <a:r>
              <a:rPr lang="en-US" sz="2000" dirty="0" smtClean="0"/>
              <a:t>Thompson School District in Loveland, Colorado</a:t>
            </a:r>
          </a:p>
          <a:p>
            <a:pPr>
              <a:buFont typeface="Arial" charset="0"/>
              <a:buChar char="•"/>
            </a:pPr>
            <a:r>
              <a:rPr lang="en-US" sz="2000" dirty="0" smtClean="0"/>
              <a:t>Elbert County School District Elizabeth </a:t>
            </a:r>
          </a:p>
          <a:p>
            <a:pPr>
              <a:buFont typeface="Arial" charset="0"/>
              <a:buChar char="•"/>
            </a:pPr>
            <a:r>
              <a:rPr lang="en-US" sz="2000" dirty="0" smtClean="0"/>
              <a:t>Colorado </a:t>
            </a:r>
            <a:r>
              <a:rPr lang="en-US" sz="2000" dirty="0" err="1" smtClean="0"/>
              <a:t>Telehealth</a:t>
            </a:r>
            <a:r>
              <a:rPr lang="en-US" sz="2000" dirty="0" smtClean="0"/>
              <a:t> Network </a:t>
            </a:r>
          </a:p>
          <a:p>
            <a:pPr>
              <a:buFont typeface="Arial" charset="0"/>
              <a:buChar char="•"/>
            </a:pPr>
            <a:r>
              <a:rPr lang="en-US" sz="2000" dirty="0" smtClean="0"/>
              <a:t>Thompson School District </a:t>
            </a:r>
          </a:p>
          <a:p>
            <a:pPr>
              <a:buFont typeface="Arial" charset="0"/>
              <a:buChar char="•"/>
            </a:pPr>
            <a:r>
              <a:rPr lang="en-US" sz="2000" dirty="0" smtClean="0"/>
              <a:t>                 Elbert County School District </a:t>
            </a:r>
          </a:p>
          <a:p>
            <a:pPr>
              <a:buFont typeface="Arial" charset="0"/>
              <a:buChar char="•"/>
            </a:pPr>
            <a:r>
              <a:rPr lang="en-US" sz="2000" dirty="0" smtClean="0"/>
              <a:t>                 Colorado </a:t>
            </a:r>
            <a:r>
              <a:rPr lang="en-US" sz="2000" dirty="0" err="1" smtClean="0"/>
              <a:t>Telehealth</a:t>
            </a:r>
            <a:r>
              <a:rPr lang="en-US" sz="2000" dirty="0" smtClean="0"/>
              <a:t> Network </a:t>
            </a:r>
          </a:p>
          <a:p>
            <a:pPr>
              <a:buFont typeface="Arial" charset="0"/>
              <a:buChar char="•"/>
            </a:pP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764" y="274638"/>
            <a:ext cx="8461034" cy="93759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err="1" smtClean="0">
                <a:solidFill>
                  <a:schemeClr val="bg1"/>
                </a:solidFill>
              </a:rPr>
              <a:t>UPoP</a:t>
            </a:r>
            <a:r>
              <a:rPr lang="en-US" dirty="0" smtClean="0">
                <a:solidFill>
                  <a:schemeClr val="bg1"/>
                </a:solidFill>
              </a:rPr>
              <a:t> members cont., </a:t>
            </a:r>
            <a:r>
              <a:rPr lang="en-US" sz="3111" dirty="0" smtClean="0">
                <a:ea typeface="ＭＳ Ｐゴシック" charset="-128"/>
                <a:cs typeface="ＭＳ Ｐゴシック" charset="-128"/>
                <a:hlinkClick r:id="rId2"/>
              </a:rPr>
              <a:t>http://upop.ucar.edu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/>
            </a:r>
            <a:br>
              <a:rPr lang="en-US" dirty="0" smtClean="0">
                <a:ea typeface="ＭＳ Ｐゴシック" charset="-128"/>
                <a:cs typeface="ＭＳ Ｐゴシック" charset="-128"/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968"/>
            <a:ext cx="8229600" cy="1016837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Internet 2, national network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and Sponsored Education Group Participant (SEGP) 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159-SEGPmap_feb20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279" r="-19279"/>
          <a:stretch>
            <a:fillRect/>
          </a:stretch>
        </p:blipFill>
        <p:spPr>
          <a:xfrm>
            <a:off x="1493231" y="1417638"/>
            <a:ext cx="8216628" cy="4582350"/>
          </a:xfrm>
        </p:spPr>
      </p:pic>
      <p:sp>
        <p:nvSpPr>
          <p:cNvPr id="5" name="TextBox 4"/>
          <p:cNvSpPr txBox="1"/>
          <p:nvPr/>
        </p:nvSpPr>
        <p:spPr>
          <a:xfrm>
            <a:off x="457200" y="1707403"/>
            <a:ext cx="793037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Bring education innovators into advanced networking efforts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Encourage and help sustain partnerships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Enhance teaching and learning by extending access to </a:t>
            </a:r>
          </a:p>
          <a:p>
            <a:r>
              <a:rPr lang="en-US" sz="2400" dirty="0" smtClean="0"/>
              <a:t>  educational resources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Timely communication across all educational sectors </a:t>
            </a:r>
          </a:p>
          <a:p>
            <a:r>
              <a:rPr lang="en-US" sz="2400" dirty="0" smtClean="0"/>
              <a:t>  and regions to enable quick, pervasive technology diffusion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0266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679"/>
            <a:ext cx="6639636" cy="1143000"/>
          </a:xfrm>
          <a:solidFill>
            <a:schemeClr val="accent1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Internet2 K20 Muse site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681" y="1417638"/>
            <a:ext cx="6428119" cy="404438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stom 5">
      <a:dk1>
        <a:srgbClr val="41414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579</Words>
  <Application>Microsoft Macintosh PowerPoint</Application>
  <PresentationFormat>On-screen Show (4:3)</PresentationFormat>
  <Paragraphs>99</Paragraphs>
  <Slides>15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1_Office Theme</vt:lpstr>
      <vt:lpstr>Office Theme</vt:lpstr>
      <vt:lpstr>Slide 1</vt:lpstr>
      <vt:lpstr>Slide 2</vt:lpstr>
      <vt:lpstr>Acronym soup</vt:lpstr>
      <vt:lpstr>FRGP members, www.frgp.net      </vt:lpstr>
      <vt:lpstr> UPoP members, http://upop.ucar.edu </vt:lpstr>
      <vt:lpstr> UPoP members cont., http://upop.ucar.edu </vt:lpstr>
      <vt:lpstr>Internet 2, national network and Sponsored Education Group Participant (SEGP) </vt:lpstr>
      <vt:lpstr>Slide 8</vt:lpstr>
      <vt:lpstr>Internet2 K20 Muse site</vt:lpstr>
      <vt:lpstr>Internet2 K20 Websites</vt:lpstr>
      <vt:lpstr>Internet Video Conferencing (IVC)</vt:lpstr>
      <vt:lpstr>Internet2</vt:lpstr>
      <vt:lpstr>Opportunities</vt:lpstr>
      <vt:lpstr>Slide 14</vt:lpstr>
      <vt:lpstr>Connecting soon</vt:lpstr>
    </vt:vector>
  </TitlesOfParts>
  <Manager/>
  <Company>UCAR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Teresa Eastburn</dc:creator>
  <cp:keywords/>
  <dc:description/>
  <cp:lastModifiedBy>Teresa Eastburn</cp:lastModifiedBy>
  <cp:revision>9</cp:revision>
  <dcterms:created xsi:type="dcterms:W3CDTF">2013-08-01T07:35:11Z</dcterms:created>
  <dcterms:modified xsi:type="dcterms:W3CDTF">2013-08-01T07:39:50Z</dcterms:modified>
  <cp:category/>
</cp:coreProperties>
</file>