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8" r:id="rId3"/>
    <p:sldId id="280" r:id="rId4"/>
    <p:sldId id="281" r:id="rId5"/>
    <p:sldId id="279" r:id="rId6"/>
    <p:sldId id="286" r:id="rId7"/>
    <p:sldId id="287" r:id="rId8"/>
    <p:sldId id="282" r:id="rId9"/>
    <p:sldId id="283" r:id="rId10"/>
    <p:sldId id="284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72819" autoAdjust="0"/>
  </p:normalViewPr>
  <p:slideViewPr>
    <p:cSldViewPr>
      <p:cViewPr varScale="1">
        <p:scale>
          <a:sx n="45" d="100"/>
          <a:sy n="45" d="100"/>
        </p:scale>
        <p:origin x="-79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2DEDA-5F78-E844-81B3-C061F10261D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C4E5E-0038-534F-8145-995CD8B1CC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PPT contains </a:t>
            </a:r>
            <a:r>
              <a:rPr lang="en-US" smtClean="0"/>
              <a:t>an iov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C4E5E-0038-534F-8145-995CD8B1CC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089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Not an exhaustive list</a:t>
            </a:r>
            <a:r>
              <a:rPr lang="en-US" baseline="0" dirty="0" smtClean="0"/>
              <a:t> of agencies, but many of the ones we are likely most interested in and vice versa.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Note that NASA is an exploratory organization, not a science organization and they, unlike most, have an engineering mission.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Of the $3B annually, about 1.4B is available in competitive calls.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Agencies don’t fund STEM for STEM sake, but all sorts of other factors DO come in to play: politics, economics, etc.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We discussed that it is imperative at the PI level (and also up the chain) to have personal interaction regarding solicitations with key players in the process. 6 </a:t>
            </a:r>
            <a:r>
              <a:rPr lang="en-US" baseline="0" dirty="0" err="1" smtClean="0"/>
              <a:t>mo</a:t>
            </a:r>
            <a:r>
              <a:rPr lang="en-US" baseline="0" dirty="0" smtClean="0"/>
              <a:t> in advance is good time. Can provide invaluable information and save a lot of unnecessary work.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In a related note, invited proposals (because you are known to be the ones to execute the work) are much more appealing than the “crap shoots”.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Very soon we can also look toward foundations for funding!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C4E5E-0038-534F-8145-995CD8B1CCE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13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C4E5E-0038-534F-8145-995CD8B1CCE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17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Good to subscribe to receive key</a:t>
            </a:r>
            <a:r>
              <a:rPr lang="en-US" baseline="0" dirty="0" smtClean="0"/>
              <a:t> docs (email or snail mail on regular basis, and for NASA: good to be regularly involved in both the forum committees on </a:t>
            </a:r>
            <a:r>
              <a:rPr lang="en-US" baseline="0" dirty="0" err="1" smtClean="0"/>
              <a:t>Heliophysics</a:t>
            </a:r>
            <a:r>
              <a:rPr lang="en-US" baseline="0" dirty="0" smtClean="0"/>
              <a:t> and Earth Science).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i="1" baseline="0" dirty="0" smtClean="0">
                <a:solidFill>
                  <a:srgbClr val="FF0000"/>
                </a:solidFill>
              </a:rPr>
              <a:t>This is an action for Spark to get folks involved with these. Do we have anyone already involved?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C4E5E-0038-534F-8145-995CD8B1CCE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0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“Good to Great”.</a:t>
            </a:r>
          </a:p>
          <a:p>
            <a:r>
              <a:rPr lang="en-US" dirty="0" smtClean="0"/>
              <a:t>This is the process we will go after as a group (at</a:t>
            </a:r>
            <a:r>
              <a:rPr lang="en-US" baseline="0" dirty="0" smtClean="0"/>
              <a:t> least management team) to know </a:t>
            </a:r>
            <a:r>
              <a:rPr lang="en-US" baseline="0" smtClean="0"/>
              <a:t>which proposals </a:t>
            </a:r>
            <a:r>
              <a:rPr lang="en-US" baseline="0" dirty="0" smtClean="0"/>
              <a:t>we will go after.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C4E5E-0038-534F-8145-995CD8B1CCE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09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Emily talked about a very</a:t>
            </a:r>
            <a:r>
              <a:rPr lang="en-US" baseline="0" dirty="0" smtClean="0"/>
              <a:t> successful experience she had in the recent past.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C4E5E-0038-534F-8145-995CD8B1CCE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37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Spark needs to especially</a:t>
            </a:r>
            <a:r>
              <a:rPr lang="en-US" baseline="0" dirty="0" smtClean="0"/>
              <a:t> beef up our attention on Evaluation and Customer Needs Focus.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As we write proposals this fall/winter, (managers need to begin scouting immediately) we will be promoting </a:t>
            </a:r>
            <a:r>
              <a:rPr lang="en-US" b="1" baseline="0" dirty="0" smtClean="0"/>
              <a:t>Spark</a:t>
            </a:r>
            <a:r>
              <a:rPr lang="en-US" baseline="0" dirty="0" smtClean="0"/>
              <a:t>. Integrated UCP Ed work will follow later…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We discussed that it isn’t ALWAYS all the very best proposals that get funded. The VERY best ones do, but if a proposal is on the bubble, other factors are considered.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C4E5E-0038-534F-8145-995CD8B1CCE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83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Early</a:t>
            </a:r>
            <a:r>
              <a:rPr lang="en-US" baseline="0" dirty="0" smtClean="0"/>
              <a:t> in her career Emily read 300 successful proposals to clean what they had in common.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C4E5E-0038-534F-8145-995CD8B1CCE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27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share that UCAR does have</a:t>
            </a:r>
            <a:r>
              <a:rPr lang="en-US" baseline="0" dirty="0" smtClean="0"/>
              <a:t> a process for review for anything that involves human subjects. Emily D shared more about how that works.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C4E5E-0038-534F-8145-995CD8B1CCE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98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42C395-F54A-4220-9FD5-C1D6C9BC0E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1E936-087B-48DF-999D-167F4E6FBF3D}" type="datetimeFigureOut">
              <a:rPr lang="en-US" smtClean="0"/>
              <a:pPr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C395-F54A-4220-9FD5-C1D6C9BC0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in the </a:t>
            </a:r>
            <a:br>
              <a:rPr lang="en-US" dirty="0" smtClean="0"/>
            </a:br>
            <a:r>
              <a:rPr lang="en-US" dirty="0" smtClean="0"/>
              <a:t>Federal Education Terrain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352800"/>
            <a:ext cx="7696200" cy="1752600"/>
          </a:xfrm>
        </p:spPr>
        <p:txBody>
          <a:bodyPr/>
          <a:lstStyle/>
          <a:p>
            <a:r>
              <a:rPr lang="en-US" dirty="0" smtClean="0"/>
              <a:t>Where to start &amp; How to gain an Edge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  Word about Evaluation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114800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Evaluation is an important component of any E/PO proposal, and it should be! </a:t>
            </a:r>
          </a:p>
          <a:p>
            <a:pPr lvl="1"/>
            <a: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  <a:t>It lets me know whether what I</a:t>
            </a:r>
            <a:r>
              <a:rPr lang="ja-JP" altLang="en-US" sz="2000" i="1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i="1" dirty="0">
                <a:latin typeface="Arial" charset="0"/>
                <a:ea typeface="ＭＳ Ｐゴシック" charset="0"/>
                <a:cs typeface="ＭＳ Ｐゴシック" charset="0"/>
              </a:rPr>
              <a:t>m bringing to my audience is having the desired impact. </a:t>
            </a:r>
          </a:p>
          <a:p>
            <a:pPr lvl="1"/>
            <a: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  <a:t>It gives me data that allows me to make my program better.  </a:t>
            </a:r>
          </a:p>
          <a:p>
            <a:pPr lvl="1"/>
            <a: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  <a:t>It allows me to show NASA that this program is worthwhile.</a:t>
            </a:r>
          </a:p>
          <a:p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Evaluation plans should be presented in the proposal.  They should be scaled to fit the budget and the scope of the proposed work.</a:t>
            </a:r>
          </a:p>
          <a:p>
            <a:pPr lvl="1"/>
            <a: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  <a:t>No one is expecting end-to-end evaluation for a $10k proposal!</a:t>
            </a:r>
          </a:p>
          <a:p>
            <a:pPr lvl="1"/>
            <a: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2000" i="1" dirty="0" smtClean="0">
                <a:latin typeface="Arial" charset="0"/>
                <a:ea typeface="ＭＳ Ｐゴシック" charset="0"/>
                <a:cs typeface="ＭＳ Ｐゴシック" charset="0"/>
              </a:rPr>
              <a:t>roposals </a:t>
            </a:r>
            <a:r>
              <a:rPr lang="en-US" sz="2000" i="1" dirty="0">
                <a:latin typeface="Arial" charset="0"/>
                <a:ea typeface="ＭＳ Ｐゴシック" charset="0"/>
                <a:cs typeface="ＭＳ Ｐゴシック" charset="0"/>
              </a:rPr>
              <a:t>should have independent and professional evaluators involved.  </a:t>
            </a:r>
            <a:endParaRPr lang="en-US" sz="2000" i="1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n-US" sz="2000" b="1" i="1" dirty="0" smtClean="0">
                <a:latin typeface="Arial" charset="0"/>
                <a:ea typeface="ＭＳ Ｐゴシック" charset="0"/>
                <a:cs typeface="ＭＳ Ｐゴシック" charset="0"/>
              </a:rPr>
              <a:t>There </a:t>
            </a:r>
            <a:r>
              <a:rPr lang="en-US" sz="2000" b="1" i="1" dirty="0">
                <a:latin typeface="Arial" charset="0"/>
                <a:ea typeface="ＭＳ Ｐゴシック" charset="0"/>
                <a:cs typeface="ＭＳ Ｐゴシック" charset="0"/>
              </a:rPr>
              <a:t>is an entire profession of education evaluators out there.  It</a:t>
            </a:r>
            <a:r>
              <a:rPr lang="ja-JP" altLang="en-US" sz="2000" b="1" i="1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b="1" i="1" dirty="0">
                <a:latin typeface="Arial" charset="0"/>
                <a:ea typeface="ＭＳ Ｐゴシック" charset="0"/>
                <a:cs typeface="ＭＳ Ｐゴシック" charset="0"/>
              </a:rPr>
              <a:t>s worthwhile to get to know one…</a:t>
            </a:r>
          </a:p>
          <a:p>
            <a:pPr>
              <a:buFontTx/>
              <a:buNone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905000" cy="228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CCFDE98-CB3B-2447-BA00-3E35CE0BEDC5}" type="slidenum">
              <a:rPr lang="en-US" sz="1000"/>
              <a:pPr/>
              <a:t>10</a:t>
            </a:fld>
            <a:endParaRPr lang="en-US" sz="1000"/>
          </a:p>
        </p:txBody>
      </p:sp>
      <p:sp>
        <p:nvSpPr>
          <p:cNvPr id="27652" name="Date Placeholder 4"/>
          <p:cNvSpPr txBox="1">
            <a:spLocks/>
          </p:cNvSpPr>
          <p:nvPr/>
        </p:nvSpPr>
        <p:spPr bwMode="auto">
          <a:xfrm>
            <a:off x="533400" y="64770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/>
              <a:t>1/27/2011</a:t>
            </a:r>
          </a:p>
          <a:p>
            <a:endParaRPr lang="en-US" sz="1000"/>
          </a:p>
        </p:txBody>
      </p:sp>
      <p:sp>
        <p:nvSpPr>
          <p:cNvPr id="2765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/>
              <a:t>SMD E/PO for Scientists</a:t>
            </a:r>
          </a:p>
        </p:txBody>
      </p:sp>
    </p:spTree>
    <p:extLst>
      <p:ext uri="{BB962C8B-B14F-4D97-AF65-F5344CB8AC3E}">
        <p14:creationId xmlns:p14="http://schemas.microsoft.com/office/powerpoint/2010/main" val="315816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  Word about Evaluation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839200" cy="51054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Evaluations should follows established protocols and procedures.</a:t>
            </a:r>
          </a:p>
          <a:p>
            <a:pPr lvl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For example, if you are surveying students participating in your program, you must have an IRB certification.  </a:t>
            </a:r>
          </a:p>
          <a:p>
            <a:pPr lvl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For example, surveys of your audiences may require paying attention to OEPM requirements.</a:t>
            </a:r>
          </a:p>
          <a:p>
            <a:pPr lvl="1">
              <a:buFontTx/>
              <a:buNone/>
            </a:pPr>
            <a:r>
              <a:rPr lang="en-US" sz="2400" b="1" i="1" dirty="0">
                <a:latin typeface="Arial" charset="0"/>
                <a:ea typeface="ＭＳ Ｐゴシック" charset="0"/>
                <a:cs typeface="ＭＳ Ｐゴシック" charset="0"/>
              </a:rPr>
              <a:t>If you do not know what an IRB and OEPM are, you are still okay.  You need to 1) find an external </a:t>
            </a:r>
            <a:r>
              <a:rPr lang="en-US" sz="2400" b="1" i="1" dirty="0" smtClean="0">
                <a:latin typeface="Arial" charset="0"/>
                <a:ea typeface="ＭＳ Ｐゴシック" charset="0"/>
                <a:cs typeface="ＭＳ Ｐゴシック" charset="0"/>
              </a:rPr>
              <a:t>evaluator or 2) </a:t>
            </a:r>
            <a:r>
              <a:rPr lang="en-US" sz="2400" b="1" i="1" dirty="0">
                <a:latin typeface="Arial" charset="0"/>
                <a:ea typeface="ＭＳ Ｐゴシック" charset="0"/>
                <a:cs typeface="ＭＳ Ｐゴシック" charset="0"/>
              </a:rPr>
              <a:t>read the </a:t>
            </a:r>
            <a:r>
              <a:rPr lang="en-US" sz="2400" b="1" i="1" dirty="0" smtClean="0">
                <a:latin typeface="Arial" charset="0"/>
                <a:ea typeface="ＭＳ Ｐゴシック" charset="0"/>
                <a:cs typeface="ＭＳ Ｐゴシック" charset="0"/>
              </a:rPr>
              <a:t>official information </a:t>
            </a:r>
            <a:r>
              <a:rPr lang="en-US" sz="2400" b="1" i="1" dirty="0">
                <a:latin typeface="Arial" charset="0"/>
                <a:ea typeface="ＭＳ Ｐゴシック" charset="0"/>
                <a:cs typeface="ＭＳ Ｐゴシック" charset="0"/>
              </a:rPr>
              <a:t>guides</a:t>
            </a:r>
            <a:r>
              <a:rPr lang="en-US" sz="2400" b="1" i="1" dirty="0" smtClean="0"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endParaRPr lang="en-US" sz="2400" b="1" i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905000" cy="228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03C9FC-3EA8-5846-B671-7D7954BC1686}" type="slidenum">
              <a:rPr lang="en-US" sz="1000"/>
              <a:pPr/>
              <a:t>11</a:t>
            </a:fld>
            <a:endParaRPr lang="en-US" sz="1000"/>
          </a:p>
        </p:txBody>
      </p:sp>
      <p:sp>
        <p:nvSpPr>
          <p:cNvPr id="28676" name="Date Placeholder 4"/>
          <p:cNvSpPr txBox="1">
            <a:spLocks/>
          </p:cNvSpPr>
          <p:nvPr/>
        </p:nvSpPr>
        <p:spPr bwMode="auto">
          <a:xfrm>
            <a:off x="533400" y="64770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/>
              <a:t>1/27/2011</a:t>
            </a:r>
          </a:p>
          <a:p>
            <a:endParaRPr lang="en-US" sz="1000"/>
          </a:p>
        </p:txBody>
      </p:sp>
      <p:sp>
        <p:nvSpPr>
          <p:cNvPr id="2867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/>
              <a:t>SMD E/PO for Scientists</a:t>
            </a:r>
          </a:p>
        </p:txBody>
      </p:sp>
    </p:spTree>
    <p:extLst>
      <p:ext uri="{BB962C8B-B14F-4D97-AF65-F5344CB8AC3E}">
        <p14:creationId xmlns:p14="http://schemas.microsoft.com/office/powerpoint/2010/main" val="390755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Agencies Are We Talking About?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4983163"/>
          </a:xfrm>
        </p:spPr>
        <p:txBody>
          <a:bodyPr/>
          <a:lstStyle/>
          <a:p>
            <a:r>
              <a:rPr lang="en-US" dirty="0" smtClean="0"/>
              <a:t>Those with education mandates (NSF, </a:t>
            </a:r>
            <a:r>
              <a:rPr lang="en-US" dirty="0" err="1" smtClean="0"/>
              <a:t>DoEd</a:t>
            </a:r>
            <a:r>
              <a:rPr lang="en-US" dirty="0" smtClean="0"/>
              <a:t>, NASA)</a:t>
            </a:r>
          </a:p>
          <a:p>
            <a:r>
              <a:rPr lang="en-US" dirty="0" smtClean="0"/>
              <a:t>Those with vested programs (NOAA, </a:t>
            </a:r>
            <a:r>
              <a:rPr lang="en-US" dirty="0" err="1" smtClean="0"/>
              <a:t>DoI</a:t>
            </a:r>
            <a:r>
              <a:rPr lang="en-US" dirty="0" smtClean="0"/>
              <a:t>, </a:t>
            </a:r>
            <a:r>
              <a:rPr lang="en-US" dirty="0" err="1" smtClean="0"/>
              <a:t>DoAg</a:t>
            </a:r>
            <a:r>
              <a:rPr lang="en-US" dirty="0" smtClean="0"/>
              <a:t>, </a:t>
            </a:r>
            <a:r>
              <a:rPr lang="en-US" dirty="0" err="1" smtClean="0"/>
              <a:t>DoD</a:t>
            </a:r>
            <a:r>
              <a:rPr lang="en-US" dirty="0" smtClean="0"/>
              <a:t>, DoE)</a:t>
            </a:r>
          </a:p>
          <a:p>
            <a:r>
              <a:rPr lang="en-US" dirty="0" smtClean="0"/>
              <a:t>~$3B annually, most in </a:t>
            </a:r>
            <a:r>
              <a:rPr lang="en-US" dirty="0" err="1" smtClean="0"/>
              <a:t>DoEd</a:t>
            </a:r>
            <a:r>
              <a:rPr lang="en-US" dirty="0" smtClean="0"/>
              <a:t> block grants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i="1" dirty="0" smtClean="0"/>
              <a:t>Most have competitive calls</a:t>
            </a:r>
          </a:p>
          <a:p>
            <a:pPr marL="0" indent="0">
              <a:buNone/>
            </a:pPr>
            <a:r>
              <a:rPr lang="en-US" i="1" dirty="0"/>
              <a:t>M</a:t>
            </a:r>
            <a:r>
              <a:rPr lang="en-US" i="1" dirty="0" smtClean="0"/>
              <a:t>any have internal agendas:  Research vs. Programs</a:t>
            </a:r>
          </a:p>
          <a:p>
            <a:pPr marL="0" indent="0">
              <a:buNone/>
            </a:pPr>
            <a:r>
              <a:rPr lang="en-US" i="1" dirty="0" smtClean="0"/>
              <a:t>Sometimes it’s who you know as much as anything 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9474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Agendas Set?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Best Case:  Research Based (e.g. NAS, NSF Reports, other federal reports…)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CyberNSF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75158"/>
            <a:ext cx="2475722" cy="3206442"/>
          </a:xfrm>
          <a:prstGeom prst="rect">
            <a:avLst/>
          </a:prstGeom>
        </p:spPr>
      </p:pic>
      <p:pic>
        <p:nvPicPr>
          <p:cNvPr id="5" name="Picture 4" descr="InfoBrief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828800"/>
            <a:ext cx="3200400" cy="3380806"/>
          </a:xfrm>
          <a:prstGeom prst="rect">
            <a:avLst/>
          </a:prstGeom>
        </p:spPr>
      </p:pic>
      <p:pic>
        <p:nvPicPr>
          <p:cNvPr id="6" name="Picture 5" descr="nsfMath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676400"/>
            <a:ext cx="2408917" cy="3581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5334000"/>
            <a:ext cx="7128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Not-so-best Case:  </a:t>
            </a:r>
          </a:p>
          <a:p>
            <a:r>
              <a:rPr lang="en-US" sz="2400" dirty="0" smtClean="0"/>
              <a:t>Internal Agendas and Decisions, Often not by Educators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2851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do you find the trends?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Federal reports and Federal education news</a:t>
            </a:r>
          </a:p>
          <a:p>
            <a:r>
              <a:rPr lang="en-US" dirty="0" smtClean="0"/>
              <a:t>Professional organizations</a:t>
            </a:r>
          </a:p>
          <a:p>
            <a:r>
              <a:rPr lang="en-US" dirty="0" smtClean="0"/>
              <a:t>Conferences/pubs (to a point….)</a:t>
            </a:r>
          </a:p>
          <a:p>
            <a:r>
              <a:rPr lang="en-US" dirty="0" smtClean="0"/>
              <a:t>See what’s been funded recently</a:t>
            </a:r>
          </a:p>
          <a:p>
            <a:r>
              <a:rPr lang="en-US" dirty="0" smtClean="0"/>
              <a:t>Perpetual issues:  Diversity, Technology, etc.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NSF0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14800"/>
            <a:ext cx="3487392" cy="3200399"/>
          </a:xfrm>
          <a:prstGeom prst="rect">
            <a:avLst/>
          </a:prstGeom>
        </p:spPr>
      </p:pic>
      <p:pic>
        <p:nvPicPr>
          <p:cNvPr id="8" name="Picture 7" descr="nsf0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650" y="4114800"/>
            <a:ext cx="377175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394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the Sweet Spot? 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5647"/>
          <a:stretch>
            <a:fillRect/>
          </a:stretch>
        </p:blipFill>
        <p:spPr bwMode="auto">
          <a:xfrm>
            <a:off x="2197100" y="1115416"/>
            <a:ext cx="5041900" cy="482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16491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Engineering Education</a:t>
            </a:r>
            <a:endParaRPr lang="en-US" dirty="0"/>
          </a:p>
        </p:txBody>
      </p:sp>
      <p:pic>
        <p:nvPicPr>
          <p:cNvPr id="5" name="Picture 4" descr="nasa_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371600"/>
            <a:ext cx="1981200" cy="1638156"/>
          </a:xfrm>
          <a:prstGeom prst="rect">
            <a:avLst/>
          </a:prstGeom>
        </p:spPr>
      </p:pic>
      <p:pic>
        <p:nvPicPr>
          <p:cNvPr id="6" name="Picture 5" descr="cover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1992923" cy="2590800"/>
          </a:xfrm>
          <a:prstGeom prst="rect">
            <a:avLst/>
          </a:prstGeom>
        </p:spPr>
      </p:pic>
      <p:pic>
        <p:nvPicPr>
          <p:cNvPr id="7" name="Picture 6" descr="cover.php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295400"/>
            <a:ext cx="1974214" cy="25840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2144" y="4154269"/>
            <a:ext cx="2488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Engineering Ed Research</a:t>
            </a:r>
          </a:p>
          <a:p>
            <a:r>
              <a:rPr lang="en-US" dirty="0" smtClean="0"/>
              <a:t>Identified a Problem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5179" y="4191000"/>
            <a:ext cx="3185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Indication that </a:t>
            </a:r>
            <a:r>
              <a:rPr lang="en-US" dirty="0" err="1" smtClean="0"/>
              <a:t>NextGen</a:t>
            </a:r>
            <a:endParaRPr lang="en-US" dirty="0" smtClean="0"/>
          </a:p>
          <a:p>
            <a:r>
              <a:rPr lang="en-US" dirty="0" smtClean="0"/>
              <a:t>Would have Engineering Thread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6600" y="3115270"/>
            <a:ext cx="26496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of the few</a:t>
            </a:r>
          </a:p>
          <a:p>
            <a:r>
              <a:rPr lang="en-US" dirty="0" smtClean="0"/>
              <a:t>Agencies with Engineering</a:t>
            </a:r>
          </a:p>
          <a:p>
            <a:r>
              <a:rPr lang="en-US" dirty="0" smtClean="0"/>
              <a:t>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011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Engineering Education</a:t>
            </a:r>
            <a:endParaRPr lang="en-US" dirty="0"/>
          </a:p>
        </p:txBody>
      </p:sp>
      <p:pic>
        <p:nvPicPr>
          <p:cNvPr id="6" name="Picture 5" descr="cover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43000"/>
            <a:ext cx="1600200" cy="2080260"/>
          </a:xfrm>
          <a:prstGeom prst="rect">
            <a:avLst/>
          </a:prstGeom>
        </p:spPr>
      </p:pic>
      <p:pic>
        <p:nvPicPr>
          <p:cNvPr id="7" name="Picture 6" descr="cover.php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733799"/>
            <a:ext cx="1676400" cy="2194221"/>
          </a:xfrm>
          <a:prstGeom prst="rect">
            <a:avLst/>
          </a:prstGeom>
        </p:spPr>
      </p:pic>
      <p:pic>
        <p:nvPicPr>
          <p:cNvPr id="5" name="Picture 4" descr="nasa_log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514600"/>
            <a:ext cx="1981200" cy="1638156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3276600" y="3200400"/>
            <a:ext cx="1066800" cy="685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800600" y="1219200"/>
            <a:ext cx="391360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Juno Mission’s</a:t>
            </a:r>
          </a:p>
          <a:p>
            <a:r>
              <a:rPr lang="en-US" sz="2400" dirty="0" smtClean="0"/>
              <a:t>     </a:t>
            </a:r>
            <a:r>
              <a:rPr lang="en-US" sz="2400" i="1" dirty="0" smtClean="0"/>
              <a:t>Designing Juno Series</a:t>
            </a:r>
          </a:p>
          <a:p>
            <a:endParaRPr lang="en-US" sz="2400" i="1" dirty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Engineering Education WG</a:t>
            </a:r>
          </a:p>
          <a:p>
            <a:pPr marL="342900" indent="-342900">
              <a:buFontTx/>
              <a:buChar char="-"/>
            </a:pPr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Proposal to develop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NASA Teacher PD that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adds engineering </a:t>
            </a:r>
            <a:r>
              <a:rPr lang="en-US" sz="2400" dirty="0" err="1" smtClean="0"/>
              <a:t>ed</a:t>
            </a:r>
            <a:r>
              <a:rPr lang="en-US" sz="2400" dirty="0" smtClean="0"/>
              <a:t> day to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existing science mission </a:t>
            </a:r>
            <a:r>
              <a:rPr lang="en-US" sz="2400" dirty="0" err="1" smtClean="0"/>
              <a:t>pd</a:t>
            </a:r>
            <a:endParaRPr lang="en-US" sz="2400" dirty="0" smtClean="0"/>
          </a:p>
          <a:p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Development of strategy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that NASA support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engineering </a:t>
            </a:r>
            <a:r>
              <a:rPr lang="en-US" sz="2400" dirty="0" err="1" smtClean="0"/>
              <a:t>ed</a:t>
            </a:r>
            <a:r>
              <a:rPr lang="en-US" sz="2400" dirty="0" smtClean="0"/>
              <a:t> models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across federal gov’t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3982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B8B3EB0-5454-4449-9411-8DD413864EBC}" type="slidenum">
              <a:rPr lang="en-US" sz="1000"/>
              <a:pPr/>
              <a:t>8</a:t>
            </a:fld>
            <a:endParaRPr lang="en-US" sz="1000"/>
          </a:p>
        </p:txBody>
      </p:sp>
      <p:sp>
        <p:nvSpPr>
          <p:cNvPr id="25608" name="Rectangle 4"/>
          <p:cNvSpPr txBox="1">
            <a:spLocks noChangeArrowheads="1"/>
          </p:cNvSpPr>
          <p:nvPr/>
        </p:nvSpPr>
        <p:spPr bwMode="auto">
          <a:xfrm>
            <a:off x="1828800" y="1219200"/>
            <a:ext cx="48768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/>
              <a:t>Intrinsic Merit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/>
              <a:t>Relevance to </a:t>
            </a:r>
            <a:r>
              <a:rPr lang="en-US" sz="2000" b="1" smtClean="0"/>
              <a:t>Agency Objectives</a:t>
            </a: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/>
              <a:t>Program Balance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sz="20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/>
              <a:t>Cost</a:t>
            </a:r>
            <a:endParaRPr lang="en-US" sz="20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sz="2000" b="1" dirty="0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133600" y="5562600"/>
            <a:ext cx="3200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/>
              <a:t> Resource Utilization</a:t>
            </a:r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endParaRPr lang="en-US" sz="2000" dirty="0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2601185" y="2343090"/>
            <a:ext cx="4561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Times" charset="0"/>
              <a:buNone/>
            </a:pPr>
            <a:r>
              <a:rPr lang="en-US" sz="2000" dirty="0"/>
              <a:t>– Partnerships/Leverage/Sustainability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2133600" y="1600200"/>
            <a:ext cx="39782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/>
              <a:t> Quality, Scope, Realism </a:t>
            </a:r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/>
              <a:t> Tie to science</a:t>
            </a:r>
          </a:p>
          <a:p>
            <a:endParaRPr lang="en-US" sz="2000" dirty="0"/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2594690" y="2743200"/>
            <a:ext cx="15963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/>
              <a:t>– Evaluation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2133600" y="3505200"/>
            <a:ext cx="40386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/>
              <a:t> Content</a:t>
            </a:r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/>
              <a:t> Customer Needs </a:t>
            </a:r>
            <a:r>
              <a:rPr lang="en-US" sz="2000" dirty="0" smtClean="0"/>
              <a:t>Focus</a:t>
            </a:r>
          </a:p>
          <a:p>
            <a:pPr lvl="1" eaLnBrk="1" hangingPunct="1">
              <a:spcBef>
                <a:spcPct val="20000"/>
              </a:spcBef>
            </a:pPr>
            <a:endParaRPr lang="en-US" sz="2000" dirty="0"/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/>
              <a:t> Pipeline</a:t>
            </a:r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/>
              <a:t> Diversity</a:t>
            </a:r>
          </a:p>
          <a:p>
            <a:pPr lvl="1" eaLnBrk="1" hangingPunct="1">
              <a:spcBef>
                <a:spcPct val="20000"/>
              </a:spcBef>
            </a:pPr>
            <a:endParaRPr lang="en-US" sz="20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152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What Will Review Criteria Look Like?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1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What do good proposals have in common?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4114800"/>
          </a:xfrm>
        </p:spPr>
        <p:txBody>
          <a:bodyPr>
            <a:normAutofit lnSpcReduction="10000"/>
          </a:bodyPr>
          <a:lstStyle/>
          <a:p>
            <a:r>
              <a:rPr lang="en-US" sz="2200" b="1" dirty="0">
                <a:latin typeface="Arial" charset="0"/>
                <a:ea typeface="ＭＳ Ｐゴシック" charset="0"/>
                <a:cs typeface="ＭＳ Ｐゴシック" charset="0"/>
              </a:rPr>
              <a:t>Audience-focused:  </a:t>
            </a:r>
            <a:r>
              <a:rPr lang="en-US" sz="2200" i="1" dirty="0">
                <a:latin typeface="Arial" charset="0"/>
                <a:ea typeface="ＭＳ Ｐゴシック" charset="0"/>
                <a:cs typeface="ＭＳ Ｐゴシック" charset="0"/>
              </a:rPr>
              <a:t>A marriage between what I want to tell them and what they need</a:t>
            </a:r>
          </a:p>
          <a:p>
            <a:pPr lvl="1"/>
            <a:r>
              <a:rPr lang="en-US" sz="1800" b="1" dirty="0">
                <a:latin typeface="Arial" charset="0"/>
                <a:ea typeface="ＭＳ Ｐゴシック" charset="0"/>
                <a:cs typeface="ＭＳ Ｐゴシック" charset="0"/>
              </a:rPr>
              <a:t>Ex. If I want to bring my lunar research into the classroom, I should understand how the Moon is taught in the classroom and how it appears in the National Science Education Standards.</a:t>
            </a:r>
          </a:p>
          <a:p>
            <a:pPr lvl="1"/>
            <a:r>
              <a:rPr lang="en-US" sz="1800" b="1" dirty="0">
                <a:latin typeface="Arial" charset="0"/>
                <a:ea typeface="ＭＳ Ｐゴシック" charset="0"/>
                <a:cs typeface="ＭＳ Ｐゴシック" charset="0"/>
              </a:rPr>
              <a:t>Ex. I may want to give a series of 10 public lectures on the details of the last Cassini fly-by of </a:t>
            </a:r>
            <a:r>
              <a:rPr lang="en-US" sz="1800" b="1" dirty="0" err="1">
                <a:latin typeface="Arial" charset="0"/>
                <a:ea typeface="ＭＳ Ｐゴシック" charset="0"/>
                <a:cs typeface="ＭＳ Ｐゴシック" charset="0"/>
              </a:rPr>
              <a:t>Enceladus</a:t>
            </a:r>
            <a:r>
              <a:rPr lang="en-US" sz="1800" b="1" dirty="0">
                <a:latin typeface="Arial" charset="0"/>
                <a:ea typeface="ＭＳ Ｐゴシック" charset="0"/>
                <a:cs typeface="ＭＳ Ｐゴシック" charset="0"/>
              </a:rPr>
              <a:t>, but who wants to hear it?</a:t>
            </a:r>
          </a:p>
          <a:p>
            <a:r>
              <a:rPr lang="en-US" sz="2200" b="1" dirty="0">
                <a:latin typeface="Arial" charset="0"/>
                <a:ea typeface="ＭＳ Ｐゴシック" charset="0"/>
                <a:cs typeface="ＭＳ Ｐゴシック" charset="0"/>
              </a:rPr>
              <a:t>Well-scoped and budgeted: </a:t>
            </a:r>
            <a:r>
              <a:rPr lang="en-US" sz="2200" i="1" dirty="0">
                <a:latin typeface="Arial" charset="0"/>
                <a:ea typeface="ＭＳ Ｐゴシック" charset="0"/>
                <a:cs typeface="ＭＳ Ｐゴシック" charset="0"/>
              </a:rPr>
              <a:t>A clear plan of what I want to do that matches what it costs to do.</a:t>
            </a:r>
          </a:p>
          <a:p>
            <a:pPr lvl="1"/>
            <a:r>
              <a:rPr lang="en-US" sz="1800" b="1" dirty="0">
                <a:latin typeface="Arial" charset="0"/>
                <a:ea typeface="ＭＳ Ｐゴシック" charset="0"/>
                <a:cs typeface="ＭＳ Ｐゴシック" charset="0"/>
              </a:rPr>
              <a:t>Ex.  If I want to run a week-long teacher workshop for 100 teachers, the ROSES Supplements will not cover the costs.  But if I want to bring a specific </a:t>
            </a:r>
            <a:r>
              <a:rPr lang="en-US" sz="1800" b="1" i="1" dirty="0">
                <a:latin typeface="Arial" charset="0"/>
                <a:ea typeface="ＭＳ Ｐゴシック" charset="0"/>
                <a:cs typeface="ＭＳ Ｐゴシック" charset="0"/>
              </a:rPr>
              <a:t>topic</a:t>
            </a:r>
            <a:r>
              <a:rPr lang="en-US" sz="1800" b="1" dirty="0">
                <a:latin typeface="Arial" charset="0"/>
                <a:ea typeface="ＭＳ Ｐゴシック" charset="0"/>
                <a:cs typeface="ＭＳ Ｐゴシック" charset="0"/>
              </a:rPr>
              <a:t> to a workshop that already exists, a ROSES Supplements might be perfect!</a:t>
            </a:r>
          </a:p>
          <a:p>
            <a:pPr>
              <a:buFontTx/>
              <a:buNone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77000"/>
            <a:ext cx="1905000" cy="228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A9A361D-FECA-3148-B165-364B769F0A62}" type="slidenum">
              <a:rPr lang="en-US" sz="1000"/>
              <a:pPr/>
              <a:t>9</a:t>
            </a:fld>
            <a:endParaRPr lang="en-US" sz="1000"/>
          </a:p>
        </p:txBody>
      </p:sp>
      <p:sp>
        <p:nvSpPr>
          <p:cNvPr id="26628" name="Date Placeholder 4"/>
          <p:cNvSpPr txBox="1">
            <a:spLocks/>
          </p:cNvSpPr>
          <p:nvPr/>
        </p:nvSpPr>
        <p:spPr bwMode="auto">
          <a:xfrm>
            <a:off x="533400" y="6477000"/>
            <a:ext cx="1905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/>
              <a:t>1/27/2011</a:t>
            </a:r>
          </a:p>
          <a:p>
            <a:endParaRPr lang="en-US" sz="1000"/>
          </a:p>
        </p:txBody>
      </p:sp>
      <p:sp>
        <p:nvSpPr>
          <p:cNvPr id="2662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/>
              <a:t>SMD E/PO for Scientists</a:t>
            </a:r>
          </a:p>
        </p:txBody>
      </p:sp>
      <p:sp>
        <p:nvSpPr>
          <p:cNvPr id="26630" name="Content Placeholder 2"/>
          <p:cNvSpPr txBox="1">
            <a:spLocks/>
          </p:cNvSpPr>
          <p:nvPr/>
        </p:nvSpPr>
        <p:spPr bwMode="auto">
          <a:xfrm>
            <a:off x="76200" y="5105400"/>
            <a:ext cx="8382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sz="2200" b="1" dirty="0"/>
              <a:t>Tied to the Science of the Parent Proposal and any collaborators:</a:t>
            </a:r>
            <a:r>
              <a:rPr lang="en-US" sz="2200" i="1" dirty="0"/>
              <a:t> </a:t>
            </a:r>
            <a:r>
              <a:rPr lang="en-US" sz="1800" i="1" dirty="0"/>
              <a:t>Real science is a key component – As long as it is targeted at the appropriate level for your audience.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5162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</TotalTime>
  <Words>1105</Words>
  <Application>Microsoft Office PowerPoint</Application>
  <PresentationFormat>On-screen Show (4:3)</PresentationFormat>
  <Paragraphs>129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Working in the  Federal Education Terrain</vt:lpstr>
      <vt:lpstr>Which Agencies Are We Talking About? </vt:lpstr>
      <vt:lpstr>How Are Agendas Set? </vt:lpstr>
      <vt:lpstr>Where do you find the trends?</vt:lpstr>
      <vt:lpstr>Where is the Sweet Spot?  </vt:lpstr>
      <vt:lpstr>Example:  Engineering Education</vt:lpstr>
      <vt:lpstr>Example:  Engineering Education</vt:lpstr>
      <vt:lpstr>PowerPoint Presentation</vt:lpstr>
      <vt:lpstr>What do good proposals have in common?</vt:lpstr>
      <vt:lpstr>A  Word about Evaluation</vt:lpstr>
      <vt:lpstr>A  Word about Evaluation</vt:lpstr>
    </vt:vector>
  </TitlesOfParts>
  <Company>UCAR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lruff</dc:creator>
  <cp:lastModifiedBy>abshire</cp:lastModifiedBy>
  <cp:revision>80</cp:revision>
  <dcterms:created xsi:type="dcterms:W3CDTF">2013-07-31T15:32:31Z</dcterms:created>
  <dcterms:modified xsi:type="dcterms:W3CDTF">2013-07-31T21:36:09Z</dcterms:modified>
</cp:coreProperties>
</file>