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20"/>
  </p:notesMasterIdLst>
  <p:sldIdLst>
    <p:sldId id="257" r:id="rId2"/>
    <p:sldId id="445" r:id="rId3"/>
    <p:sldId id="442" r:id="rId4"/>
    <p:sldId id="441" r:id="rId5"/>
    <p:sldId id="439" r:id="rId6"/>
    <p:sldId id="446" r:id="rId7"/>
    <p:sldId id="444" r:id="rId8"/>
    <p:sldId id="443" r:id="rId9"/>
    <p:sldId id="376" r:id="rId10"/>
    <p:sldId id="413" r:id="rId11"/>
    <p:sldId id="438" r:id="rId12"/>
    <p:sldId id="451" r:id="rId13"/>
    <p:sldId id="418" r:id="rId14"/>
    <p:sldId id="449" r:id="rId15"/>
    <p:sldId id="450" r:id="rId16"/>
    <p:sldId id="447" r:id="rId17"/>
    <p:sldId id="448" r:id="rId18"/>
    <p:sldId id="440" r:id="rId1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  <a:srgbClr val="0000FF"/>
    <a:srgbClr val="FF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42E575-9D36-41FB-A9F4-173F6738D97A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</dgm:pt>
    <dgm:pt modelId="{76CA9B16-5468-4ECB-89E4-24B7D4FB4BC9}">
      <dgm:prSet phldrT="[Text]"/>
      <dgm:spPr/>
      <dgm:t>
        <a:bodyPr/>
        <a:lstStyle/>
        <a:p>
          <a:r>
            <a:rPr lang="en-US" dirty="0" smtClean="0"/>
            <a:t>GSD</a:t>
          </a:r>
          <a:endParaRPr lang="en-US" dirty="0"/>
        </a:p>
      </dgm:t>
    </dgm:pt>
    <dgm:pt modelId="{E1B0E772-DD6C-4B45-8053-727AE1C37D8F}" type="parTrans" cxnId="{FC798C24-92F3-471D-9272-E1D67CC4DCF9}">
      <dgm:prSet/>
      <dgm:spPr/>
      <dgm:t>
        <a:bodyPr/>
        <a:lstStyle/>
        <a:p>
          <a:endParaRPr lang="en-US"/>
        </a:p>
      </dgm:t>
    </dgm:pt>
    <dgm:pt modelId="{68C0537B-5000-44F6-ACA7-114B99BC2397}" type="sibTrans" cxnId="{FC798C24-92F3-471D-9272-E1D67CC4DCF9}">
      <dgm:prSet/>
      <dgm:spPr/>
      <dgm:t>
        <a:bodyPr/>
        <a:lstStyle/>
        <a:p>
          <a:endParaRPr lang="en-US"/>
        </a:p>
      </dgm:t>
    </dgm:pt>
    <dgm:pt modelId="{3AA1CECD-FAEC-4C03-9517-7DCDE76A92B2}">
      <dgm:prSet phldrT="[Text]"/>
      <dgm:spPr/>
      <dgm:t>
        <a:bodyPr/>
        <a:lstStyle/>
        <a:p>
          <a:endParaRPr lang="en-US" dirty="0"/>
        </a:p>
      </dgm:t>
    </dgm:pt>
    <dgm:pt modelId="{D4D10BCE-5F4B-49D6-BD51-0335AA9904AA}" type="parTrans" cxnId="{9A4D9D8A-4B76-4998-BE49-F42CD46B02F2}">
      <dgm:prSet/>
      <dgm:spPr/>
      <dgm:t>
        <a:bodyPr/>
        <a:lstStyle/>
        <a:p>
          <a:endParaRPr lang="en-US"/>
        </a:p>
      </dgm:t>
    </dgm:pt>
    <dgm:pt modelId="{528AFD73-A39B-4852-888F-A22F8649CD0D}" type="sibTrans" cxnId="{9A4D9D8A-4B76-4998-BE49-F42CD46B02F2}">
      <dgm:prSet/>
      <dgm:spPr/>
      <dgm:t>
        <a:bodyPr/>
        <a:lstStyle/>
        <a:p>
          <a:endParaRPr lang="en-US"/>
        </a:p>
      </dgm:t>
    </dgm:pt>
    <dgm:pt modelId="{7E51E4BC-74E5-4CFE-A838-42EEA4DC5822}">
      <dgm:prSet/>
      <dgm:spPr/>
      <dgm:t>
        <a:bodyPr/>
        <a:lstStyle/>
        <a:p>
          <a:r>
            <a:rPr lang="en-US" dirty="0" smtClean="0"/>
            <a:t>JNTP</a:t>
          </a:r>
          <a:endParaRPr lang="en-US" dirty="0"/>
        </a:p>
      </dgm:t>
    </dgm:pt>
    <dgm:pt modelId="{F0140398-99E9-4669-9036-29822ADE624C}" type="parTrans" cxnId="{1CB42E96-79CC-4EF4-900B-11E41B8DE5AF}">
      <dgm:prSet/>
      <dgm:spPr/>
      <dgm:t>
        <a:bodyPr/>
        <a:lstStyle/>
        <a:p>
          <a:endParaRPr lang="en-US"/>
        </a:p>
      </dgm:t>
    </dgm:pt>
    <dgm:pt modelId="{392FD248-B961-4148-AE87-9655D3B5B521}" type="sibTrans" cxnId="{1CB42E96-79CC-4EF4-900B-11E41B8DE5AF}">
      <dgm:prSet/>
      <dgm:spPr/>
      <dgm:t>
        <a:bodyPr/>
        <a:lstStyle/>
        <a:p>
          <a:endParaRPr lang="en-US"/>
        </a:p>
      </dgm:t>
    </dgm:pt>
    <dgm:pt modelId="{FBC745B6-2D8D-4118-B75E-827004A844BF}">
      <dgm:prSet/>
      <dgm:spPr/>
      <dgm:t>
        <a:bodyPr/>
        <a:lstStyle/>
        <a:p>
          <a:r>
            <a:rPr lang="en-US" dirty="0" smtClean="0"/>
            <a:t>MMM</a:t>
          </a:r>
          <a:endParaRPr lang="en-US" dirty="0"/>
        </a:p>
      </dgm:t>
    </dgm:pt>
    <dgm:pt modelId="{606CA353-8325-4D80-9902-B8B62045F0B5}" type="parTrans" cxnId="{5F87FF7C-7ACB-45F7-B6F9-09BC8F3BE13B}">
      <dgm:prSet/>
      <dgm:spPr/>
      <dgm:t>
        <a:bodyPr/>
        <a:lstStyle/>
        <a:p>
          <a:endParaRPr lang="en-US"/>
        </a:p>
      </dgm:t>
    </dgm:pt>
    <dgm:pt modelId="{9E0F32BA-E1B4-4710-8C9C-BF7B62C37EF5}" type="sibTrans" cxnId="{5F87FF7C-7ACB-45F7-B6F9-09BC8F3BE13B}">
      <dgm:prSet/>
      <dgm:spPr/>
      <dgm:t>
        <a:bodyPr/>
        <a:lstStyle/>
        <a:p>
          <a:endParaRPr lang="en-US"/>
        </a:p>
      </dgm:t>
    </dgm:pt>
    <dgm:pt modelId="{AFFD9AAB-F643-4DC7-AEBD-61E133DB8E1D}">
      <dgm:prSet/>
      <dgm:spPr/>
      <dgm:t>
        <a:bodyPr/>
        <a:lstStyle/>
        <a:p>
          <a:r>
            <a:rPr lang="en-US" dirty="0" smtClean="0"/>
            <a:t>EMC-MMB</a:t>
          </a:r>
          <a:endParaRPr lang="en-US" dirty="0"/>
        </a:p>
      </dgm:t>
    </dgm:pt>
    <dgm:pt modelId="{3F9ABC4F-FC7D-464A-98DD-CC6C67A0FF3E}" type="parTrans" cxnId="{AC06AF2D-197F-458F-9436-3231D9AB2429}">
      <dgm:prSet/>
      <dgm:spPr/>
      <dgm:t>
        <a:bodyPr/>
        <a:lstStyle/>
        <a:p>
          <a:endParaRPr lang="en-US"/>
        </a:p>
      </dgm:t>
    </dgm:pt>
    <dgm:pt modelId="{3C74061C-1A06-4E7A-8E0D-F9302E9A0A06}" type="sibTrans" cxnId="{AC06AF2D-197F-458F-9436-3231D9AB2429}">
      <dgm:prSet/>
      <dgm:spPr/>
      <dgm:t>
        <a:bodyPr/>
        <a:lstStyle/>
        <a:p>
          <a:endParaRPr lang="en-US"/>
        </a:p>
      </dgm:t>
    </dgm:pt>
    <dgm:pt modelId="{4A48D512-48D5-4DC8-935E-32EC5C18B938}">
      <dgm:prSet/>
      <dgm:spPr/>
      <dgm:t>
        <a:bodyPr/>
        <a:lstStyle/>
        <a:p>
          <a:r>
            <a:rPr lang="en-US" dirty="0" smtClean="0"/>
            <a:t>WPC</a:t>
          </a:r>
          <a:endParaRPr lang="en-US" dirty="0"/>
        </a:p>
      </dgm:t>
    </dgm:pt>
    <dgm:pt modelId="{0F126563-4FCF-46D7-9CBE-623909BDAD6F}" type="parTrans" cxnId="{B418F4AD-215B-41AA-B04E-A0F9480BE3EB}">
      <dgm:prSet/>
      <dgm:spPr/>
      <dgm:t>
        <a:bodyPr/>
        <a:lstStyle/>
        <a:p>
          <a:endParaRPr lang="en-US"/>
        </a:p>
      </dgm:t>
    </dgm:pt>
    <dgm:pt modelId="{0377D297-A0EB-441C-8C52-B411F40C2AD6}" type="sibTrans" cxnId="{B418F4AD-215B-41AA-B04E-A0F9480BE3EB}">
      <dgm:prSet/>
      <dgm:spPr/>
      <dgm:t>
        <a:bodyPr/>
        <a:lstStyle/>
        <a:p>
          <a:endParaRPr lang="en-US"/>
        </a:p>
      </dgm:t>
    </dgm:pt>
    <dgm:pt modelId="{B64269FB-3DFF-4A79-A01C-B648DF5E8004}">
      <dgm:prSet/>
      <dgm:spPr/>
      <dgm:t>
        <a:bodyPr/>
        <a:lstStyle/>
        <a:p>
          <a:r>
            <a:rPr lang="en-US" dirty="0" smtClean="0"/>
            <a:t>HWT</a:t>
          </a:r>
          <a:endParaRPr lang="en-US" dirty="0"/>
        </a:p>
      </dgm:t>
    </dgm:pt>
    <dgm:pt modelId="{DA216E3C-58DC-40E0-A6FD-5F6733D8D05A}" type="parTrans" cxnId="{468D0834-F998-48D1-B685-8516EAD81064}">
      <dgm:prSet/>
      <dgm:spPr/>
      <dgm:t>
        <a:bodyPr/>
        <a:lstStyle/>
        <a:p>
          <a:endParaRPr lang="en-US"/>
        </a:p>
      </dgm:t>
    </dgm:pt>
    <dgm:pt modelId="{BDBF0892-F8A4-40EB-AA3E-B31134611560}" type="sibTrans" cxnId="{468D0834-F998-48D1-B685-8516EAD81064}">
      <dgm:prSet/>
      <dgm:spPr/>
      <dgm:t>
        <a:bodyPr/>
        <a:lstStyle/>
        <a:p>
          <a:endParaRPr lang="en-US"/>
        </a:p>
      </dgm:t>
    </dgm:pt>
    <dgm:pt modelId="{C265C83B-E661-4FC1-87E2-DC5877E49825}">
      <dgm:prSet/>
      <dgm:spPr/>
      <dgm:t>
        <a:bodyPr/>
        <a:lstStyle/>
        <a:p>
          <a:r>
            <a:rPr lang="en-US" dirty="0" smtClean="0"/>
            <a:t>AWC</a:t>
          </a:r>
          <a:endParaRPr lang="en-US" dirty="0"/>
        </a:p>
      </dgm:t>
    </dgm:pt>
    <dgm:pt modelId="{84B65FFA-8E43-474F-8682-9585EE258C54}" type="parTrans" cxnId="{07A6D7AB-8772-47C1-8F84-27BADB4BEB0B}">
      <dgm:prSet/>
      <dgm:spPr/>
      <dgm:t>
        <a:bodyPr/>
        <a:lstStyle/>
        <a:p>
          <a:endParaRPr lang="en-US"/>
        </a:p>
      </dgm:t>
    </dgm:pt>
    <dgm:pt modelId="{B67C9D2D-6DB0-40E8-9B29-6E6FC370674F}" type="sibTrans" cxnId="{07A6D7AB-8772-47C1-8F84-27BADB4BEB0B}">
      <dgm:prSet/>
      <dgm:spPr/>
      <dgm:t>
        <a:bodyPr/>
        <a:lstStyle/>
        <a:p>
          <a:endParaRPr lang="en-US"/>
        </a:p>
      </dgm:t>
    </dgm:pt>
    <dgm:pt modelId="{EA167590-EFB8-4BD4-ADCE-26D908717E9A}">
      <dgm:prSet/>
      <dgm:spPr/>
      <dgm:t>
        <a:bodyPr/>
        <a:lstStyle/>
        <a:p>
          <a:r>
            <a:rPr lang="en-US" dirty="0" smtClean="0"/>
            <a:t>OPG</a:t>
          </a:r>
          <a:endParaRPr lang="en-US" dirty="0"/>
        </a:p>
      </dgm:t>
    </dgm:pt>
    <dgm:pt modelId="{9B1A6D80-D84E-45C8-B8D7-0D18EE628998}" type="parTrans" cxnId="{9DC7FA60-944C-4A22-B1E7-434A09387529}">
      <dgm:prSet/>
      <dgm:spPr/>
      <dgm:t>
        <a:bodyPr/>
        <a:lstStyle/>
        <a:p>
          <a:endParaRPr lang="en-US"/>
        </a:p>
      </dgm:t>
    </dgm:pt>
    <dgm:pt modelId="{E7432775-DDF3-49AF-84EF-1E223B3199C4}" type="sibTrans" cxnId="{9DC7FA60-944C-4A22-B1E7-434A09387529}">
      <dgm:prSet/>
      <dgm:spPr/>
      <dgm:t>
        <a:bodyPr/>
        <a:lstStyle/>
        <a:p>
          <a:endParaRPr lang="en-US"/>
        </a:p>
      </dgm:t>
    </dgm:pt>
    <dgm:pt modelId="{B9DD81E4-1C2F-4474-AC84-DD1E9B477E8B}" type="pres">
      <dgm:prSet presAssocID="{D342E575-9D36-41FB-A9F4-173F6738D97A}" presName="composite" presStyleCnt="0">
        <dgm:presLayoutVars>
          <dgm:chMax val="1"/>
          <dgm:dir/>
          <dgm:resizeHandles val="exact"/>
        </dgm:presLayoutVars>
      </dgm:prSet>
      <dgm:spPr/>
    </dgm:pt>
    <dgm:pt modelId="{6CC2393F-9130-4C42-A674-CB3402D77669}" type="pres">
      <dgm:prSet presAssocID="{D342E575-9D36-41FB-A9F4-173F6738D97A}" presName="radial" presStyleCnt="0">
        <dgm:presLayoutVars>
          <dgm:animLvl val="ctr"/>
        </dgm:presLayoutVars>
      </dgm:prSet>
      <dgm:spPr/>
    </dgm:pt>
    <dgm:pt modelId="{60A8B09A-6058-4E23-9AA3-F5C6F54FC4BB}" type="pres">
      <dgm:prSet presAssocID="{76CA9B16-5468-4ECB-89E4-24B7D4FB4BC9}" presName="centerShape" presStyleLbl="vennNode1" presStyleIdx="0" presStyleCnt="8"/>
      <dgm:spPr/>
      <dgm:t>
        <a:bodyPr/>
        <a:lstStyle/>
        <a:p>
          <a:endParaRPr lang="en-US"/>
        </a:p>
      </dgm:t>
    </dgm:pt>
    <dgm:pt modelId="{36B5D62B-E58C-4741-9024-3F7FDEC0D7EE}" type="pres">
      <dgm:prSet presAssocID="{7E51E4BC-74E5-4CFE-A838-42EEA4DC5822}" presName="node" presStyleLbl="venn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829BC-88BA-4C34-AE92-BBD285CCF0D2}" type="pres">
      <dgm:prSet presAssocID="{FBC745B6-2D8D-4118-B75E-827004A844BF}" presName="node" presStyleLbl="venn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80F90-594E-4429-B154-A8E4BEF8BCD5}" type="pres">
      <dgm:prSet presAssocID="{AFFD9AAB-F643-4DC7-AEBD-61E133DB8E1D}" presName="node" presStyleLbl="venn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C1FCB-ADE4-48AC-830A-56AB905F13D3}" type="pres">
      <dgm:prSet presAssocID="{4A48D512-48D5-4DC8-935E-32EC5C18B938}" presName="node" presStyleLbl="venn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6B5A9-0C43-49DD-AA1C-F3301B94A9B0}" type="pres">
      <dgm:prSet presAssocID="{B64269FB-3DFF-4A79-A01C-B648DF5E8004}" presName="node" presStyleLbl="venn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80E69-92D7-44E0-9A9D-DECE70FC3221}" type="pres">
      <dgm:prSet presAssocID="{C265C83B-E661-4FC1-87E2-DC5877E49825}" presName="node" presStyleLbl="venn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F06EC-E4DF-480D-8DE6-BA9542EBEBC0}" type="pres">
      <dgm:prSet presAssocID="{EA167590-EFB8-4BD4-ADCE-26D908717E9A}" presName="node" presStyleLbl="venn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E3D1FA-59BB-4941-8AB5-E82316557722}" type="presOf" srcId="{EA167590-EFB8-4BD4-ADCE-26D908717E9A}" destId="{E18F06EC-E4DF-480D-8DE6-BA9542EBEBC0}" srcOrd="0" destOrd="0" presId="urn:microsoft.com/office/officeart/2005/8/layout/radial3"/>
    <dgm:cxn modelId="{07A6D7AB-8772-47C1-8F84-27BADB4BEB0B}" srcId="{76CA9B16-5468-4ECB-89E4-24B7D4FB4BC9}" destId="{C265C83B-E661-4FC1-87E2-DC5877E49825}" srcOrd="5" destOrd="0" parTransId="{84B65FFA-8E43-474F-8682-9585EE258C54}" sibTransId="{B67C9D2D-6DB0-40E8-9B29-6E6FC370674F}"/>
    <dgm:cxn modelId="{C7393FCE-3915-4D49-AC5A-302A367BF6BC}" type="presOf" srcId="{AFFD9AAB-F643-4DC7-AEBD-61E133DB8E1D}" destId="{AC580F90-594E-4429-B154-A8E4BEF8BCD5}" srcOrd="0" destOrd="0" presId="urn:microsoft.com/office/officeart/2005/8/layout/radial3"/>
    <dgm:cxn modelId="{088EB3A8-3F8A-4575-898B-0F31A332C42A}" type="presOf" srcId="{76CA9B16-5468-4ECB-89E4-24B7D4FB4BC9}" destId="{60A8B09A-6058-4E23-9AA3-F5C6F54FC4BB}" srcOrd="0" destOrd="0" presId="urn:microsoft.com/office/officeart/2005/8/layout/radial3"/>
    <dgm:cxn modelId="{A02F65C0-7651-4E49-83EB-0DABD6389BBC}" type="presOf" srcId="{7E51E4BC-74E5-4CFE-A838-42EEA4DC5822}" destId="{36B5D62B-E58C-4741-9024-3F7FDEC0D7EE}" srcOrd="0" destOrd="0" presId="urn:microsoft.com/office/officeart/2005/8/layout/radial3"/>
    <dgm:cxn modelId="{23FCF046-16CE-40EC-911F-C0CBC2AA0550}" type="presOf" srcId="{4A48D512-48D5-4DC8-935E-32EC5C18B938}" destId="{0F7C1FCB-ADE4-48AC-830A-56AB905F13D3}" srcOrd="0" destOrd="0" presId="urn:microsoft.com/office/officeart/2005/8/layout/radial3"/>
    <dgm:cxn modelId="{4C82FE36-BF24-4E4C-8F1E-7422874E66DD}" type="presOf" srcId="{D342E575-9D36-41FB-A9F4-173F6738D97A}" destId="{B9DD81E4-1C2F-4474-AC84-DD1E9B477E8B}" srcOrd="0" destOrd="0" presId="urn:microsoft.com/office/officeart/2005/8/layout/radial3"/>
    <dgm:cxn modelId="{9A4D9D8A-4B76-4998-BE49-F42CD46B02F2}" srcId="{D342E575-9D36-41FB-A9F4-173F6738D97A}" destId="{3AA1CECD-FAEC-4C03-9517-7DCDE76A92B2}" srcOrd="1" destOrd="0" parTransId="{D4D10BCE-5F4B-49D6-BD51-0335AA9904AA}" sibTransId="{528AFD73-A39B-4852-888F-A22F8649CD0D}"/>
    <dgm:cxn modelId="{B418F4AD-215B-41AA-B04E-A0F9480BE3EB}" srcId="{76CA9B16-5468-4ECB-89E4-24B7D4FB4BC9}" destId="{4A48D512-48D5-4DC8-935E-32EC5C18B938}" srcOrd="3" destOrd="0" parTransId="{0F126563-4FCF-46D7-9CBE-623909BDAD6F}" sibTransId="{0377D297-A0EB-441C-8C52-B411F40C2AD6}"/>
    <dgm:cxn modelId="{9B391986-092C-479F-8D82-B30AC1FB0FD9}" type="presOf" srcId="{C265C83B-E661-4FC1-87E2-DC5877E49825}" destId="{C9080E69-92D7-44E0-9A9D-DECE70FC3221}" srcOrd="0" destOrd="0" presId="urn:microsoft.com/office/officeart/2005/8/layout/radial3"/>
    <dgm:cxn modelId="{AC06AF2D-197F-458F-9436-3231D9AB2429}" srcId="{76CA9B16-5468-4ECB-89E4-24B7D4FB4BC9}" destId="{AFFD9AAB-F643-4DC7-AEBD-61E133DB8E1D}" srcOrd="2" destOrd="0" parTransId="{3F9ABC4F-FC7D-464A-98DD-CC6C67A0FF3E}" sibTransId="{3C74061C-1A06-4E7A-8E0D-F9302E9A0A06}"/>
    <dgm:cxn modelId="{1BDAA34F-D309-495F-B140-01179D16157B}" type="presOf" srcId="{B64269FB-3DFF-4A79-A01C-B648DF5E8004}" destId="{87D6B5A9-0C43-49DD-AA1C-F3301B94A9B0}" srcOrd="0" destOrd="0" presId="urn:microsoft.com/office/officeart/2005/8/layout/radial3"/>
    <dgm:cxn modelId="{FC798C24-92F3-471D-9272-E1D67CC4DCF9}" srcId="{D342E575-9D36-41FB-A9F4-173F6738D97A}" destId="{76CA9B16-5468-4ECB-89E4-24B7D4FB4BC9}" srcOrd="0" destOrd="0" parTransId="{E1B0E772-DD6C-4B45-8053-727AE1C37D8F}" sibTransId="{68C0537B-5000-44F6-ACA7-114B99BC2397}"/>
    <dgm:cxn modelId="{CD9C8777-871D-44ED-81FA-243864399041}" type="presOf" srcId="{FBC745B6-2D8D-4118-B75E-827004A844BF}" destId="{27F829BC-88BA-4C34-AE92-BBD285CCF0D2}" srcOrd="0" destOrd="0" presId="urn:microsoft.com/office/officeart/2005/8/layout/radial3"/>
    <dgm:cxn modelId="{1CB42E96-79CC-4EF4-900B-11E41B8DE5AF}" srcId="{76CA9B16-5468-4ECB-89E4-24B7D4FB4BC9}" destId="{7E51E4BC-74E5-4CFE-A838-42EEA4DC5822}" srcOrd="0" destOrd="0" parTransId="{F0140398-99E9-4669-9036-29822ADE624C}" sibTransId="{392FD248-B961-4148-AE87-9655D3B5B521}"/>
    <dgm:cxn modelId="{9DC7FA60-944C-4A22-B1E7-434A09387529}" srcId="{76CA9B16-5468-4ECB-89E4-24B7D4FB4BC9}" destId="{EA167590-EFB8-4BD4-ADCE-26D908717E9A}" srcOrd="6" destOrd="0" parTransId="{9B1A6D80-D84E-45C8-B8D7-0D18EE628998}" sibTransId="{E7432775-DDF3-49AF-84EF-1E223B3199C4}"/>
    <dgm:cxn modelId="{5F87FF7C-7ACB-45F7-B6F9-09BC8F3BE13B}" srcId="{76CA9B16-5468-4ECB-89E4-24B7D4FB4BC9}" destId="{FBC745B6-2D8D-4118-B75E-827004A844BF}" srcOrd="1" destOrd="0" parTransId="{606CA353-8325-4D80-9902-B8B62045F0B5}" sibTransId="{9E0F32BA-E1B4-4710-8C9C-BF7B62C37EF5}"/>
    <dgm:cxn modelId="{468D0834-F998-48D1-B685-8516EAD81064}" srcId="{76CA9B16-5468-4ECB-89E4-24B7D4FB4BC9}" destId="{B64269FB-3DFF-4A79-A01C-B648DF5E8004}" srcOrd="4" destOrd="0" parTransId="{DA216E3C-58DC-40E0-A6FD-5F6733D8D05A}" sibTransId="{BDBF0892-F8A4-40EB-AA3E-B31134611560}"/>
    <dgm:cxn modelId="{E3B6A666-B213-44EB-92D0-2D27110A749A}" type="presParOf" srcId="{B9DD81E4-1C2F-4474-AC84-DD1E9B477E8B}" destId="{6CC2393F-9130-4C42-A674-CB3402D77669}" srcOrd="0" destOrd="0" presId="urn:microsoft.com/office/officeart/2005/8/layout/radial3"/>
    <dgm:cxn modelId="{78B8CFB7-D5D1-4BA6-BF58-45C4A5BBDEDD}" type="presParOf" srcId="{6CC2393F-9130-4C42-A674-CB3402D77669}" destId="{60A8B09A-6058-4E23-9AA3-F5C6F54FC4BB}" srcOrd="0" destOrd="0" presId="urn:microsoft.com/office/officeart/2005/8/layout/radial3"/>
    <dgm:cxn modelId="{6D7B9B78-9F63-4F26-A0A4-A6A18F97D750}" type="presParOf" srcId="{6CC2393F-9130-4C42-A674-CB3402D77669}" destId="{36B5D62B-E58C-4741-9024-3F7FDEC0D7EE}" srcOrd="1" destOrd="0" presId="urn:microsoft.com/office/officeart/2005/8/layout/radial3"/>
    <dgm:cxn modelId="{3484CBC5-0D56-43FE-8D33-634002E6133C}" type="presParOf" srcId="{6CC2393F-9130-4C42-A674-CB3402D77669}" destId="{27F829BC-88BA-4C34-AE92-BBD285CCF0D2}" srcOrd="2" destOrd="0" presId="urn:microsoft.com/office/officeart/2005/8/layout/radial3"/>
    <dgm:cxn modelId="{B2E51146-55E9-48F9-A72D-327A082706B6}" type="presParOf" srcId="{6CC2393F-9130-4C42-A674-CB3402D77669}" destId="{AC580F90-594E-4429-B154-A8E4BEF8BCD5}" srcOrd="3" destOrd="0" presId="urn:microsoft.com/office/officeart/2005/8/layout/radial3"/>
    <dgm:cxn modelId="{AE81A28C-72D4-47F6-9F8B-2C936D605F67}" type="presParOf" srcId="{6CC2393F-9130-4C42-A674-CB3402D77669}" destId="{0F7C1FCB-ADE4-48AC-830A-56AB905F13D3}" srcOrd="4" destOrd="0" presId="urn:microsoft.com/office/officeart/2005/8/layout/radial3"/>
    <dgm:cxn modelId="{BD984ED4-543E-491E-92D0-931EBB9B678A}" type="presParOf" srcId="{6CC2393F-9130-4C42-A674-CB3402D77669}" destId="{87D6B5A9-0C43-49DD-AA1C-F3301B94A9B0}" srcOrd="5" destOrd="0" presId="urn:microsoft.com/office/officeart/2005/8/layout/radial3"/>
    <dgm:cxn modelId="{72C1022A-D78C-4479-A4A5-589F069AD927}" type="presParOf" srcId="{6CC2393F-9130-4C42-A674-CB3402D77669}" destId="{C9080E69-92D7-44E0-9A9D-DECE70FC3221}" srcOrd="6" destOrd="0" presId="urn:microsoft.com/office/officeart/2005/8/layout/radial3"/>
    <dgm:cxn modelId="{44CFB28D-546C-4508-A8BE-9EA693836DD1}" type="presParOf" srcId="{6CC2393F-9130-4C42-A674-CB3402D77669}" destId="{E18F06EC-E4DF-480D-8DE6-BA9542EBEBC0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42E575-9D36-41FB-A9F4-173F6738D97A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</dgm:pt>
    <dgm:pt modelId="{76CA9B16-5468-4ECB-89E4-24B7D4FB4BC9}">
      <dgm:prSet phldrT="[Text]" custT="1"/>
      <dgm:spPr/>
      <dgm:t>
        <a:bodyPr/>
        <a:lstStyle/>
        <a:p>
          <a:r>
            <a:rPr lang="en-US" sz="2000" dirty="0" err="1" smtClean="0"/>
            <a:t>Isidora</a:t>
          </a:r>
          <a:endParaRPr lang="en-US" sz="2000" dirty="0" smtClean="0"/>
        </a:p>
        <a:p>
          <a:r>
            <a:rPr lang="en-US" sz="2000" dirty="0" smtClean="0"/>
            <a:t>Curtis</a:t>
          </a:r>
        </a:p>
        <a:p>
          <a:r>
            <a:rPr lang="en-US" sz="2000" dirty="0" smtClean="0"/>
            <a:t> Trevor</a:t>
          </a:r>
          <a:endParaRPr lang="en-US" sz="2000" dirty="0"/>
        </a:p>
      </dgm:t>
    </dgm:pt>
    <dgm:pt modelId="{E1B0E772-DD6C-4B45-8053-727AE1C37D8F}" type="parTrans" cxnId="{FC798C24-92F3-471D-9272-E1D67CC4DCF9}">
      <dgm:prSet/>
      <dgm:spPr/>
      <dgm:t>
        <a:bodyPr/>
        <a:lstStyle/>
        <a:p>
          <a:endParaRPr lang="en-US"/>
        </a:p>
      </dgm:t>
    </dgm:pt>
    <dgm:pt modelId="{68C0537B-5000-44F6-ACA7-114B99BC2397}" type="sibTrans" cxnId="{FC798C24-92F3-471D-9272-E1D67CC4DCF9}">
      <dgm:prSet/>
      <dgm:spPr/>
      <dgm:t>
        <a:bodyPr/>
        <a:lstStyle/>
        <a:p>
          <a:endParaRPr lang="en-US"/>
        </a:p>
      </dgm:t>
    </dgm:pt>
    <dgm:pt modelId="{3AA1CECD-FAEC-4C03-9517-7DCDE76A92B2}">
      <dgm:prSet phldrT="[Text]"/>
      <dgm:spPr/>
      <dgm:t>
        <a:bodyPr/>
        <a:lstStyle/>
        <a:p>
          <a:endParaRPr lang="en-US" dirty="0"/>
        </a:p>
      </dgm:t>
    </dgm:pt>
    <dgm:pt modelId="{D4D10BCE-5F4B-49D6-BD51-0335AA9904AA}" type="parTrans" cxnId="{9A4D9D8A-4B76-4998-BE49-F42CD46B02F2}">
      <dgm:prSet/>
      <dgm:spPr/>
      <dgm:t>
        <a:bodyPr/>
        <a:lstStyle/>
        <a:p>
          <a:endParaRPr lang="en-US"/>
        </a:p>
      </dgm:t>
    </dgm:pt>
    <dgm:pt modelId="{528AFD73-A39B-4852-888F-A22F8649CD0D}" type="sibTrans" cxnId="{9A4D9D8A-4B76-4998-BE49-F42CD46B02F2}">
      <dgm:prSet/>
      <dgm:spPr/>
      <dgm:t>
        <a:bodyPr/>
        <a:lstStyle/>
        <a:p>
          <a:endParaRPr lang="en-US"/>
        </a:p>
      </dgm:t>
    </dgm:pt>
    <dgm:pt modelId="{7E51E4BC-74E5-4CFE-A838-42EEA4DC5822}">
      <dgm:prSet/>
      <dgm:spPr/>
      <dgm:t>
        <a:bodyPr/>
        <a:lstStyle/>
        <a:p>
          <a:r>
            <a:rPr lang="en-US" dirty="0" smtClean="0"/>
            <a:t>Our Team</a:t>
          </a:r>
          <a:endParaRPr lang="en-US" dirty="0"/>
        </a:p>
      </dgm:t>
    </dgm:pt>
    <dgm:pt modelId="{F0140398-99E9-4669-9036-29822ADE624C}" type="parTrans" cxnId="{1CB42E96-79CC-4EF4-900B-11E41B8DE5AF}">
      <dgm:prSet/>
      <dgm:spPr/>
      <dgm:t>
        <a:bodyPr/>
        <a:lstStyle/>
        <a:p>
          <a:endParaRPr lang="en-US"/>
        </a:p>
      </dgm:t>
    </dgm:pt>
    <dgm:pt modelId="{392FD248-B961-4148-AE87-9655D3B5B521}" type="sibTrans" cxnId="{1CB42E96-79CC-4EF4-900B-11E41B8DE5AF}">
      <dgm:prSet/>
      <dgm:spPr/>
      <dgm:t>
        <a:bodyPr/>
        <a:lstStyle/>
        <a:p>
          <a:endParaRPr lang="en-US"/>
        </a:p>
      </dgm:t>
    </dgm:pt>
    <dgm:pt modelId="{FBC745B6-2D8D-4118-B75E-827004A844BF}">
      <dgm:prSet/>
      <dgm:spPr/>
      <dgm:t>
        <a:bodyPr/>
        <a:lstStyle/>
        <a:p>
          <a:r>
            <a:rPr lang="en-US" dirty="0" smtClean="0"/>
            <a:t>Julie Rebecca</a:t>
          </a:r>
          <a:endParaRPr lang="en-US" dirty="0"/>
        </a:p>
      </dgm:t>
    </dgm:pt>
    <dgm:pt modelId="{606CA353-8325-4D80-9902-B8B62045F0B5}" type="parTrans" cxnId="{5F87FF7C-7ACB-45F7-B6F9-09BC8F3BE13B}">
      <dgm:prSet/>
      <dgm:spPr/>
      <dgm:t>
        <a:bodyPr/>
        <a:lstStyle/>
        <a:p>
          <a:endParaRPr lang="en-US"/>
        </a:p>
      </dgm:t>
    </dgm:pt>
    <dgm:pt modelId="{9E0F32BA-E1B4-4710-8C9C-BF7B62C37EF5}" type="sibTrans" cxnId="{5F87FF7C-7ACB-45F7-B6F9-09BC8F3BE13B}">
      <dgm:prSet/>
      <dgm:spPr/>
      <dgm:t>
        <a:bodyPr/>
        <a:lstStyle/>
        <a:p>
          <a:endParaRPr lang="en-US"/>
        </a:p>
      </dgm:t>
    </dgm:pt>
    <dgm:pt modelId="{AFFD9AAB-F643-4DC7-AEBD-61E133DB8E1D}">
      <dgm:prSet/>
      <dgm:spPr/>
      <dgm:t>
        <a:bodyPr/>
        <a:lstStyle/>
        <a:p>
          <a:r>
            <a:rPr lang="en-US" dirty="0" smtClean="0"/>
            <a:t>Jacob Carly / NAM RR</a:t>
          </a:r>
          <a:endParaRPr lang="en-US" dirty="0"/>
        </a:p>
      </dgm:t>
    </dgm:pt>
    <dgm:pt modelId="{3F9ABC4F-FC7D-464A-98DD-CC6C67A0FF3E}" type="parTrans" cxnId="{AC06AF2D-197F-458F-9436-3231D9AB2429}">
      <dgm:prSet/>
      <dgm:spPr/>
      <dgm:t>
        <a:bodyPr/>
        <a:lstStyle/>
        <a:p>
          <a:endParaRPr lang="en-US"/>
        </a:p>
      </dgm:t>
    </dgm:pt>
    <dgm:pt modelId="{3C74061C-1A06-4E7A-8E0D-F9302E9A0A06}" type="sibTrans" cxnId="{AC06AF2D-197F-458F-9436-3231D9AB2429}">
      <dgm:prSet/>
      <dgm:spPr/>
      <dgm:t>
        <a:bodyPr/>
        <a:lstStyle/>
        <a:p>
          <a:endParaRPr lang="en-US"/>
        </a:p>
      </dgm:t>
    </dgm:pt>
    <dgm:pt modelId="{4A48D512-48D5-4DC8-935E-32EC5C18B938}">
      <dgm:prSet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dirty="0" smtClean="0"/>
            <a:t>Dave Novak WPC-HMT folks</a:t>
          </a:r>
          <a:endParaRPr lang="en-US" dirty="0"/>
        </a:p>
      </dgm:t>
    </dgm:pt>
    <dgm:pt modelId="{0F126563-4FCF-46D7-9CBE-623909BDAD6F}" type="parTrans" cxnId="{B418F4AD-215B-41AA-B04E-A0F9480BE3EB}">
      <dgm:prSet/>
      <dgm:spPr/>
      <dgm:t>
        <a:bodyPr/>
        <a:lstStyle/>
        <a:p>
          <a:endParaRPr lang="en-US"/>
        </a:p>
      </dgm:t>
    </dgm:pt>
    <dgm:pt modelId="{0377D297-A0EB-441C-8C52-B411F40C2AD6}" type="sibTrans" cxnId="{B418F4AD-215B-41AA-B04E-A0F9480BE3EB}">
      <dgm:prSet/>
      <dgm:spPr/>
      <dgm:t>
        <a:bodyPr/>
        <a:lstStyle/>
        <a:p>
          <a:endParaRPr lang="en-US"/>
        </a:p>
      </dgm:t>
    </dgm:pt>
    <dgm:pt modelId="{B64269FB-3DFF-4A79-A01C-B648DF5E8004}">
      <dgm:prSet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dirty="0" smtClean="0"/>
            <a:t>Adam Clark/Greg </a:t>
          </a:r>
          <a:r>
            <a:rPr lang="en-US" dirty="0" err="1" smtClean="0"/>
            <a:t>Stumpf</a:t>
          </a:r>
          <a:endParaRPr lang="en-US" dirty="0"/>
        </a:p>
      </dgm:t>
    </dgm:pt>
    <dgm:pt modelId="{DA216E3C-58DC-40E0-A6FD-5F6733D8D05A}" type="parTrans" cxnId="{468D0834-F998-48D1-B685-8516EAD81064}">
      <dgm:prSet/>
      <dgm:spPr/>
      <dgm:t>
        <a:bodyPr/>
        <a:lstStyle/>
        <a:p>
          <a:endParaRPr lang="en-US"/>
        </a:p>
      </dgm:t>
    </dgm:pt>
    <dgm:pt modelId="{BDBF0892-F8A4-40EB-AA3E-B31134611560}" type="sibTrans" cxnId="{468D0834-F998-48D1-B685-8516EAD81064}">
      <dgm:prSet/>
      <dgm:spPr/>
      <dgm:t>
        <a:bodyPr/>
        <a:lstStyle/>
        <a:p>
          <a:endParaRPr lang="en-US"/>
        </a:p>
      </dgm:t>
    </dgm:pt>
    <dgm:pt modelId="{C265C83B-E661-4FC1-87E2-DC5877E49825}">
      <dgm:prSet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dirty="0" smtClean="0"/>
            <a:t>AWC</a:t>
          </a:r>
          <a:endParaRPr lang="en-US" dirty="0"/>
        </a:p>
      </dgm:t>
    </dgm:pt>
    <dgm:pt modelId="{84B65FFA-8E43-474F-8682-9585EE258C54}" type="parTrans" cxnId="{07A6D7AB-8772-47C1-8F84-27BADB4BEB0B}">
      <dgm:prSet/>
      <dgm:spPr/>
      <dgm:t>
        <a:bodyPr/>
        <a:lstStyle/>
        <a:p>
          <a:endParaRPr lang="en-US"/>
        </a:p>
      </dgm:t>
    </dgm:pt>
    <dgm:pt modelId="{B67C9D2D-6DB0-40E8-9B29-6E6FC370674F}" type="sibTrans" cxnId="{07A6D7AB-8772-47C1-8F84-27BADB4BEB0B}">
      <dgm:prSet/>
      <dgm:spPr/>
      <dgm:t>
        <a:bodyPr/>
        <a:lstStyle/>
        <a:p>
          <a:endParaRPr lang="en-US"/>
        </a:p>
      </dgm:t>
    </dgm:pt>
    <dgm:pt modelId="{EA167590-EFB8-4BD4-ADCE-26D908717E9A}">
      <dgm:prSet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dirty="0" smtClean="0"/>
            <a:t>OPG</a:t>
          </a:r>
          <a:endParaRPr lang="en-US" dirty="0"/>
        </a:p>
      </dgm:t>
    </dgm:pt>
    <dgm:pt modelId="{9B1A6D80-D84E-45C8-B8D7-0D18EE628998}" type="parTrans" cxnId="{9DC7FA60-944C-4A22-B1E7-434A09387529}">
      <dgm:prSet/>
      <dgm:spPr/>
      <dgm:t>
        <a:bodyPr/>
        <a:lstStyle/>
        <a:p>
          <a:endParaRPr lang="en-US"/>
        </a:p>
      </dgm:t>
    </dgm:pt>
    <dgm:pt modelId="{E7432775-DDF3-49AF-84EF-1E223B3199C4}" type="sibTrans" cxnId="{9DC7FA60-944C-4A22-B1E7-434A09387529}">
      <dgm:prSet/>
      <dgm:spPr/>
      <dgm:t>
        <a:bodyPr/>
        <a:lstStyle/>
        <a:p>
          <a:endParaRPr lang="en-US"/>
        </a:p>
      </dgm:t>
    </dgm:pt>
    <dgm:pt modelId="{B9DD81E4-1C2F-4474-AC84-DD1E9B477E8B}" type="pres">
      <dgm:prSet presAssocID="{D342E575-9D36-41FB-A9F4-173F6738D97A}" presName="composite" presStyleCnt="0">
        <dgm:presLayoutVars>
          <dgm:chMax val="1"/>
          <dgm:dir/>
          <dgm:resizeHandles val="exact"/>
        </dgm:presLayoutVars>
      </dgm:prSet>
      <dgm:spPr/>
    </dgm:pt>
    <dgm:pt modelId="{6CC2393F-9130-4C42-A674-CB3402D77669}" type="pres">
      <dgm:prSet presAssocID="{D342E575-9D36-41FB-A9F4-173F6738D97A}" presName="radial" presStyleCnt="0">
        <dgm:presLayoutVars>
          <dgm:animLvl val="ctr"/>
        </dgm:presLayoutVars>
      </dgm:prSet>
      <dgm:spPr/>
    </dgm:pt>
    <dgm:pt modelId="{60A8B09A-6058-4E23-9AA3-F5C6F54FC4BB}" type="pres">
      <dgm:prSet presAssocID="{76CA9B16-5468-4ECB-89E4-24B7D4FB4BC9}" presName="centerShape" presStyleLbl="vennNode1" presStyleIdx="0" presStyleCnt="8"/>
      <dgm:spPr/>
      <dgm:t>
        <a:bodyPr/>
        <a:lstStyle/>
        <a:p>
          <a:endParaRPr lang="en-US"/>
        </a:p>
      </dgm:t>
    </dgm:pt>
    <dgm:pt modelId="{36B5D62B-E58C-4741-9024-3F7FDEC0D7EE}" type="pres">
      <dgm:prSet presAssocID="{7E51E4BC-74E5-4CFE-A838-42EEA4DC5822}" presName="node" presStyleLbl="venn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829BC-88BA-4C34-AE92-BBD285CCF0D2}" type="pres">
      <dgm:prSet presAssocID="{FBC745B6-2D8D-4118-B75E-827004A844BF}" presName="node" presStyleLbl="venn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80F90-594E-4429-B154-A8E4BEF8BCD5}" type="pres">
      <dgm:prSet presAssocID="{AFFD9AAB-F643-4DC7-AEBD-61E133DB8E1D}" presName="node" presStyleLbl="venn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C1FCB-ADE4-48AC-830A-56AB905F13D3}" type="pres">
      <dgm:prSet presAssocID="{4A48D512-48D5-4DC8-935E-32EC5C18B938}" presName="node" presStyleLbl="venn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6B5A9-0C43-49DD-AA1C-F3301B94A9B0}" type="pres">
      <dgm:prSet presAssocID="{B64269FB-3DFF-4A79-A01C-B648DF5E8004}" presName="node" presStyleLbl="venn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80E69-92D7-44E0-9A9D-DECE70FC3221}" type="pres">
      <dgm:prSet presAssocID="{C265C83B-E661-4FC1-87E2-DC5877E49825}" presName="node" presStyleLbl="venn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F06EC-E4DF-480D-8DE6-BA9542EBEBC0}" type="pres">
      <dgm:prSet presAssocID="{EA167590-EFB8-4BD4-ADCE-26D908717E9A}" presName="node" presStyleLbl="venn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A6D7AB-8772-47C1-8F84-27BADB4BEB0B}" srcId="{76CA9B16-5468-4ECB-89E4-24B7D4FB4BC9}" destId="{C265C83B-E661-4FC1-87E2-DC5877E49825}" srcOrd="5" destOrd="0" parTransId="{84B65FFA-8E43-474F-8682-9585EE258C54}" sibTransId="{B67C9D2D-6DB0-40E8-9B29-6E6FC370674F}"/>
    <dgm:cxn modelId="{82068CE3-CF4D-41DF-9043-382B779DB05F}" type="presOf" srcId="{D342E575-9D36-41FB-A9F4-173F6738D97A}" destId="{B9DD81E4-1C2F-4474-AC84-DD1E9B477E8B}" srcOrd="0" destOrd="0" presId="urn:microsoft.com/office/officeart/2005/8/layout/radial3"/>
    <dgm:cxn modelId="{E8F65618-197D-47B0-875F-880D986F0DCC}" type="presOf" srcId="{FBC745B6-2D8D-4118-B75E-827004A844BF}" destId="{27F829BC-88BA-4C34-AE92-BBD285CCF0D2}" srcOrd="0" destOrd="0" presId="urn:microsoft.com/office/officeart/2005/8/layout/radial3"/>
    <dgm:cxn modelId="{5BAA2634-8683-4789-BFAB-96BDA1E1DF2E}" type="presOf" srcId="{AFFD9AAB-F643-4DC7-AEBD-61E133DB8E1D}" destId="{AC580F90-594E-4429-B154-A8E4BEF8BCD5}" srcOrd="0" destOrd="0" presId="urn:microsoft.com/office/officeart/2005/8/layout/radial3"/>
    <dgm:cxn modelId="{DD946CF5-4455-42F2-9B07-F6810ABAEFAA}" type="presOf" srcId="{76CA9B16-5468-4ECB-89E4-24B7D4FB4BC9}" destId="{60A8B09A-6058-4E23-9AA3-F5C6F54FC4BB}" srcOrd="0" destOrd="0" presId="urn:microsoft.com/office/officeart/2005/8/layout/radial3"/>
    <dgm:cxn modelId="{9A4D9D8A-4B76-4998-BE49-F42CD46B02F2}" srcId="{D342E575-9D36-41FB-A9F4-173F6738D97A}" destId="{3AA1CECD-FAEC-4C03-9517-7DCDE76A92B2}" srcOrd="1" destOrd="0" parTransId="{D4D10BCE-5F4B-49D6-BD51-0335AA9904AA}" sibTransId="{528AFD73-A39B-4852-888F-A22F8649CD0D}"/>
    <dgm:cxn modelId="{B418F4AD-215B-41AA-B04E-A0F9480BE3EB}" srcId="{76CA9B16-5468-4ECB-89E4-24B7D4FB4BC9}" destId="{4A48D512-48D5-4DC8-935E-32EC5C18B938}" srcOrd="3" destOrd="0" parTransId="{0F126563-4FCF-46D7-9CBE-623909BDAD6F}" sibTransId="{0377D297-A0EB-441C-8C52-B411F40C2AD6}"/>
    <dgm:cxn modelId="{AC06AF2D-197F-458F-9436-3231D9AB2429}" srcId="{76CA9B16-5468-4ECB-89E4-24B7D4FB4BC9}" destId="{AFFD9AAB-F643-4DC7-AEBD-61E133DB8E1D}" srcOrd="2" destOrd="0" parTransId="{3F9ABC4F-FC7D-464A-98DD-CC6C67A0FF3E}" sibTransId="{3C74061C-1A06-4E7A-8E0D-F9302E9A0A06}"/>
    <dgm:cxn modelId="{06F60832-4AD6-49C6-811F-1F534E29FFB0}" type="presOf" srcId="{C265C83B-E661-4FC1-87E2-DC5877E49825}" destId="{C9080E69-92D7-44E0-9A9D-DECE70FC3221}" srcOrd="0" destOrd="0" presId="urn:microsoft.com/office/officeart/2005/8/layout/radial3"/>
    <dgm:cxn modelId="{FC798C24-92F3-471D-9272-E1D67CC4DCF9}" srcId="{D342E575-9D36-41FB-A9F4-173F6738D97A}" destId="{76CA9B16-5468-4ECB-89E4-24B7D4FB4BC9}" srcOrd="0" destOrd="0" parTransId="{E1B0E772-DD6C-4B45-8053-727AE1C37D8F}" sibTransId="{68C0537B-5000-44F6-ACA7-114B99BC2397}"/>
    <dgm:cxn modelId="{9749EEDB-491B-40E2-A821-3D29A84A3A6B}" type="presOf" srcId="{4A48D512-48D5-4DC8-935E-32EC5C18B938}" destId="{0F7C1FCB-ADE4-48AC-830A-56AB905F13D3}" srcOrd="0" destOrd="0" presId="urn:microsoft.com/office/officeart/2005/8/layout/radial3"/>
    <dgm:cxn modelId="{74B062C8-9457-4AE5-8B29-D0C6A46A56D1}" type="presOf" srcId="{EA167590-EFB8-4BD4-ADCE-26D908717E9A}" destId="{E18F06EC-E4DF-480D-8DE6-BA9542EBEBC0}" srcOrd="0" destOrd="0" presId="urn:microsoft.com/office/officeart/2005/8/layout/radial3"/>
    <dgm:cxn modelId="{1CB42E96-79CC-4EF4-900B-11E41B8DE5AF}" srcId="{76CA9B16-5468-4ECB-89E4-24B7D4FB4BC9}" destId="{7E51E4BC-74E5-4CFE-A838-42EEA4DC5822}" srcOrd="0" destOrd="0" parTransId="{F0140398-99E9-4669-9036-29822ADE624C}" sibTransId="{392FD248-B961-4148-AE87-9655D3B5B521}"/>
    <dgm:cxn modelId="{9DC7FA60-944C-4A22-B1E7-434A09387529}" srcId="{76CA9B16-5468-4ECB-89E4-24B7D4FB4BC9}" destId="{EA167590-EFB8-4BD4-ADCE-26D908717E9A}" srcOrd="6" destOrd="0" parTransId="{9B1A6D80-D84E-45C8-B8D7-0D18EE628998}" sibTransId="{E7432775-DDF3-49AF-84EF-1E223B3199C4}"/>
    <dgm:cxn modelId="{E72C383C-391D-4F62-AFFE-B501A1FC42A4}" type="presOf" srcId="{7E51E4BC-74E5-4CFE-A838-42EEA4DC5822}" destId="{36B5D62B-E58C-4741-9024-3F7FDEC0D7EE}" srcOrd="0" destOrd="0" presId="urn:microsoft.com/office/officeart/2005/8/layout/radial3"/>
    <dgm:cxn modelId="{5F87FF7C-7ACB-45F7-B6F9-09BC8F3BE13B}" srcId="{76CA9B16-5468-4ECB-89E4-24B7D4FB4BC9}" destId="{FBC745B6-2D8D-4118-B75E-827004A844BF}" srcOrd="1" destOrd="0" parTransId="{606CA353-8325-4D80-9902-B8B62045F0B5}" sibTransId="{9E0F32BA-E1B4-4710-8C9C-BF7B62C37EF5}"/>
    <dgm:cxn modelId="{468D0834-F998-48D1-B685-8516EAD81064}" srcId="{76CA9B16-5468-4ECB-89E4-24B7D4FB4BC9}" destId="{B64269FB-3DFF-4A79-A01C-B648DF5E8004}" srcOrd="4" destOrd="0" parTransId="{DA216E3C-58DC-40E0-A6FD-5F6733D8D05A}" sibTransId="{BDBF0892-F8A4-40EB-AA3E-B31134611560}"/>
    <dgm:cxn modelId="{A4CA55F1-7514-401A-84CE-FBD7B5DDA2FC}" type="presOf" srcId="{B64269FB-3DFF-4A79-A01C-B648DF5E8004}" destId="{87D6B5A9-0C43-49DD-AA1C-F3301B94A9B0}" srcOrd="0" destOrd="0" presId="urn:microsoft.com/office/officeart/2005/8/layout/radial3"/>
    <dgm:cxn modelId="{D6A818D3-84F7-4C02-A66A-1A7932295586}" type="presParOf" srcId="{B9DD81E4-1C2F-4474-AC84-DD1E9B477E8B}" destId="{6CC2393F-9130-4C42-A674-CB3402D77669}" srcOrd="0" destOrd="0" presId="urn:microsoft.com/office/officeart/2005/8/layout/radial3"/>
    <dgm:cxn modelId="{5E876505-1BAA-4AFB-8C1B-ECB844864191}" type="presParOf" srcId="{6CC2393F-9130-4C42-A674-CB3402D77669}" destId="{60A8B09A-6058-4E23-9AA3-F5C6F54FC4BB}" srcOrd="0" destOrd="0" presId="urn:microsoft.com/office/officeart/2005/8/layout/radial3"/>
    <dgm:cxn modelId="{10E07E84-5C5F-4570-BBEE-DC62198D9ACF}" type="presParOf" srcId="{6CC2393F-9130-4C42-A674-CB3402D77669}" destId="{36B5D62B-E58C-4741-9024-3F7FDEC0D7EE}" srcOrd="1" destOrd="0" presId="urn:microsoft.com/office/officeart/2005/8/layout/radial3"/>
    <dgm:cxn modelId="{A8D6D3A2-8CCE-4AB5-BB77-98FCFEB84A0E}" type="presParOf" srcId="{6CC2393F-9130-4C42-A674-CB3402D77669}" destId="{27F829BC-88BA-4C34-AE92-BBD285CCF0D2}" srcOrd="2" destOrd="0" presId="urn:microsoft.com/office/officeart/2005/8/layout/radial3"/>
    <dgm:cxn modelId="{DF0606C4-616D-4FF9-B237-346EED06FE23}" type="presParOf" srcId="{6CC2393F-9130-4C42-A674-CB3402D77669}" destId="{AC580F90-594E-4429-B154-A8E4BEF8BCD5}" srcOrd="3" destOrd="0" presId="urn:microsoft.com/office/officeart/2005/8/layout/radial3"/>
    <dgm:cxn modelId="{4875BAF9-B5DE-4FB1-9B5B-EB97D78C04EA}" type="presParOf" srcId="{6CC2393F-9130-4C42-A674-CB3402D77669}" destId="{0F7C1FCB-ADE4-48AC-830A-56AB905F13D3}" srcOrd="4" destOrd="0" presId="urn:microsoft.com/office/officeart/2005/8/layout/radial3"/>
    <dgm:cxn modelId="{52394080-582B-4F79-A129-0ED64270976F}" type="presParOf" srcId="{6CC2393F-9130-4C42-A674-CB3402D77669}" destId="{87D6B5A9-0C43-49DD-AA1C-F3301B94A9B0}" srcOrd="5" destOrd="0" presId="urn:microsoft.com/office/officeart/2005/8/layout/radial3"/>
    <dgm:cxn modelId="{051D9A90-3743-4B38-B2DE-AD21A75BBC5B}" type="presParOf" srcId="{6CC2393F-9130-4C42-A674-CB3402D77669}" destId="{C9080E69-92D7-44E0-9A9D-DECE70FC3221}" srcOrd="6" destOrd="0" presId="urn:microsoft.com/office/officeart/2005/8/layout/radial3"/>
    <dgm:cxn modelId="{0471EA95-C12D-4385-BDAF-255ECA7A4F71}" type="presParOf" srcId="{6CC2393F-9130-4C42-A674-CB3402D77669}" destId="{E18F06EC-E4DF-480D-8DE6-BA9542EBEBC0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8B09A-6058-4E23-9AA3-F5C6F54FC4BB}">
      <dsp:nvSpPr>
        <dsp:cNvPr id="0" name=""/>
        <dsp:cNvSpPr/>
      </dsp:nvSpPr>
      <dsp:spPr>
        <a:xfrm>
          <a:off x="2595860" y="1078923"/>
          <a:ext cx="2580679" cy="258067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GSD</a:t>
          </a:r>
          <a:endParaRPr lang="en-US" sz="6500" kern="1200" dirty="0"/>
        </a:p>
      </dsp:txBody>
      <dsp:txXfrm>
        <a:off x="2973792" y="1456855"/>
        <a:ext cx="1824815" cy="1824815"/>
      </dsp:txXfrm>
    </dsp:sp>
    <dsp:sp modelId="{36B5D62B-E58C-4741-9024-3F7FDEC0D7EE}">
      <dsp:nvSpPr>
        <dsp:cNvPr id="0" name=""/>
        <dsp:cNvSpPr/>
      </dsp:nvSpPr>
      <dsp:spPr>
        <a:xfrm>
          <a:off x="3241030" y="42529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JNTP</a:t>
          </a:r>
          <a:endParaRPr lang="en-US" sz="2800" kern="1200" dirty="0"/>
        </a:p>
      </dsp:txBody>
      <dsp:txXfrm>
        <a:off x="3429996" y="231495"/>
        <a:ext cx="912407" cy="912407"/>
      </dsp:txXfrm>
    </dsp:sp>
    <dsp:sp modelId="{27F829BC-88BA-4C34-AE92-BBD285CCF0D2}">
      <dsp:nvSpPr>
        <dsp:cNvPr id="0" name=""/>
        <dsp:cNvSpPr/>
      </dsp:nvSpPr>
      <dsp:spPr>
        <a:xfrm>
          <a:off x="4555729" y="675655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MMM</a:t>
          </a:r>
          <a:endParaRPr lang="en-US" sz="2800" kern="1200" dirty="0"/>
        </a:p>
      </dsp:txBody>
      <dsp:txXfrm>
        <a:off x="4744695" y="864621"/>
        <a:ext cx="912407" cy="912407"/>
      </dsp:txXfrm>
    </dsp:sp>
    <dsp:sp modelId="{AC580F90-594E-4429-B154-A8E4BEF8BCD5}">
      <dsp:nvSpPr>
        <dsp:cNvPr id="0" name=""/>
        <dsp:cNvSpPr/>
      </dsp:nvSpPr>
      <dsp:spPr>
        <a:xfrm>
          <a:off x="4880434" y="2098276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EMC-MMB</a:t>
          </a:r>
          <a:endParaRPr lang="en-US" sz="2800" kern="1200" dirty="0"/>
        </a:p>
      </dsp:txBody>
      <dsp:txXfrm>
        <a:off x="5069400" y="2287242"/>
        <a:ext cx="912407" cy="912407"/>
      </dsp:txXfrm>
    </dsp:sp>
    <dsp:sp modelId="{0F7C1FCB-ADE4-48AC-830A-56AB905F13D3}">
      <dsp:nvSpPr>
        <dsp:cNvPr id="0" name=""/>
        <dsp:cNvSpPr/>
      </dsp:nvSpPr>
      <dsp:spPr>
        <a:xfrm>
          <a:off x="3970633" y="3239130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WPC</a:t>
          </a:r>
          <a:endParaRPr lang="en-US" sz="2800" kern="1200" dirty="0"/>
        </a:p>
      </dsp:txBody>
      <dsp:txXfrm>
        <a:off x="4159599" y="3428096"/>
        <a:ext cx="912407" cy="912407"/>
      </dsp:txXfrm>
    </dsp:sp>
    <dsp:sp modelId="{87D6B5A9-0C43-49DD-AA1C-F3301B94A9B0}">
      <dsp:nvSpPr>
        <dsp:cNvPr id="0" name=""/>
        <dsp:cNvSpPr/>
      </dsp:nvSpPr>
      <dsp:spPr>
        <a:xfrm>
          <a:off x="2511426" y="3239130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HWT</a:t>
          </a:r>
          <a:endParaRPr lang="en-US" sz="2800" kern="1200" dirty="0"/>
        </a:p>
      </dsp:txBody>
      <dsp:txXfrm>
        <a:off x="2700392" y="3428096"/>
        <a:ext cx="912407" cy="912407"/>
      </dsp:txXfrm>
    </dsp:sp>
    <dsp:sp modelId="{C9080E69-92D7-44E0-9A9D-DECE70FC3221}">
      <dsp:nvSpPr>
        <dsp:cNvPr id="0" name=""/>
        <dsp:cNvSpPr/>
      </dsp:nvSpPr>
      <dsp:spPr>
        <a:xfrm>
          <a:off x="1601626" y="2098276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AWC</a:t>
          </a:r>
          <a:endParaRPr lang="en-US" sz="2800" kern="1200" dirty="0"/>
        </a:p>
      </dsp:txBody>
      <dsp:txXfrm>
        <a:off x="1790592" y="2287242"/>
        <a:ext cx="912407" cy="912407"/>
      </dsp:txXfrm>
    </dsp:sp>
    <dsp:sp modelId="{E18F06EC-E4DF-480D-8DE6-BA9542EBEBC0}">
      <dsp:nvSpPr>
        <dsp:cNvPr id="0" name=""/>
        <dsp:cNvSpPr/>
      </dsp:nvSpPr>
      <dsp:spPr>
        <a:xfrm>
          <a:off x="1926330" y="675655"/>
          <a:ext cx="1290339" cy="12903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OPG</a:t>
          </a:r>
          <a:endParaRPr lang="en-US" sz="2800" kern="1200" dirty="0"/>
        </a:p>
      </dsp:txBody>
      <dsp:txXfrm>
        <a:off x="2115296" y="864621"/>
        <a:ext cx="912407" cy="912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1055B-6577-4B07-B384-4DF7CD2625F0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3885-DA89-49E7-9590-9DFC490496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Convolution</a:t>
            </a:r>
            <a:r>
              <a:rPr lang="en-US" baseline="0" dirty="0" smtClean="0"/>
              <a:t> Radius = 2gs</a:t>
            </a:r>
          </a:p>
          <a:p>
            <a:r>
              <a:rPr lang="en-US" baseline="0" dirty="0" smtClean="0"/>
              <a:t>Threshold = 0.5 Probability and 12.7 mm for QPE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94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PoP</a:t>
            </a:r>
            <a:r>
              <a:rPr lang="en-US" smtClean="0"/>
              <a:t> = C x A where "C" = the confidence that precipitation will occur </a:t>
            </a:r>
            <a:r>
              <a:rPr lang="en-US" b="1" i="1" smtClean="0"/>
              <a:t>somewhere</a:t>
            </a:r>
            <a:r>
              <a:rPr lang="en-US" smtClean="0"/>
              <a:t> in the forecast area, and where "A" = the percent of the area that will receive measureable precipitation, </a:t>
            </a:r>
            <a:r>
              <a:rPr lang="en-US" b="1" i="1" smtClean="0"/>
              <a:t>if it occurs at all.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29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010DCD-E053-47AD-A951-25BCFFF373F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459D80-F6AF-4590-8E73-2F013678FE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Refinement and Evaluation of Automated High-Resolution Ensemble-Based Hazard Detection Guidance Tools for Transition to NWS Operations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3622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 smtClean="0"/>
              <a:t>Kick off JNTP project meeting</a:t>
            </a: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4" name="Picture 3" descr="dtc_wordmark_pms203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096000"/>
            <a:ext cx="2286000" cy="61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Organization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25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Organization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8587369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06933" y="2333150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Social Science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2800" y="3962400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NAM RR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74910" y="1300084"/>
            <a:ext cx="2225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Evaluation / Diagnostics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4331732"/>
            <a:ext cx="11301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Developers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81000" y="3429000"/>
            <a:ext cx="2895600" cy="2895600"/>
            <a:chOff x="381000" y="3429000"/>
            <a:chExt cx="2895600" cy="2895600"/>
          </a:xfrm>
        </p:grpSpPr>
        <p:sp>
          <p:nvSpPr>
            <p:cNvPr id="12" name="Oval 11"/>
            <p:cNvSpPr/>
            <p:nvPr/>
          </p:nvSpPr>
          <p:spPr>
            <a:xfrm>
              <a:off x="381000" y="4701064"/>
              <a:ext cx="1926092" cy="1623536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FACETS project</a:t>
              </a:r>
            </a:p>
          </p:txBody>
        </p:sp>
        <p:cxnSp>
          <p:nvCxnSpPr>
            <p:cNvPr id="15" name="Elbow Connector 14"/>
            <p:cNvCxnSpPr>
              <a:endCxn id="12" idx="0"/>
            </p:cNvCxnSpPr>
            <p:nvPr/>
          </p:nvCxnSpPr>
          <p:spPr>
            <a:xfrm rot="10800000" flipV="1">
              <a:off x="1344046" y="3429000"/>
              <a:ext cx="1932554" cy="1272064"/>
            </a:xfrm>
            <a:prstGeom prst="curvedConnector2">
              <a:avLst/>
            </a:prstGeom>
            <a:ln w="31750">
              <a:solidFill>
                <a:srgbClr val="7030A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0386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Staffing  -  775046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Tara – 280 hours</a:t>
            </a:r>
          </a:p>
          <a:p>
            <a:r>
              <a:rPr lang="en-US" dirty="0" smtClean="0"/>
              <a:t>Jamie – 236 hours</a:t>
            </a:r>
          </a:p>
          <a:p>
            <a:r>
              <a:rPr lang="en-US" dirty="0" smtClean="0"/>
              <a:t>Tressa – 120 hours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John - 270 hours</a:t>
            </a:r>
          </a:p>
          <a:p>
            <a:r>
              <a:rPr lang="en-US" dirty="0" smtClean="0"/>
              <a:t>Tatiana – need to decide what is needed</a:t>
            </a:r>
          </a:p>
          <a:p>
            <a:r>
              <a:rPr lang="en-US" dirty="0" smtClean="0"/>
              <a:t>Randy – 220 hours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Josh – 50 hours</a:t>
            </a:r>
          </a:p>
          <a:p>
            <a:r>
              <a:rPr lang="en-US" dirty="0" smtClean="0"/>
              <a:t>Louisa – 50 hours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1905000"/>
            <a:ext cx="179856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Per year for 3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89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772400" cy="1143000"/>
          </a:xfrm>
        </p:spPr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066800"/>
            <a:ext cx="7772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Develop probabilistic guidance on a set of hazards based on HRRR / NAM-RR for the testbeds to use and subjectively evaluate</a:t>
            </a:r>
          </a:p>
          <a:p>
            <a:pPr lvl="1"/>
            <a:r>
              <a:rPr lang="en-US" dirty="0" err="1" smtClean="0"/>
              <a:t>Prob</a:t>
            </a:r>
            <a:r>
              <a:rPr lang="en-US" dirty="0" smtClean="0"/>
              <a:t> QPF</a:t>
            </a:r>
          </a:p>
          <a:p>
            <a:pPr lvl="1"/>
            <a:r>
              <a:rPr lang="en-US" dirty="0" err="1" smtClean="0"/>
              <a:t>Prob</a:t>
            </a:r>
            <a:r>
              <a:rPr lang="en-US" dirty="0" smtClean="0"/>
              <a:t> of Snowfall</a:t>
            </a:r>
          </a:p>
          <a:p>
            <a:pPr lvl="1"/>
            <a:r>
              <a:rPr lang="en-US" dirty="0" err="1" smtClean="0"/>
              <a:t>Prob</a:t>
            </a:r>
            <a:r>
              <a:rPr lang="en-US" dirty="0" smtClean="0"/>
              <a:t> of Tornados, Hail, Wind</a:t>
            </a:r>
          </a:p>
          <a:p>
            <a:pPr lvl="1"/>
            <a:r>
              <a:rPr lang="en-US" dirty="0" smtClean="0"/>
              <a:t>Convective </a:t>
            </a:r>
            <a:r>
              <a:rPr lang="en-US" dirty="0" err="1" smtClean="0"/>
              <a:t>Prob</a:t>
            </a:r>
            <a:endParaRPr lang="en-US" dirty="0" smtClean="0"/>
          </a:p>
          <a:p>
            <a:r>
              <a:rPr lang="en-US" dirty="0" smtClean="0"/>
              <a:t>Objectively evaluate the members to help with development and the products to give forecasters confidence</a:t>
            </a:r>
          </a:p>
          <a:p>
            <a:r>
              <a:rPr lang="en-US" dirty="0" smtClean="0"/>
              <a:t>Work with forecasters to understand how they will use the product and how to best represent probabilities for more effective communication</a:t>
            </a:r>
          </a:p>
          <a:p>
            <a:r>
              <a:rPr lang="en-US" dirty="0" smtClean="0"/>
              <a:t>Have products flowing into N-AWIPS, AWIPS, AWIPS II</a:t>
            </a:r>
          </a:p>
          <a:p>
            <a:r>
              <a:rPr lang="en-US" dirty="0" smtClean="0"/>
              <a:t>Transfer probability system and verification system at end of project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905000"/>
            <a:ext cx="41827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PHDT</a:t>
            </a:r>
          </a:p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Probabilistic Hazard Detection Tool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1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to be evaluated</a:t>
            </a:r>
            <a:endParaRPr lang="en-US" dirty="0"/>
          </a:p>
        </p:txBody>
      </p:sp>
      <p:pic>
        <p:nvPicPr>
          <p:cNvPr id="5" name="image10.gif" descr="The HRRR and HCPF_v2.gif"/>
          <p:cNvPicPr>
            <a:picLocks noChangeAspect="1"/>
          </p:cNvPicPr>
          <p:nvPr/>
        </p:nvPicPr>
        <p:blipFill>
          <a:blip r:embed="rId2"/>
          <a:srcRect t="32051" r="48878"/>
          <a:stretch>
            <a:fillRect/>
          </a:stretch>
        </p:blipFill>
        <p:spPr>
          <a:xfrm>
            <a:off x="5334000" y="1981200"/>
            <a:ext cx="3657600" cy="3553097"/>
          </a:xfrm>
          <a:prstGeom prst="rect">
            <a:avLst/>
          </a:prstGeom>
          <a:ln/>
        </p:spPr>
      </p:pic>
      <p:pic>
        <p:nvPicPr>
          <p:cNvPr id="6" name="image0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0452" y="1575605"/>
            <a:ext cx="3657600" cy="2487590"/>
          </a:xfrm>
          <a:prstGeom prst="rect">
            <a:avLst/>
          </a:prstGeom>
          <a:ln/>
        </p:spPr>
      </p:pic>
      <p:sp>
        <p:nvSpPr>
          <p:cNvPr id="7" name="Right Arrow 6"/>
          <p:cNvSpPr/>
          <p:nvPr/>
        </p:nvSpPr>
        <p:spPr>
          <a:xfrm>
            <a:off x="4034526" y="2819400"/>
            <a:ext cx="1143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452" y="4236402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00Z forecast uses - </a:t>
            </a:r>
            <a:r>
              <a:rPr lang="en-US" dirty="0" smtClean="0"/>
              <a:t>18,19,20,21,22Z HRRR runs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points within </a:t>
            </a:r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XX</a:t>
            </a:r>
            <a:r>
              <a:rPr lang="en-US" dirty="0" smtClean="0"/>
              <a:t> km are used to formulate probability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Being explored by GSD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XX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Calibration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methods for formulating probability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Adding in NAM-RR members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"/>
            <a:ext cx="7772400" cy="1143000"/>
          </a:xfrm>
        </p:spPr>
        <p:txBody>
          <a:bodyPr/>
          <a:lstStyle/>
          <a:p>
            <a:r>
              <a:rPr lang="en-US" dirty="0" smtClean="0"/>
              <a:t>First Cut at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000" t="21333" r="63333" b="14667"/>
          <a:stretch/>
        </p:blipFill>
        <p:spPr>
          <a:xfrm>
            <a:off x="228600" y="1066800"/>
            <a:ext cx="3657600" cy="33762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000" t="26667" r="55000" b="14666"/>
          <a:stretch/>
        </p:blipFill>
        <p:spPr>
          <a:xfrm>
            <a:off x="3429000" y="3276600"/>
            <a:ext cx="5486400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4532700"/>
            <a:ext cx="2288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Prob</a:t>
            </a:r>
            <a:r>
              <a:rPr lang="en-US" dirty="0" smtClean="0"/>
              <a:t> &gt; 2.54 mm in 6 </a:t>
            </a:r>
            <a:r>
              <a:rPr lang="en-US" dirty="0" err="1" smtClean="0"/>
              <a:t>hrs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2901965"/>
            <a:ext cx="2288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Prob</a:t>
            </a:r>
            <a:r>
              <a:rPr lang="en-US" dirty="0" smtClean="0"/>
              <a:t> &gt; 25.4 mm in 6 </a:t>
            </a:r>
            <a:r>
              <a:rPr lang="en-US" dirty="0" err="1" smtClean="0"/>
              <a:t>hrs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9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Areas of Emphasis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8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6" descr="box_auc_sref-caps_full_12,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43849" y="4523222"/>
            <a:ext cx="2891873" cy="2143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70" y="273050"/>
            <a:ext cx="8469530" cy="6241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MET Ensemble and Probability Evaluation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3122" y="874353"/>
            <a:ext cx="3733800" cy="76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Ensemble Characteristics (Ensemble Stat)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30279" y="1840982"/>
            <a:ext cx="3733800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Rank Histogram</a:t>
            </a:r>
          </a:p>
          <a:p>
            <a:pPr marL="0" indent="0">
              <a:buNone/>
            </a:pPr>
            <a:r>
              <a:rPr lang="en-US" dirty="0" smtClean="0"/>
              <a:t>PIT</a:t>
            </a:r>
          </a:p>
          <a:p>
            <a:pPr marL="0" indent="0">
              <a:buNone/>
            </a:pPr>
            <a:r>
              <a:rPr lang="en-US" dirty="0" smtClean="0"/>
              <a:t>CRPS</a:t>
            </a:r>
          </a:p>
          <a:p>
            <a:pPr marL="0" indent="0">
              <a:buNone/>
            </a:pPr>
            <a:r>
              <a:rPr lang="en-US" dirty="0" smtClean="0"/>
              <a:t>Ignorance Score</a:t>
            </a:r>
          </a:p>
          <a:p>
            <a:pPr marL="0" indent="0">
              <a:buNone/>
            </a:pPr>
            <a:r>
              <a:rPr lang="en-US" dirty="0" smtClean="0"/>
              <a:t>Spread-Skill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105400" y="890800"/>
            <a:ext cx="3733800" cy="762000"/>
          </a:xfrm>
        </p:spPr>
        <p:txBody>
          <a:bodyPr/>
          <a:lstStyle/>
          <a:p>
            <a:r>
              <a:rPr lang="en-US" dirty="0" smtClean="0"/>
              <a:t>Probability Measures </a:t>
            </a:r>
          </a:p>
          <a:p>
            <a:r>
              <a:rPr lang="en-US" dirty="0" smtClean="0"/>
              <a:t>(Grid and Point stat)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190177" y="1897547"/>
            <a:ext cx="3496623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Brier Score + Decomposition</a:t>
            </a:r>
          </a:p>
          <a:p>
            <a:pPr marL="0" indent="0">
              <a:buNone/>
            </a:pPr>
            <a:r>
              <a:rPr lang="en-US" dirty="0"/>
              <a:t>Brier Skill Score</a:t>
            </a:r>
          </a:p>
          <a:p>
            <a:pPr marL="0" indent="0">
              <a:buNone/>
            </a:pPr>
            <a:r>
              <a:rPr lang="en-US" dirty="0"/>
              <a:t>ROC and Area Under ROC</a:t>
            </a:r>
          </a:p>
          <a:p>
            <a:pPr marL="0" indent="0">
              <a:buNone/>
            </a:pPr>
            <a:r>
              <a:rPr lang="en-US" dirty="0" smtClean="0"/>
              <a:t>Reliability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270" y="4896006"/>
            <a:ext cx="2294576" cy="16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39000" y="1683280"/>
            <a:ext cx="1828800" cy="1537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6848" y="1651593"/>
            <a:ext cx="2340147" cy="2237221"/>
          </a:xfrm>
          <a:prstGeom prst="rect">
            <a:avLst/>
          </a:prstGeom>
        </p:spPr>
      </p:pic>
      <p:pic>
        <p:nvPicPr>
          <p:cNvPr id="14" name="Content Placeholder 5" descr="hmt_reliability_1inch_annotat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7649" y="4118569"/>
            <a:ext cx="2465384" cy="24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8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1817" y="892770"/>
            <a:ext cx="7430483" cy="491728"/>
          </a:xfrm>
        </p:spPr>
        <p:txBody>
          <a:bodyPr>
            <a:normAutofit/>
          </a:bodyPr>
          <a:lstStyle/>
          <a:p>
            <a:r>
              <a:rPr lang="en-US" sz="2100" b="1" dirty="0"/>
              <a:t>QPE_06 &gt;12.7 mm          vs.        50% </a:t>
            </a:r>
            <a:r>
              <a:rPr lang="en-US" sz="2100" b="1" dirty="0" err="1"/>
              <a:t>Prob</a:t>
            </a:r>
            <a:r>
              <a:rPr lang="en-US" sz="2100" b="1" dirty="0"/>
              <a:t>(APCP_06&gt;12.7 mm)</a:t>
            </a:r>
          </a:p>
        </p:txBody>
      </p:sp>
      <p:pic>
        <p:nvPicPr>
          <p:cNvPr id="6" name="Picture 5" descr="obs_APCP_06_20110511_060000V_DAILY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" y="1421608"/>
            <a:ext cx="2500313" cy="2407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fcst_PROB_06_APCPgt12.70000_060000L_20110511_060000V_DAILY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428751"/>
            <a:ext cx="2500313" cy="2407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mode_PROB_06_lores_060000L_20110511_060000V_060000A_DAILY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550" y="3657600"/>
            <a:ext cx="2500313" cy="231457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228850" y="2072298"/>
            <a:ext cx="4457700" cy="2614002"/>
            <a:chOff x="1447800" y="1620064"/>
            <a:chExt cx="5943600" cy="3485336"/>
          </a:xfrm>
        </p:grpSpPr>
        <p:cxnSp>
          <p:nvCxnSpPr>
            <p:cNvPr id="11" name="Straight Arrow Connector 10"/>
            <p:cNvCxnSpPr/>
            <p:nvPr/>
          </p:nvCxnSpPr>
          <p:spPr>
            <a:xfrm rot="16200000" flipH="1">
              <a:off x="1219200" y="1981200"/>
              <a:ext cx="3048000" cy="2590800"/>
            </a:xfrm>
            <a:prstGeom prst="straightConnector1">
              <a:avLst/>
            </a:prstGeom>
            <a:ln w="38100">
              <a:solidFill>
                <a:srgbClr val="FFFF00"/>
              </a:solidFill>
              <a:prstDash val="dash"/>
              <a:headEnd type="oval"/>
              <a:tailEnd type="oval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724400" y="2133600"/>
              <a:ext cx="2667000" cy="2971800"/>
            </a:xfrm>
            <a:prstGeom prst="straightConnector1">
              <a:avLst/>
            </a:prstGeom>
            <a:ln w="38100">
              <a:solidFill>
                <a:srgbClr val="FFFF00"/>
              </a:solidFill>
              <a:prstDash val="dash"/>
              <a:headEnd type="oval"/>
              <a:tailEnd type="oval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571121" y="1620064"/>
              <a:ext cx="1451167" cy="123110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Good Forecast</a:t>
              </a:r>
              <a:br>
                <a:rPr lang="en-US" sz="1350" dirty="0"/>
              </a:br>
              <a:r>
                <a:rPr lang="en-US" sz="1350" dirty="0"/>
                <a:t>with</a:t>
              </a:r>
            </a:p>
            <a:p>
              <a:r>
                <a:rPr lang="en-US" sz="1350" dirty="0"/>
                <a:t>Displacement</a:t>
              </a:r>
              <a:br>
                <a:rPr lang="en-US" sz="1350" dirty="0"/>
              </a:br>
              <a:r>
                <a:rPr lang="en-US" sz="1350" dirty="0"/>
                <a:t>Error?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4714" y="3893657"/>
            <a:ext cx="183907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u="sng" dirty="0"/>
              <a:t>Traditional</a:t>
            </a:r>
            <a:br>
              <a:rPr lang="en-US" sz="1500" u="sng" dirty="0"/>
            </a:br>
            <a:r>
              <a:rPr lang="en-US" sz="1500" u="sng" dirty="0"/>
              <a:t>Metrics</a:t>
            </a:r>
          </a:p>
          <a:p>
            <a:endParaRPr lang="en-US" sz="300" dirty="0"/>
          </a:p>
          <a:p>
            <a:r>
              <a:rPr lang="en-US" sz="1200" dirty="0"/>
              <a:t>Brier: 0.07</a:t>
            </a:r>
          </a:p>
          <a:p>
            <a:endParaRPr lang="en-US" sz="1200" dirty="0"/>
          </a:p>
          <a:p>
            <a:r>
              <a:rPr lang="en-US" sz="1200" dirty="0"/>
              <a:t>Area Under</a:t>
            </a:r>
            <a:br>
              <a:rPr lang="en-US" sz="1200" dirty="0"/>
            </a:br>
            <a:r>
              <a:rPr lang="en-US" sz="1200" dirty="0"/>
              <a:t>ROC: 0.62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9301" y="3893657"/>
            <a:ext cx="12443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/>
              <a:t>Spatial Metrics</a:t>
            </a:r>
          </a:p>
          <a:p>
            <a:endParaRPr lang="en-US" sz="300" dirty="0"/>
          </a:p>
          <a:p>
            <a:r>
              <a:rPr lang="en-US" sz="1200" dirty="0" err="1"/>
              <a:t>Centroid</a:t>
            </a:r>
            <a:r>
              <a:rPr lang="en-US" sz="1200" dirty="0"/>
              <a:t> Distance:</a:t>
            </a:r>
          </a:p>
          <a:p>
            <a:r>
              <a:rPr lang="en-US" sz="1200" dirty="0"/>
              <a:t>Obj1) 200 km</a:t>
            </a:r>
          </a:p>
          <a:p>
            <a:r>
              <a:rPr lang="en-US" sz="1200" dirty="0"/>
              <a:t>Obj2) 88km</a:t>
            </a:r>
          </a:p>
          <a:p>
            <a:endParaRPr lang="en-US" sz="600" dirty="0"/>
          </a:p>
          <a:p>
            <a:r>
              <a:rPr lang="en-US" sz="1200" dirty="0"/>
              <a:t>Area Ratio:</a:t>
            </a:r>
          </a:p>
          <a:p>
            <a:r>
              <a:rPr lang="en-US" sz="1200" dirty="0"/>
              <a:t>Obj1)  0.69</a:t>
            </a:r>
          </a:p>
          <a:p>
            <a:r>
              <a:rPr lang="en-US" sz="1200" dirty="0"/>
              <a:t>Obj2)  0.65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0500" y="4743449"/>
            <a:ext cx="308098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100" b="1" dirty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97051" y="5323701"/>
            <a:ext cx="308098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100" b="1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59648" y="4990011"/>
            <a:ext cx="125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Obj</a:t>
            </a:r>
            <a:r>
              <a:rPr lang="en-US" sz="1200" dirty="0"/>
              <a:t> PODY: 0.72</a:t>
            </a:r>
          </a:p>
          <a:p>
            <a:r>
              <a:rPr lang="en-US" sz="1200" dirty="0" err="1"/>
              <a:t>Obj</a:t>
            </a:r>
            <a:r>
              <a:rPr lang="en-US" sz="1200" dirty="0"/>
              <a:t> FAR: 0.32</a:t>
            </a:r>
          </a:p>
        </p:txBody>
      </p:sp>
      <p:pic>
        <p:nvPicPr>
          <p:cNvPr id="22" name="Picture 21" descr="image001.gi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609"/>
          <a:stretch>
            <a:fillRect/>
          </a:stretch>
        </p:blipFill>
        <p:spPr>
          <a:xfrm>
            <a:off x="1285338" y="3884816"/>
            <a:ext cx="1942762" cy="2102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 descr="dtc_logo_with_white.gif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6178475"/>
            <a:ext cx="1580782" cy="4270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258418"/>
            <a:ext cx="5592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Probability Compared with QPE field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249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Practically Perfect </a:t>
            </a:r>
            <a:r>
              <a:rPr lang="en-US" dirty="0" err="1" smtClean="0"/>
              <a:t>Fcst</a:t>
            </a:r>
            <a:r>
              <a:rPr lang="en-US" dirty="0" smtClean="0"/>
              <a:t> as </a:t>
            </a:r>
            <a:r>
              <a:rPr lang="en-US" dirty="0" err="1" smtClean="0"/>
              <a:t>Obs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19400"/>
            <a:ext cx="4721992" cy="16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209800"/>
            <a:ext cx="4648200" cy="4437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21742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Take </a:t>
            </a:r>
            <a:r>
              <a:rPr lang="en-US" dirty="0" err="1" smtClean="0"/>
              <a:t>obs</a:t>
            </a:r>
            <a:r>
              <a:rPr lang="en-US" dirty="0" smtClean="0"/>
              <a:t> (in this case storm reports) and apply Gaussian filter to generate probability field for </a:t>
            </a:r>
            <a:r>
              <a:rPr lang="en-US" dirty="0" err="1" smtClean="0"/>
              <a:t>obs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4971667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Then use this field in MODE…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21438" y="6488668"/>
            <a:ext cx="2739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Brooks et al.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2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29" y="525334"/>
            <a:ext cx="9030861" cy="571649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MODE for Different Probabilities – May 11, 2013</a:t>
            </a:r>
            <a:r>
              <a:rPr lang="en-US" dirty="0" smtClean="0"/>
              <a:t>  </a:t>
            </a:r>
            <a:r>
              <a:rPr lang="en-US" sz="2200" dirty="0" smtClean="0"/>
              <a:t>(DTC SREF tests)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1" y="1599724"/>
            <a:ext cx="3772883" cy="30116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7228" y="1497697"/>
            <a:ext cx="3772883" cy="3022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383" y="3105551"/>
            <a:ext cx="3772883" cy="29782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538" y="4594699"/>
            <a:ext cx="225093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solidFill>
                  <a:schemeClr val="tx2"/>
                </a:solidFill>
              </a:rPr>
              <a:t>Prob</a:t>
            </a:r>
            <a:r>
              <a:rPr lang="en-US" b="1" dirty="0">
                <a:solidFill>
                  <a:schemeClr val="tx2"/>
                </a:solidFill>
              </a:rPr>
              <a:t> &gt;25% </a:t>
            </a:r>
            <a:r>
              <a:rPr lang="en-US" sz="1050" b="1" dirty="0">
                <a:solidFill>
                  <a:schemeClr val="tx2"/>
                </a:solidFill>
              </a:rPr>
              <a:t>of 2.54mm in 3hr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96553" y="6091805"/>
            <a:ext cx="225093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solidFill>
                  <a:schemeClr val="tx2"/>
                </a:solidFill>
              </a:rPr>
              <a:t>Prob</a:t>
            </a:r>
            <a:r>
              <a:rPr lang="en-US" b="1" dirty="0">
                <a:solidFill>
                  <a:schemeClr val="tx2"/>
                </a:solidFill>
              </a:rPr>
              <a:t> &gt;75% </a:t>
            </a:r>
            <a:r>
              <a:rPr lang="en-US" sz="1050" b="1" dirty="0">
                <a:solidFill>
                  <a:schemeClr val="tx2"/>
                </a:solidFill>
              </a:rPr>
              <a:t>of 2.54mm in 3hr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936" y="4435383"/>
            <a:ext cx="225093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solidFill>
                  <a:schemeClr val="tx2"/>
                </a:solidFill>
              </a:rPr>
              <a:t>Prob</a:t>
            </a:r>
            <a:r>
              <a:rPr lang="en-US" b="1" dirty="0">
                <a:solidFill>
                  <a:schemeClr val="tx2"/>
                </a:solidFill>
              </a:rPr>
              <a:t> &gt;50% </a:t>
            </a:r>
            <a:r>
              <a:rPr lang="en-US" sz="1050" b="1" dirty="0">
                <a:solidFill>
                  <a:schemeClr val="tx2"/>
                </a:solidFill>
              </a:rPr>
              <a:t>of 2.54mm in 3hr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801431" y="5086782"/>
            <a:ext cx="28582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87325" y="4948246"/>
            <a:ext cx="11866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b="1" dirty="0">
                <a:solidFill>
                  <a:schemeClr val="tx2"/>
                </a:solidFill>
              </a:rPr>
              <a:t>Observation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936" y="5225317"/>
            <a:ext cx="457319" cy="261619"/>
          </a:xfrm>
          <a:prstGeom prst="rect">
            <a:avLst/>
          </a:prstGeom>
          <a:gradFill>
            <a:gsLst>
              <a:gs pos="37000">
                <a:srgbClr val="FF0000"/>
              </a:gs>
              <a:gs pos="0">
                <a:srgbClr val="FF0000"/>
              </a:gs>
              <a:gs pos="64000">
                <a:srgbClr val="00FF00"/>
              </a:gs>
              <a:gs pos="83000">
                <a:srgbClr val="00FFFF"/>
              </a:gs>
              <a:gs pos="100000">
                <a:srgbClr val="FF00FF"/>
              </a:gs>
            </a:gsLst>
            <a:lin ang="540000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187325" y="5217591"/>
            <a:ext cx="86273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b="1" dirty="0">
                <a:solidFill>
                  <a:schemeClr val="tx2"/>
                </a:solidFill>
              </a:rPr>
              <a:t>Forecast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598297" y="1950884"/>
            <a:ext cx="6605111" cy="3536429"/>
            <a:chOff x="2130507" y="1458692"/>
            <a:chExt cx="8804522" cy="4714011"/>
          </a:xfrm>
        </p:grpSpPr>
        <p:sp>
          <p:nvSpPr>
            <p:cNvPr id="11" name="TextBox 10"/>
            <p:cNvSpPr txBox="1"/>
            <p:nvPr/>
          </p:nvSpPr>
          <p:spPr>
            <a:xfrm>
              <a:off x="2196258" y="2176625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0.36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8026" y="2785480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0.11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30507" y="3754421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0.35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44780" y="1707565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0.58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99332" y="1458692"/>
              <a:ext cx="1761307" cy="56616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 u="sng" dirty="0"/>
                <a:t>Intersection Area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1" dirty="0"/>
                <a:t>Forecast Area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49271" y="3659837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0.75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15764" y="5800391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0.72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306387" y="1524000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0.61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72880" y="3664554"/>
              <a:ext cx="628642" cy="37231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350" dirty="0"/>
                <a:t>0.41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2400" y="4972452"/>
            <a:ext cx="2815340" cy="106182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i="1" dirty="0"/>
              <a:t>NWS </a:t>
            </a:r>
            <a:r>
              <a:rPr lang="en-US" sz="1400" b="1" i="1" dirty="0" err="1"/>
              <a:t>PoP</a:t>
            </a:r>
            <a:r>
              <a:rPr lang="en-US" sz="1400" b="1" i="1" dirty="0"/>
              <a:t> </a:t>
            </a:r>
            <a:r>
              <a:rPr lang="en-US" sz="1400" i="1" dirty="0"/>
              <a:t>= C x A where </a:t>
            </a:r>
            <a:br>
              <a:rPr lang="en-US" sz="1400" i="1" dirty="0"/>
            </a:br>
            <a:r>
              <a:rPr lang="en-US" sz="1400" i="1" dirty="0"/>
              <a:t>"C" = the confidence that precipitation will occur </a:t>
            </a:r>
            <a:r>
              <a:rPr lang="en-US" sz="1400" b="1" i="1" dirty="0"/>
              <a:t>somewhere</a:t>
            </a:r>
            <a:r>
              <a:rPr lang="en-US" sz="1400" i="1" dirty="0"/>
              <a:t> in the forecast area </a:t>
            </a:r>
            <a:br>
              <a:rPr lang="en-US" sz="1400" i="1" dirty="0"/>
            </a:br>
            <a:r>
              <a:rPr lang="en-US" sz="1400" i="1" dirty="0"/>
              <a:t>"A" = the percent of the area that will receive measureable precipitation</a:t>
            </a:r>
            <a:r>
              <a:rPr lang="en-US" sz="1400" b="1" i="1" dirty="0"/>
              <a:t>.</a:t>
            </a:r>
            <a:endParaRPr lang="en-US" sz="1400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1649190" y="1115428"/>
            <a:ext cx="5885009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NWS </a:t>
            </a:r>
            <a:r>
              <a:rPr lang="en-US" sz="1600" dirty="0" err="1"/>
              <a:t>PoP</a:t>
            </a:r>
            <a:r>
              <a:rPr lang="en-US" sz="1600" dirty="0"/>
              <a:t> - Percent chance that rain will occur at any given point in the area.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3505200" y="1968840"/>
            <a:ext cx="352615" cy="888783"/>
            <a:chOff x="4672381" y="1482629"/>
            <a:chExt cx="470031" cy="1184736"/>
          </a:xfrm>
        </p:grpSpPr>
        <p:sp>
          <p:nvSpPr>
            <p:cNvPr id="35" name="TextBox 34"/>
            <p:cNvSpPr txBox="1"/>
            <p:nvPr/>
          </p:nvSpPr>
          <p:spPr>
            <a:xfrm>
              <a:off x="4712492" y="1482629"/>
              <a:ext cx="429920" cy="464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/>
                <a:t>A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72381" y="2202743"/>
              <a:ext cx="436332" cy="4646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 smtClean="0"/>
                <a:t>C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24172" y="1999878"/>
            <a:ext cx="6588247" cy="3486587"/>
            <a:chOff x="1124172" y="1999878"/>
            <a:chExt cx="6588247" cy="3486587"/>
          </a:xfrm>
        </p:grpSpPr>
        <p:grpSp>
          <p:nvGrpSpPr>
            <p:cNvPr id="33" name="Group 32"/>
            <p:cNvGrpSpPr/>
            <p:nvPr/>
          </p:nvGrpSpPr>
          <p:grpSpPr>
            <a:xfrm>
              <a:off x="1124172" y="1999878"/>
              <a:ext cx="6588247" cy="3486587"/>
              <a:chOff x="1498505" y="1524000"/>
              <a:chExt cx="8782042" cy="4647572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6299105" y="3659837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0.87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689505" y="5799260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0.96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651905" y="1524000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0.89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042306" y="3663423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1.05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574705" y="2191114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1.51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108105" y="2780255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3.10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498505" y="3744877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0.91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412906" y="1715767"/>
                <a:ext cx="628642" cy="37231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350" dirty="0"/>
                  <a:t>0.85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3872688" y="2441792"/>
              <a:ext cx="1611211" cy="53899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 dirty="0"/>
                <a:t>Symmetric</a:t>
              </a:r>
              <a:r>
                <a:rPr lang="en-US" sz="1200" b="1" u="sng" dirty="0"/>
                <a:t> </a:t>
              </a:r>
              <a:r>
                <a:rPr lang="en-US" sz="1200" b="1" dirty="0"/>
                <a:t>Difference</a:t>
              </a:r>
            </a:p>
            <a:p>
              <a:pPr algn="ctr">
                <a:lnSpc>
                  <a:spcPct val="90000"/>
                </a:lnSpc>
              </a:pPr>
              <a:r>
                <a:rPr lang="en-US" sz="825" b="1" i="1" u="sng" dirty="0"/>
                <a:t>      (non-intersecting area)       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1" dirty="0" smtClean="0"/>
                <a:t>Forecast Area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9329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39" y="1062612"/>
            <a:ext cx="2458090" cy="1451750"/>
          </a:xfrm>
        </p:spPr>
        <p:txBody>
          <a:bodyPr>
            <a:normAutofit/>
          </a:bodyPr>
          <a:lstStyle/>
          <a:p>
            <a:r>
              <a:rPr lang="en-US" dirty="0" smtClean="0"/>
              <a:t>Ensemble MODE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141" y="856580"/>
            <a:ext cx="6431050" cy="5144840"/>
          </a:xfrm>
          <a:prstGeom prst="rect">
            <a:avLst/>
          </a:prstGeom>
        </p:spPr>
      </p:pic>
      <p:pic>
        <p:nvPicPr>
          <p:cNvPr id="4" name="Picture 3" descr="dtc_logo_with_white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6248400"/>
            <a:ext cx="1580782" cy="42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8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13046"/>
            <a:ext cx="81534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Time Series Consistency Evaluations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457200" cy="457200"/>
          </a:xfrm>
        </p:spPr>
        <p:txBody>
          <a:bodyPr/>
          <a:lstStyle/>
          <a:p>
            <a:fld id="{F5459D80-F6AF-4590-8E73-2F013678FE4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Content Placeholder 4" descr="Int_rev_series_plot.tiff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5" b="906"/>
          <a:stretch/>
        </p:blipFill>
        <p:spPr>
          <a:xfrm>
            <a:off x="380999" y="1295400"/>
            <a:ext cx="4404360" cy="2971800"/>
          </a:xfrm>
        </p:spPr>
      </p:pic>
      <p:pic>
        <p:nvPicPr>
          <p:cNvPr id="6" name="Picture 5" descr="d2013_alal072013_frev_AVNI_GABRIELLE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6" t="12571" r="32684"/>
          <a:stretch/>
        </p:blipFill>
        <p:spPr>
          <a:xfrm>
            <a:off x="5029200" y="1439114"/>
            <a:ext cx="3621617" cy="4428286"/>
          </a:xfrm>
          <a:prstGeom prst="rect">
            <a:avLst/>
          </a:prstGeom>
        </p:spPr>
      </p:pic>
      <p:sp>
        <p:nvSpPr>
          <p:cNvPr id="7" name="Content Placeholder 5"/>
          <p:cNvSpPr txBox="1">
            <a:spLocks/>
          </p:cNvSpPr>
          <p:nvPr/>
        </p:nvSpPr>
        <p:spPr>
          <a:xfrm>
            <a:off x="571500" y="4239936"/>
            <a:ext cx="41148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2400" b="1" dirty="0" smtClean="0">
                <a:solidFill>
                  <a:srgbClr val="000090"/>
                </a:solidFill>
              </a:rPr>
              <a:t>What can be measured?</a:t>
            </a:r>
            <a:r>
              <a:rPr lang="en-US" sz="2400" dirty="0" smtClean="0">
                <a:solidFill>
                  <a:srgbClr val="000090"/>
                </a:solidFill>
              </a:rPr>
              <a:t/>
            </a:r>
            <a:br>
              <a:rPr lang="en-US" sz="2400" dirty="0" smtClean="0">
                <a:solidFill>
                  <a:srgbClr val="000090"/>
                </a:solidFill>
              </a:rPr>
            </a:br>
            <a:r>
              <a:rPr lang="en-US" sz="2400" dirty="0" smtClean="0">
                <a:solidFill>
                  <a:srgbClr val="000090"/>
                </a:solidFill>
              </a:rPr>
              <a:t>Number of ‘crossovers’ </a:t>
            </a:r>
            <a:br>
              <a:rPr lang="en-US" sz="2400" dirty="0" smtClean="0">
                <a:solidFill>
                  <a:srgbClr val="000090"/>
                </a:solidFill>
              </a:rPr>
            </a:br>
            <a:r>
              <a:rPr lang="en-US" sz="2400" dirty="0" smtClean="0">
                <a:solidFill>
                  <a:srgbClr val="000090"/>
                </a:solidFill>
              </a:rPr>
              <a:t>(using Wald-Wolfowitz test)</a:t>
            </a:r>
          </a:p>
          <a:p>
            <a:pPr marL="0" indent="0">
              <a:buFont typeface="Wingdings 2"/>
              <a:buNone/>
            </a:pPr>
            <a:r>
              <a:rPr lang="en-US" sz="1900" i="1" dirty="0" smtClean="0"/>
              <a:t>Current focus on TC, but may apply to other ‘objects’ and general time series. </a:t>
            </a:r>
            <a:endParaRPr lang="en-US" sz="1900" i="1" dirty="0"/>
          </a:p>
        </p:txBody>
      </p:sp>
      <p:pic>
        <p:nvPicPr>
          <p:cNvPr id="8" name="Picture 7" descr="dtc_wordmark_pms20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81713"/>
            <a:ext cx="289560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93475" y="1091268"/>
            <a:ext cx="3988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Change in TC Intensity with new initialization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4061" y="1776633"/>
            <a:ext cx="353943" cy="1911742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sz="1100" dirty="0" smtClean="0"/>
              <a:t>Magnitude of TC Intensity Revision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358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Time DOMAIN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X, Y, Time</a:t>
            </a:r>
          </a:p>
          <a:p>
            <a:r>
              <a:rPr lang="en-US" dirty="0" smtClean="0"/>
              <a:t>Great tool for high temporal resolution to look at forecast consistency and evolution</a:t>
            </a:r>
          </a:p>
          <a:p>
            <a:r>
              <a:rPr lang="en-US" dirty="0" smtClean="0"/>
              <a:t>Planning to include in next release</a:t>
            </a: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5042162" cy="329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37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to be evaluated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Evaluate ensemble members to help assess “best members” and optimal configuration</a:t>
            </a:r>
          </a:p>
          <a:p>
            <a:pPr lvl="1"/>
            <a:r>
              <a:rPr lang="en-US" dirty="0" smtClean="0"/>
              <a:t>HRRR</a:t>
            </a:r>
          </a:p>
          <a:p>
            <a:pPr lvl="1"/>
            <a:r>
              <a:rPr lang="en-US" dirty="0" smtClean="0"/>
              <a:t>NAM-RR</a:t>
            </a:r>
          </a:p>
          <a:p>
            <a:pPr lvl="1"/>
            <a:endParaRPr lang="en-US" dirty="0"/>
          </a:p>
          <a:p>
            <a:r>
              <a:rPr lang="en-US" dirty="0" smtClean="0"/>
              <a:t>Employ Ensemble-Stat, Grid-Stat and MODE on PHDT</a:t>
            </a:r>
          </a:p>
          <a:p>
            <a:r>
              <a:rPr lang="en-US" dirty="0" smtClean="0"/>
              <a:t>Look at Forecast Consistency – helps development phase</a:t>
            </a:r>
          </a:p>
          <a:p>
            <a:r>
              <a:rPr lang="en-US" dirty="0" smtClean="0"/>
              <a:t>Explore MODE-TD in out-years but why not start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JNTP SOW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i="1" dirty="0"/>
              <a:t>Year </a:t>
            </a:r>
            <a:r>
              <a:rPr lang="en-US" sz="2800" b="1" i="1" dirty="0" smtClean="0"/>
              <a:t>1</a:t>
            </a:r>
            <a:endParaRPr lang="en-US" sz="2800" dirty="0"/>
          </a:p>
          <a:p>
            <a:pPr lvl="0"/>
            <a:r>
              <a:rPr lang="en-US" sz="2800" dirty="0" smtClean="0"/>
              <a:t>Month </a:t>
            </a:r>
            <a:r>
              <a:rPr lang="en-US" sz="2800" dirty="0"/>
              <a:t>1-2: </a:t>
            </a:r>
          </a:p>
          <a:p>
            <a:pPr lvl="1"/>
            <a:r>
              <a:rPr lang="en-US" dirty="0"/>
              <a:t>Identify metrics and variables needed.</a:t>
            </a:r>
          </a:p>
          <a:p>
            <a:pPr lvl="0"/>
            <a:r>
              <a:rPr lang="en-US" sz="2800" dirty="0" smtClean="0"/>
              <a:t>Months </a:t>
            </a:r>
            <a:r>
              <a:rPr lang="en-US" sz="2800" dirty="0"/>
              <a:t>3-9: </a:t>
            </a:r>
          </a:p>
          <a:p>
            <a:pPr lvl="1"/>
            <a:r>
              <a:rPr lang="en-US" dirty="0"/>
              <a:t>Develop verification system on NOAA supercomputer (e.g. Zeus or Theia) for 1-2 ensembles and 1-2 deterministic baselines. </a:t>
            </a:r>
          </a:p>
          <a:p>
            <a:pPr lvl="1"/>
            <a:r>
              <a:rPr lang="en-US" dirty="0"/>
              <a:t>Develop initial operating capability for Ensemble-MODE evaluation of rain and snow bands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sz="2800" dirty="0"/>
              <a:t>Months 9-12: </a:t>
            </a:r>
          </a:p>
          <a:p>
            <a:pPr lvl="1"/>
            <a:r>
              <a:rPr lang="en-US" dirty="0"/>
              <a:t>Attend HMT-WPC.</a:t>
            </a:r>
          </a:p>
          <a:p>
            <a:pPr lvl="1"/>
            <a:r>
              <a:rPr lang="en-US" dirty="0"/>
              <a:t>Explore use of MODE-TD on variables relevant to rain and snowband prediction.</a:t>
            </a:r>
          </a:p>
          <a:p>
            <a:pPr lvl="1"/>
            <a:r>
              <a:rPr lang="en-US" dirty="0"/>
              <a:t>Demonstrate initial operating capability.</a:t>
            </a:r>
          </a:p>
          <a:p>
            <a:pPr lvl="0"/>
            <a:r>
              <a:rPr lang="en-US" sz="2800" dirty="0" smtClean="0"/>
              <a:t>Months 12: 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enhancements needed to verification system per user feedback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36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JNTP SOW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i="1" dirty="0" smtClean="0"/>
              <a:t>Year </a:t>
            </a:r>
            <a:r>
              <a:rPr lang="en-US" sz="2800" b="1" i="1" dirty="0"/>
              <a:t>2</a:t>
            </a:r>
            <a:endParaRPr lang="en-US" sz="2800" dirty="0"/>
          </a:p>
          <a:p>
            <a:pPr lvl="0"/>
            <a:r>
              <a:rPr lang="en-US" sz="2800" dirty="0"/>
              <a:t>Months 1-9: </a:t>
            </a:r>
          </a:p>
          <a:p>
            <a:pPr lvl="1"/>
            <a:r>
              <a:rPr lang="en-US" dirty="0"/>
              <a:t>Enhance MET system to include ensemble methodologies tested in year 1 and confirm applicability to rain and snowbands</a:t>
            </a:r>
          </a:p>
          <a:p>
            <a:pPr lvl="0"/>
            <a:r>
              <a:rPr lang="en-US" sz="2800" dirty="0" smtClean="0"/>
              <a:t>Months </a:t>
            </a:r>
            <a:r>
              <a:rPr lang="en-US" sz="2800" dirty="0"/>
              <a:t>9-12: </a:t>
            </a:r>
          </a:p>
          <a:p>
            <a:pPr lvl="1"/>
            <a:r>
              <a:rPr lang="en-US" dirty="0"/>
              <a:t>Attend HMT-WPC.</a:t>
            </a:r>
          </a:p>
          <a:p>
            <a:pPr lvl="1"/>
            <a:r>
              <a:rPr lang="en-US" dirty="0"/>
              <a:t>Demonstrate extended capability to WPC staff.</a:t>
            </a:r>
          </a:p>
          <a:p>
            <a:pPr lvl="1"/>
            <a:r>
              <a:rPr lang="en-US" dirty="0"/>
              <a:t>Integrate additions to MODE and MODE-TD into MET repository.</a:t>
            </a:r>
          </a:p>
          <a:p>
            <a:pPr lvl="0"/>
            <a:r>
              <a:rPr lang="en-US" sz="2800" dirty="0"/>
              <a:t>Month 12: </a:t>
            </a:r>
          </a:p>
          <a:p>
            <a:pPr lvl="1"/>
            <a:r>
              <a:rPr lang="en-US" dirty="0"/>
              <a:t>Identify final enhancements needed to verification system per user feedback.</a:t>
            </a:r>
          </a:p>
          <a:p>
            <a:pPr marL="0" indent="0">
              <a:buNone/>
            </a:pPr>
            <a:r>
              <a:rPr lang="en-US" sz="2800" b="1" i="1" dirty="0" smtClean="0"/>
              <a:t>Year </a:t>
            </a:r>
            <a:r>
              <a:rPr lang="en-US" sz="2800" b="1" i="1" dirty="0"/>
              <a:t>3</a:t>
            </a:r>
            <a:endParaRPr lang="en-US" sz="2800" dirty="0"/>
          </a:p>
          <a:p>
            <a:pPr lvl="0"/>
            <a:r>
              <a:rPr lang="en-US" sz="2800" dirty="0"/>
              <a:t>Months 1-9: </a:t>
            </a:r>
          </a:p>
          <a:p>
            <a:pPr lvl="1"/>
            <a:r>
              <a:rPr lang="en-US" dirty="0"/>
              <a:t>Make final modifications to verification system.</a:t>
            </a:r>
          </a:p>
          <a:p>
            <a:pPr lvl="1"/>
            <a:r>
              <a:rPr lang="en-US" dirty="0"/>
              <a:t>Document capabilities, including interpretation of output.</a:t>
            </a:r>
          </a:p>
          <a:p>
            <a:pPr lvl="0"/>
            <a:r>
              <a:rPr lang="en-US" sz="2800" dirty="0" smtClean="0"/>
              <a:t>Months </a:t>
            </a:r>
            <a:r>
              <a:rPr lang="en-US" sz="2800" dirty="0"/>
              <a:t>9-12: </a:t>
            </a:r>
          </a:p>
          <a:p>
            <a:pPr lvl="1"/>
            <a:r>
              <a:rPr lang="en-US" dirty="0"/>
              <a:t>Attend HMT-WPC.</a:t>
            </a:r>
          </a:p>
          <a:p>
            <a:pPr lvl="1"/>
            <a:r>
              <a:rPr lang="en-US" dirty="0"/>
              <a:t>Demonstrate operational capability to WPC staff.</a:t>
            </a:r>
          </a:p>
          <a:p>
            <a:pPr lvl="1"/>
            <a:r>
              <a:rPr lang="en-US" dirty="0"/>
              <a:t>Transition verification system to WPC and provide user support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85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2138</TotalTime>
  <Words>835</Words>
  <Application>Microsoft Office PowerPoint</Application>
  <PresentationFormat>On-screen Show (4:3)</PresentationFormat>
  <Paragraphs>190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Franklin Gothic Book</vt:lpstr>
      <vt:lpstr>Perpetua</vt:lpstr>
      <vt:lpstr>Wingdings 2</vt:lpstr>
      <vt:lpstr>Equity</vt:lpstr>
      <vt:lpstr>Refinement and Evaluation of Automated High-Resolution Ensemble-Based Hazard Detection Guidance Tools for Transition to NWS Operations </vt:lpstr>
      <vt:lpstr>Project Organization</vt:lpstr>
      <vt:lpstr>Project Organization</vt:lpstr>
      <vt:lpstr>Staffing  -  775046</vt:lpstr>
      <vt:lpstr>Goals</vt:lpstr>
      <vt:lpstr>What’s to be evaluated</vt:lpstr>
      <vt:lpstr>First Cut at Product</vt:lpstr>
      <vt:lpstr>Initial Areas of Emphasis</vt:lpstr>
      <vt:lpstr>MET Ensemble and Probability Evaluation</vt:lpstr>
      <vt:lpstr>QPE_06 &gt;12.7 mm          vs.        50% Prob(APCP_06&gt;12.7 mm)</vt:lpstr>
      <vt:lpstr>Practically Perfect Fcst as Obs</vt:lpstr>
      <vt:lpstr>MODE for Different Probabilities – May 11, 2013  (DTC SREF tests)</vt:lpstr>
      <vt:lpstr>Ensemble MODE</vt:lpstr>
      <vt:lpstr>Time Series Consistency Evaluations</vt:lpstr>
      <vt:lpstr>MODE Time DOMAIN</vt:lpstr>
      <vt:lpstr>What’s to be evaluated</vt:lpstr>
      <vt:lpstr>JNTP SOW</vt:lpstr>
      <vt:lpstr>JNTP SOW</vt:lpstr>
    </vt:vector>
  </TitlesOfParts>
  <Company>UCAR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Title</dc:title>
  <dc:creator>nance</dc:creator>
  <cp:lastModifiedBy>Tara Jensen</cp:lastModifiedBy>
  <cp:revision>341</cp:revision>
  <dcterms:created xsi:type="dcterms:W3CDTF">2010-01-13T21:32:25Z</dcterms:created>
  <dcterms:modified xsi:type="dcterms:W3CDTF">2015-10-01T16:59:33Z</dcterms:modified>
</cp:coreProperties>
</file>