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87" r:id="rId2"/>
    <p:sldId id="291" r:id="rId3"/>
    <p:sldId id="282" r:id="rId4"/>
    <p:sldId id="283" r:id="rId5"/>
    <p:sldId id="284" r:id="rId6"/>
    <p:sldId id="285" r:id="rId7"/>
    <p:sldId id="286" r:id="rId8"/>
    <p:sldId id="288" r:id="rId9"/>
    <p:sldId id="259" r:id="rId10"/>
    <p:sldId id="277" r:id="rId11"/>
    <p:sldId id="261" r:id="rId12"/>
    <p:sldId id="260" r:id="rId13"/>
    <p:sldId id="276" r:id="rId14"/>
    <p:sldId id="264" r:id="rId15"/>
    <p:sldId id="290" r:id="rId16"/>
    <p:sldId id="271" r:id="rId17"/>
    <p:sldId id="272" r:id="rId18"/>
    <p:sldId id="289" r:id="rId19"/>
    <p:sldId id="273" r:id="rId20"/>
    <p:sldId id="274" r:id="rId21"/>
    <p:sldId id="275" r:id="rId22"/>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5" d="100"/>
          <a:sy n="125" d="100"/>
        </p:scale>
        <p:origin x="119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10A08E13-91B2-9A43-80E0-BF75262C730C}" type="datetimeFigureOut">
              <a:rPr lang="en-US" smtClean="0"/>
              <a:t>5/14/2015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D837A771-093D-0F41-8BF8-53CEA81A4114}" type="slidenum">
              <a:rPr lang="en-US" smtClean="0"/>
              <a:t>‹#›</a:t>
            </a:fld>
            <a:endParaRPr lang="en-US"/>
          </a:p>
        </p:txBody>
      </p:sp>
    </p:spTree>
    <p:extLst>
      <p:ext uri="{BB962C8B-B14F-4D97-AF65-F5344CB8AC3E}">
        <p14:creationId xmlns:p14="http://schemas.microsoft.com/office/powerpoint/2010/main" val="22995445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37A771-093D-0F41-8BF8-53CEA81A4114}" type="slidenum">
              <a:rPr lang="en-US" smtClean="0"/>
              <a:t>1</a:t>
            </a:fld>
            <a:endParaRPr lang="en-US"/>
          </a:p>
        </p:txBody>
      </p:sp>
    </p:spTree>
    <p:extLst>
      <p:ext uri="{BB962C8B-B14F-4D97-AF65-F5344CB8AC3E}">
        <p14:creationId xmlns:p14="http://schemas.microsoft.com/office/powerpoint/2010/main" val="110109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4B9CC4-A1B9-4404-B544-42CF74744FDE}" type="slidenum">
              <a:rPr lang="en-US"/>
              <a:pPr fontAlgn="base">
                <a:spcBef>
                  <a:spcPct val="0"/>
                </a:spcBef>
                <a:spcAft>
                  <a:spcPct val="0"/>
                </a:spcAft>
              </a:pPr>
              <a:t>10</a:t>
            </a:fld>
            <a:endParaRPr lang="en-US" dirty="0"/>
          </a:p>
        </p:txBody>
      </p:sp>
    </p:spTree>
    <p:extLst>
      <p:ext uri="{BB962C8B-B14F-4D97-AF65-F5344CB8AC3E}">
        <p14:creationId xmlns:p14="http://schemas.microsoft.com/office/powerpoint/2010/main" val="4077039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distribution of rainfall depends on: (a) translational speed: will impact the areal coverage of the bands, (b) interaction with land: storms (forecast and/or best track) making landfall will be evaluated against Stage IV, (c) location errors: the storms will be in a different environment including impact of orography and (d) environmental factors e.g. shear (Chen et al 2006)</a:t>
            </a:r>
            <a:r>
              <a:rPr lang="en-US" dirty="0" smtClean="0">
                <a:effectLst/>
              </a:rPr>
              <a:t> </a:t>
            </a:r>
          </a:p>
          <a:p>
            <a:r>
              <a:rPr lang="en-US" dirty="0" err="1"/>
              <a:t>Lonfat</a:t>
            </a:r>
            <a:r>
              <a:rPr lang="en-US" dirty="0"/>
              <a:t> et al (2004) also noted that the maximum rain rates occur in a narrow swath along the storm track. Frank (1977) observed that the maximum rainfall occurs 0-2</a:t>
            </a:r>
            <a:r>
              <a:rPr lang="en-US" dirty="0">
                <a:sym typeface="Symbol"/>
              </a:rPr>
              <a:t></a:t>
            </a:r>
            <a:r>
              <a:rPr lang="en-US" dirty="0"/>
              <a:t> around the center of the storm and the intensity is higher for western pacific storms around Japan compared to Atlantic due to sheer size and intensity of the storms in that region. </a:t>
            </a:r>
          </a:p>
        </p:txBody>
      </p:sp>
      <p:sp>
        <p:nvSpPr>
          <p:cNvPr id="4" name="Slide Number Placeholder 3"/>
          <p:cNvSpPr>
            <a:spLocks noGrp="1"/>
          </p:cNvSpPr>
          <p:nvPr>
            <p:ph type="sldNum" sz="quarter" idx="10"/>
          </p:nvPr>
        </p:nvSpPr>
        <p:spPr/>
        <p:txBody>
          <a:bodyPr/>
          <a:lstStyle/>
          <a:p>
            <a:fld id="{D837A771-093D-0F41-8BF8-53CEA81A4114}" type="slidenum">
              <a:rPr lang="en-US" smtClean="0"/>
              <a:t>20</a:t>
            </a:fld>
            <a:endParaRPr lang="en-US"/>
          </a:p>
        </p:txBody>
      </p:sp>
    </p:spTree>
    <p:extLst>
      <p:ext uri="{BB962C8B-B14F-4D97-AF65-F5344CB8AC3E}">
        <p14:creationId xmlns:p14="http://schemas.microsoft.com/office/powerpoint/2010/main" val="1744112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Land </a:t>
            </a:r>
            <a:r>
              <a:rPr lang="en-US" dirty="0" err="1" smtClean="0"/>
              <a:t>precip</a:t>
            </a:r>
            <a:r>
              <a:rPr lang="en-US" dirty="0" smtClean="0"/>
              <a:t> cases are way less compared to ocean</a:t>
            </a:r>
            <a:endParaRPr lang="en-US" dirty="0"/>
          </a:p>
        </p:txBody>
      </p:sp>
      <p:sp>
        <p:nvSpPr>
          <p:cNvPr id="4" name="Slide Number Placeholder 3"/>
          <p:cNvSpPr>
            <a:spLocks noGrp="1"/>
          </p:cNvSpPr>
          <p:nvPr>
            <p:ph type="sldNum" sz="quarter" idx="10"/>
          </p:nvPr>
        </p:nvSpPr>
        <p:spPr/>
        <p:txBody>
          <a:bodyPr/>
          <a:lstStyle/>
          <a:p>
            <a:fld id="{D837A771-093D-0F41-8BF8-53CEA81A4114}" type="slidenum">
              <a:rPr lang="en-US" smtClean="0"/>
              <a:t>21</a:t>
            </a:fld>
            <a:endParaRPr lang="en-US"/>
          </a:p>
        </p:txBody>
      </p:sp>
    </p:spTree>
    <p:extLst>
      <p:ext uri="{BB962C8B-B14F-4D97-AF65-F5344CB8AC3E}">
        <p14:creationId xmlns:p14="http://schemas.microsoft.com/office/powerpoint/2010/main" val="960567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Perpetua"/>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17" name="Footer Placeholder 16"/>
          <p:cNvSpPr>
            <a:spLocks noGrp="1"/>
          </p:cNvSpPr>
          <p:nvPr>
            <p:ph type="ftr" sz="quarter" idx="11"/>
          </p:nvPr>
        </p:nvSpPr>
        <p:spPr/>
        <p:txBody>
          <a:bodyPr/>
          <a:lstStyle/>
          <a:p>
            <a:endParaRPr lang="en-US">
              <a:solidFill>
                <a:srgbClr val="1F497D"/>
              </a:solidFill>
              <a:latin typeface="Perpetua"/>
            </a:endParaRPr>
          </a:p>
        </p:txBody>
      </p:sp>
      <p:sp>
        <p:nvSpPr>
          <p:cNvPr id="29" name="Slide Number Placeholder 28"/>
          <p:cNvSpPr>
            <a:spLocks noGrp="1"/>
          </p:cNvSpPr>
          <p:nvPr>
            <p:ph type="sldNum" sz="quarter" idx="12"/>
          </p:nvPr>
        </p:nvSpPr>
        <p:spPr>
          <a:xfrm>
            <a:off x="146304" y="6210300"/>
            <a:ext cx="457200" cy="457200"/>
          </a:xfrm>
          <a:prstGeom prst="ellipse">
            <a:avLst/>
          </a:prstGeom>
        </p:spPr>
        <p:txBody>
          <a:bodyPr lIns="0" tIns="0" rIns="0" bIns="0">
            <a:noAutofit/>
          </a:bodyPr>
          <a:lstStyle>
            <a:lvl1pPr>
              <a:defRPr sz="1400">
                <a:solidFill>
                  <a:srgbClr val="FFFFFF"/>
                </a:solidFill>
              </a:defRPr>
            </a:lvl1pPr>
          </a:lstStyle>
          <a:p>
            <a:fld id="{B82AEB0A-2404-BA43-A225-1514FD64ADF4}" type="slidenum">
              <a:rPr lang="en-US" smtClean="0">
                <a:latin typeface="Perpetua"/>
              </a:rPr>
              <a:pPr/>
              <a:t>‹#›</a:t>
            </a:fld>
            <a:endParaRPr lang="en-US">
              <a:latin typeface="Perpetua"/>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35995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5" name="Footer Placeholder 4"/>
          <p:cNvSpPr>
            <a:spLocks noGrp="1"/>
          </p:cNvSpPr>
          <p:nvPr>
            <p:ph type="ftr" sz="quarter" idx="11"/>
          </p:nvPr>
        </p:nvSpPr>
        <p:spPr/>
        <p:txBody>
          <a:bodyPr/>
          <a:lstStyle/>
          <a:p>
            <a:endParaRPr lang="en-US">
              <a:solidFill>
                <a:srgbClr val="1F497D"/>
              </a:solidFill>
              <a:latin typeface="Perpetua"/>
            </a:endParaRPr>
          </a:p>
        </p:txBody>
      </p:sp>
      <p:sp>
        <p:nvSpPr>
          <p:cNvPr id="6" name="Slide Number Placeholder 5"/>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99183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Perpetua"/>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1F497D"/>
              </a:solidFill>
              <a:latin typeface="Perpetua"/>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6" name="Slide Number Placeholder 5"/>
          <p:cNvSpPr>
            <a:spLocks noGrp="1"/>
          </p:cNvSpPr>
          <p:nvPr>
            <p:ph type="sldNum" sz="quarter" idx="12"/>
          </p:nvPr>
        </p:nvSpPr>
        <p:spPr>
          <a:xfrm>
            <a:off x="146304" y="6208776"/>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Tree>
    <p:extLst>
      <p:ext uri="{BB962C8B-B14F-4D97-AF65-F5344CB8AC3E}">
        <p14:creationId xmlns:p14="http://schemas.microsoft.com/office/powerpoint/2010/main" val="4229126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6" name="Footer Placeholder 5"/>
          <p:cNvSpPr>
            <a:spLocks noGrp="1"/>
          </p:cNvSpPr>
          <p:nvPr>
            <p:ph type="ftr" sz="quarter" idx="11"/>
          </p:nvPr>
        </p:nvSpPr>
        <p:spPr/>
        <p:txBody>
          <a:bodyPr/>
          <a:lstStyle/>
          <a:p>
            <a:endParaRPr lang="en-US">
              <a:solidFill>
                <a:srgbClr val="1F497D"/>
              </a:solidFill>
              <a:latin typeface="Perpetua"/>
            </a:endParaRPr>
          </a:p>
        </p:txBody>
      </p:sp>
      <p:sp>
        <p:nvSpPr>
          <p:cNvPr id="7" name="Slide Number Placeholder 6"/>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79024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8" name="Footer Placeholder 7"/>
          <p:cNvSpPr>
            <a:spLocks noGrp="1"/>
          </p:cNvSpPr>
          <p:nvPr>
            <p:ph type="ftr" sz="quarter" idx="11"/>
          </p:nvPr>
        </p:nvSpPr>
        <p:spPr/>
        <p:txBody>
          <a:bodyPr/>
          <a:lstStyle/>
          <a:p>
            <a:endParaRPr lang="en-US">
              <a:solidFill>
                <a:srgbClr val="1F497D"/>
              </a:solidFill>
              <a:latin typeface="Perpetua"/>
            </a:endParaRPr>
          </a:p>
        </p:txBody>
      </p:sp>
      <p:sp>
        <p:nvSpPr>
          <p:cNvPr id="9" name="Slide Number Placeholder 8"/>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583986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4" name="Footer Placeholder 3"/>
          <p:cNvSpPr>
            <a:spLocks noGrp="1"/>
          </p:cNvSpPr>
          <p:nvPr>
            <p:ph type="ftr" sz="quarter" idx="11"/>
          </p:nvPr>
        </p:nvSpPr>
        <p:spPr/>
        <p:txBody>
          <a:bodyPr/>
          <a:lstStyle/>
          <a:p>
            <a:endParaRPr lang="en-US">
              <a:solidFill>
                <a:srgbClr val="1F497D"/>
              </a:solidFill>
              <a:latin typeface="Perpetua"/>
            </a:endParaRPr>
          </a:p>
        </p:txBody>
      </p:sp>
      <p:sp>
        <p:nvSpPr>
          <p:cNvPr id="5" name="Slide Number Placeholder 4"/>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Tree>
    <p:extLst>
      <p:ext uri="{BB962C8B-B14F-4D97-AF65-F5344CB8AC3E}">
        <p14:creationId xmlns:p14="http://schemas.microsoft.com/office/powerpoint/2010/main" val="1222105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3" name="Footer Placeholder 2"/>
          <p:cNvSpPr>
            <a:spLocks noGrp="1"/>
          </p:cNvSpPr>
          <p:nvPr>
            <p:ph type="ftr" sz="quarter" idx="11"/>
          </p:nvPr>
        </p:nvSpPr>
        <p:spPr/>
        <p:txBody>
          <a:bodyPr/>
          <a:lstStyle/>
          <a:p>
            <a:endParaRPr lang="en-US">
              <a:solidFill>
                <a:srgbClr val="1F497D"/>
              </a:solidFill>
              <a:latin typeface="Perpetua"/>
            </a:endParaRPr>
          </a:p>
        </p:txBody>
      </p:sp>
      <p:sp>
        <p:nvSpPr>
          <p:cNvPr id="4" name="Slide Number Placeholder 3"/>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Tree>
    <p:extLst>
      <p:ext uri="{BB962C8B-B14F-4D97-AF65-F5344CB8AC3E}">
        <p14:creationId xmlns:p14="http://schemas.microsoft.com/office/powerpoint/2010/main" val="3221514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6" name="Footer Placeholder 5"/>
          <p:cNvSpPr>
            <a:spLocks noGrp="1"/>
          </p:cNvSpPr>
          <p:nvPr>
            <p:ph type="ftr" sz="quarter" idx="11"/>
          </p:nvPr>
        </p:nvSpPr>
        <p:spPr/>
        <p:txBody>
          <a:bodyPr/>
          <a:lstStyle/>
          <a:p>
            <a:endParaRPr lang="en-US">
              <a:solidFill>
                <a:srgbClr val="1F497D"/>
              </a:solidFill>
              <a:latin typeface="Perpetua"/>
            </a:endParaRPr>
          </a:p>
        </p:txBody>
      </p:sp>
      <p:sp>
        <p:nvSpPr>
          <p:cNvPr id="7" name="Slide Number Placeholder 6"/>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160567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1F497D"/>
              </a:solidFill>
              <a:latin typeface="Perpetua"/>
            </a:endParaRPr>
          </a:p>
        </p:txBody>
      </p:sp>
      <p:sp>
        <p:nvSpPr>
          <p:cNvPr id="7" name="Slide Number Placeholder 6"/>
          <p:cNvSpPr>
            <a:spLocks noGrp="1"/>
          </p:cNvSpPr>
          <p:nvPr>
            <p:ph type="sldNum" sz="quarter" idx="12"/>
          </p:nvPr>
        </p:nvSpPr>
        <p:spPr>
          <a:xfrm>
            <a:off x="146304" y="6208776"/>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p14="http://schemas.microsoft.com/office/powerpoint/2010/main" val="4198253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5" name="Footer Placeholder 4"/>
          <p:cNvSpPr>
            <a:spLocks noGrp="1"/>
          </p:cNvSpPr>
          <p:nvPr>
            <p:ph type="ftr" sz="quarter" idx="11"/>
          </p:nvPr>
        </p:nvSpPr>
        <p:spPr/>
        <p:txBody>
          <a:bodyPr/>
          <a:lstStyle/>
          <a:p>
            <a:endParaRPr lang="en-US">
              <a:solidFill>
                <a:srgbClr val="1F497D"/>
              </a:solidFill>
              <a:latin typeface="Perpetua"/>
            </a:endParaRPr>
          </a:p>
        </p:txBody>
      </p:sp>
      <p:sp>
        <p:nvSpPr>
          <p:cNvPr id="6" name="Slide Number Placeholder 5"/>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Tree>
    <p:extLst>
      <p:ext uri="{BB962C8B-B14F-4D97-AF65-F5344CB8AC3E}">
        <p14:creationId xmlns:p14="http://schemas.microsoft.com/office/powerpoint/2010/main" val="381291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5" name="Footer Placeholder 4"/>
          <p:cNvSpPr>
            <a:spLocks noGrp="1"/>
          </p:cNvSpPr>
          <p:nvPr>
            <p:ph type="ftr" sz="quarter" idx="11"/>
          </p:nvPr>
        </p:nvSpPr>
        <p:spPr/>
        <p:txBody>
          <a:bodyPr/>
          <a:lstStyle/>
          <a:p>
            <a:endParaRPr lang="en-US">
              <a:solidFill>
                <a:srgbClr val="1F497D"/>
              </a:solidFill>
              <a:latin typeface="Perpetua"/>
            </a:endParaRPr>
          </a:p>
        </p:txBody>
      </p:sp>
      <p:sp>
        <p:nvSpPr>
          <p:cNvPr id="6" name="Slide Number Placeholder 5"/>
          <p:cNvSpPr>
            <a:spLocks noGrp="1"/>
          </p:cNvSpPr>
          <p:nvPr>
            <p:ph type="sldNum" sz="quarter" idx="12"/>
          </p:nvPr>
        </p:nvSpPr>
        <p:spPr>
          <a:xfrm>
            <a:off x="146304" y="6210300"/>
            <a:ext cx="457200" cy="457200"/>
          </a:xfrm>
          <a:prstGeom prst="ellipse">
            <a:avLst/>
          </a:prstGeom>
        </p:spPr>
        <p:txBody>
          <a:bodyPr/>
          <a:lstStyle/>
          <a:p>
            <a:fld id="{B82AEB0A-2404-BA43-A225-1514FD64ADF4}" type="slidenum">
              <a:rPr lang="en-US">
                <a:solidFill>
                  <a:prstClr val="black"/>
                </a:solidFill>
                <a:latin typeface="Perpetua"/>
              </a:rPr>
              <a:pPr/>
              <a:t>‹#›</a:t>
            </a:fld>
            <a:endParaRPr lang="en-US">
              <a:solidFill>
                <a:prstClr val="black"/>
              </a:solidFill>
              <a:latin typeface="Perpetua"/>
            </a:endParaRPr>
          </a:p>
        </p:txBody>
      </p:sp>
    </p:spTree>
    <p:extLst>
      <p:ext uri="{BB962C8B-B14F-4D97-AF65-F5344CB8AC3E}">
        <p14:creationId xmlns:p14="http://schemas.microsoft.com/office/powerpoint/2010/main" val="49595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Perpetua"/>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latin typeface="Perpetua"/>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EF1AC15-0301-7245-B648-67A09DD96F10}" type="datetimeFigureOut">
              <a:rPr lang="en-US" smtClean="0">
                <a:solidFill>
                  <a:srgbClr val="1F497D"/>
                </a:solidFill>
                <a:latin typeface="Perpetua"/>
              </a:rPr>
              <a:pPr/>
              <a:t>5/14/2015</a:t>
            </a:fld>
            <a:endParaRPr lang="en-US">
              <a:solidFill>
                <a:srgbClr val="1F497D"/>
              </a:solidFill>
              <a:latin typeface="Perpetua"/>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1F497D"/>
              </a:solidFill>
              <a:latin typeface="Perpetua"/>
            </a:endParaRPr>
          </a:p>
        </p:txBody>
      </p:sp>
      <p:sp>
        <p:nvSpPr>
          <p:cNvPr id="2" name="Oval 1"/>
          <p:cNvSpPr/>
          <p:nvPr/>
        </p:nvSpPr>
        <p:spPr>
          <a:xfrm>
            <a:off x="8319749" y="619125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C98A1D95-6074-7249-9CE1-61D0DB8B1512}" type="slidenum">
              <a:rPr lang="en-US" sz="1200">
                <a:solidFill>
                  <a:prstClr val="white"/>
                </a:solidFill>
                <a:latin typeface="Perpetua"/>
              </a:rPr>
              <a:pPr algn="ctr"/>
              <a:t>‹#›</a:t>
            </a:fld>
            <a:endParaRPr lang="en-US" sz="1200" dirty="0">
              <a:solidFill>
                <a:prstClr val="white"/>
              </a:solidFill>
              <a:latin typeface="Perpetua"/>
            </a:endParaRPr>
          </a:p>
        </p:txBody>
      </p:sp>
    </p:spTree>
    <p:extLst>
      <p:ext uri="{BB962C8B-B14F-4D97-AF65-F5344CB8AC3E}">
        <p14:creationId xmlns:p14="http://schemas.microsoft.com/office/powerpoint/2010/main" val="3598635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image" Target="../media/image16.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en-US" sz="2400" dirty="0" smtClean="0">
                <a:solidFill>
                  <a:srgbClr val="660066"/>
                </a:solidFill>
              </a:rPr>
              <a:t>May 14, 2015</a:t>
            </a:r>
            <a:endParaRPr lang="en-US" dirty="0"/>
          </a:p>
        </p:txBody>
      </p:sp>
      <p:sp>
        <p:nvSpPr>
          <p:cNvPr id="3" name="Title 2"/>
          <p:cNvSpPr>
            <a:spLocks noGrp="1"/>
          </p:cNvSpPr>
          <p:nvPr>
            <p:ph type="ctrTitle"/>
          </p:nvPr>
        </p:nvSpPr>
        <p:spPr/>
        <p:txBody>
          <a:bodyPr/>
          <a:lstStyle/>
          <a:p>
            <a:r>
              <a:rPr lang="en-US" b="1" dirty="0" smtClean="0"/>
              <a:t>Meeting with </a:t>
            </a:r>
            <a:r>
              <a:rPr lang="en-US" b="1" dirty="0" smtClean="0"/>
              <a:t>SBU </a:t>
            </a:r>
            <a:r>
              <a:rPr lang="en-US" b="1" smtClean="0"/>
              <a:t>Project Team - </a:t>
            </a:r>
            <a:r>
              <a:rPr lang="en-US" b="1" smtClean="0"/>
              <a:t>Extratropical</a:t>
            </a:r>
            <a:r>
              <a:rPr lang="en-US" b="1" dirty="0" smtClean="0"/>
              <a:t> </a:t>
            </a:r>
            <a:r>
              <a:rPr lang="en-US" b="1" dirty="0" smtClean="0"/>
              <a:t>Cyclones</a:t>
            </a:r>
            <a:endParaRPr lang="en-US" dirty="0"/>
          </a:p>
        </p:txBody>
      </p:sp>
      <p:pic>
        <p:nvPicPr>
          <p:cNvPr id="5" name="Picture 4" descr="dtc_wordmark_pms203.jpg"/>
          <p:cNvPicPr>
            <a:picLocks noChangeAspect="1"/>
          </p:cNvPicPr>
          <p:nvPr/>
        </p:nvPicPr>
        <p:blipFill>
          <a:blip r:embed="rId3" cstate="print"/>
          <a:srcRect/>
          <a:stretch>
            <a:fillRect/>
          </a:stretch>
        </p:blipFill>
        <p:spPr bwMode="auto">
          <a:xfrm>
            <a:off x="0" y="6081713"/>
            <a:ext cx="2895600" cy="776287"/>
          </a:xfrm>
          <a:prstGeom prst="rect">
            <a:avLst/>
          </a:prstGeom>
          <a:noFill/>
          <a:ln w="9525">
            <a:noFill/>
            <a:miter lim="800000"/>
            <a:headEnd/>
            <a:tailEnd/>
          </a:ln>
        </p:spPr>
      </p:pic>
    </p:spTree>
    <p:extLst>
      <p:ext uri="{BB962C8B-B14F-4D97-AF65-F5344CB8AC3E}">
        <p14:creationId xmlns:p14="http://schemas.microsoft.com/office/powerpoint/2010/main" val="2947205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en-US" sz="2400" dirty="0" smtClean="0">
                <a:solidFill>
                  <a:srgbClr val="660066"/>
                </a:solidFill>
              </a:rPr>
              <a:t>John Halley </a:t>
            </a:r>
            <a:r>
              <a:rPr lang="en-US" sz="2400" dirty="0" err="1" smtClean="0">
                <a:solidFill>
                  <a:srgbClr val="660066"/>
                </a:solidFill>
              </a:rPr>
              <a:t>Gotway</a:t>
            </a:r>
            <a:r>
              <a:rPr lang="en-US" sz="2400" dirty="0">
                <a:solidFill>
                  <a:srgbClr val="660066"/>
                </a:solidFill>
              </a:rPr>
              <a:t>, </a:t>
            </a:r>
            <a:r>
              <a:rPr lang="en-US" sz="2400" dirty="0" smtClean="0">
                <a:solidFill>
                  <a:srgbClr val="660066"/>
                </a:solidFill>
              </a:rPr>
              <a:t>Kathryn Newman, Tressa Fowler</a:t>
            </a:r>
            <a:r>
              <a:rPr lang="en-US" sz="2400" dirty="0">
                <a:solidFill>
                  <a:srgbClr val="660066"/>
                </a:solidFill>
              </a:rPr>
              <a:t>, </a:t>
            </a:r>
            <a:r>
              <a:rPr lang="en-US" sz="2400" dirty="0" err="1">
                <a:solidFill>
                  <a:srgbClr val="660066"/>
                </a:solidFill>
              </a:rPr>
              <a:t>Mrinal</a:t>
            </a:r>
            <a:r>
              <a:rPr lang="en-US" sz="2400" dirty="0">
                <a:solidFill>
                  <a:srgbClr val="660066"/>
                </a:solidFill>
              </a:rPr>
              <a:t> </a:t>
            </a:r>
            <a:r>
              <a:rPr lang="en-US" sz="2400" dirty="0" smtClean="0">
                <a:solidFill>
                  <a:srgbClr val="660066"/>
                </a:solidFill>
              </a:rPr>
              <a:t>Biswas, </a:t>
            </a:r>
            <a:r>
              <a:rPr lang="en-US" sz="2400" dirty="0" err="1" smtClean="0">
                <a:solidFill>
                  <a:srgbClr val="660066"/>
                </a:solidFill>
              </a:rPr>
              <a:t>Ligia</a:t>
            </a:r>
            <a:r>
              <a:rPr lang="en-US" sz="2400" dirty="0" smtClean="0">
                <a:solidFill>
                  <a:srgbClr val="660066"/>
                </a:solidFill>
              </a:rPr>
              <a:t> </a:t>
            </a:r>
            <a:r>
              <a:rPr lang="en-US" sz="2400" dirty="0" err="1" smtClean="0">
                <a:solidFill>
                  <a:srgbClr val="660066"/>
                </a:solidFill>
              </a:rPr>
              <a:t>Bernardet</a:t>
            </a:r>
            <a:r>
              <a:rPr lang="en-US" sz="2400" dirty="0" smtClean="0">
                <a:solidFill>
                  <a:srgbClr val="660066"/>
                </a:solidFill>
              </a:rPr>
              <a:t>, </a:t>
            </a:r>
            <a:br>
              <a:rPr lang="en-US" sz="2400" dirty="0" smtClean="0">
                <a:solidFill>
                  <a:srgbClr val="660066"/>
                </a:solidFill>
              </a:rPr>
            </a:br>
            <a:r>
              <a:rPr lang="en-US" sz="2400" dirty="0" smtClean="0">
                <a:solidFill>
                  <a:srgbClr val="660066"/>
                </a:solidFill>
              </a:rPr>
              <a:t>Tara Jensen and </a:t>
            </a:r>
            <a:r>
              <a:rPr lang="en-US" sz="2400" dirty="0">
                <a:solidFill>
                  <a:srgbClr val="660066"/>
                </a:solidFill>
              </a:rPr>
              <a:t>Barbara </a:t>
            </a:r>
            <a:r>
              <a:rPr lang="en-US" sz="2400" dirty="0" smtClean="0">
                <a:solidFill>
                  <a:srgbClr val="660066"/>
                </a:solidFill>
              </a:rPr>
              <a:t>Brown</a:t>
            </a:r>
            <a:endParaRPr lang="en-US" sz="2400" dirty="0">
              <a:solidFill>
                <a:srgbClr val="660066"/>
              </a:solidFill>
            </a:endParaRPr>
          </a:p>
          <a:p>
            <a:endParaRPr lang="en-US" dirty="0"/>
          </a:p>
        </p:txBody>
      </p:sp>
      <p:sp>
        <p:nvSpPr>
          <p:cNvPr id="3" name="Title 2"/>
          <p:cNvSpPr>
            <a:spLocks noGrp="1"/>
          </p:cNvSpPr>
          <p:nvPr>
            <p:ph type="ctrTitle"/>
          </p:nvPr>
        </p:nvSpPr>
        <p:spPr/>
        <p:txBody>
          <a:bodyPr/>
          <a:lstStyle/>
          <a:p>
            <a:r>
              <a:rPr lang="en-US" b="1" dirty="0" smtClean="0"/>
              <a:t>MET-TC</a:t>
            </a:r>
            <a:endParaRPr lang="en-US" dirty="0"/>
          </a:p>
        </p:txBody>
      </p:sp>
      <p:pic>
        <p:nvPicPr>
          <p:cNvPr id="5" name="Picture 4" descr="dtc_wordmark_pms203.jpg"/>
          <p:cNvPicPr>
            <a:picLocks noChangeAspect="1"/>
          </p:cNvPicPr>
          <p:nvPr/>
        </p:nvPicPr>
        <p:blipFill>
          <a:blip r:embed="rId2" cstate="print"/>
          <a:srcRect/>
          <a:stretch>
            <a:fillRect/>
          </a:stretch>
        </p:blipFill>
        <p:spPr bwMode="auto">
          <a:xfrm>
            <a:off x="0" y="6081713"/>
            <a:ext cx="2895600" cy="776287"/>
          </a:xfrm>
          <a:prstGeom prst="rect">
            <a:avLst/>
          </a:prstGeom>
          <a:noFill/>
          <a:ln w="9525">
            <a:noFill/>
            <a:miter lim="800000"/>
            <a:headEnd/>
            <a:tailEnd/>
          </a:ln>
        </p:spPr>
      </p:pic>
    </p:spTree>
    <p:extLst>
      <p:ext uri="{BB962C8B-B14F-4D97-AF65-F5344CB8AC3E}">
        <p14:creationId xmlns:p14="http://schemas.microsoft.com/office/powerpoint/2010/main" val="34095711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MET-TC components</a:t>
            </a:r>
            <a:endParaRPr lang="en-US" dirty="0"/>
          </a:p>
        </p:txBody>
      </p:sp>
      <p:sp>
        <p:nvSpPr>
          <p:cNvPr id="3" name="Content Placeholder 2"/>
          <p:cNvSpPr>
            <a:spLocks noGrp="1"/>
          </p:cNvSpPr>
          <p:nvPr>
            <p:ph idx="1"/>
          </p:nvPr>
        </p:nvSpPr>
        <p:spPr>
          <a:xfrm>
            <a:off x="914400" y="4267200"/>
            <a:ext cx="7772400" cy="1752600"/>
          </a:xfrm>
        </p:spPr>
        <p:txBody>
          <a:bodyPr/>
          <a:lstStyle/>
          <a:p>
            <a:r>
              <a:rPr lang="en-US" dirty="0" smtClean="0"/>
              <a:t>Primary functions of the code are:</a:t>
            </a:r>
          </a:p>
          <a:p>
            <a:pPr lvl="1"/>
            <a:r>
              <a:rPr lang="en-US" dirty="0" smtClean="0"/>
              <a:t>Compute pair statistics from ATCF input files</a:t>
            </a:r>
          </a:p>
          <a:p>
            <a:pPr lvl="1"/>
            <a:r>
              <a:rPr lang="en-US" dirty="0" smtClean="0"/>
              <a:t>Filter pair statistics based on user specifications</a:t>
            </a:r>
          </a:p>
          <a:p>
            <a:pPr lvl="1"/>
            <a:r>
              <a:rPr lang="en-US" dirty="0" smtClean="0"/>
              <a:t>Compute summary statistics</a:t>
            </a:r>
            <a:endParaRPr lang="en-US" dirty="0"/>
          </a:p>
        </p:txBody>
      </p:sp>
      <p:pic>
        <p:nvPicPr>
          <p:cNvPr id="5" name="Picture 4" descr="met_tc_flowchart.pdf"/>
          <p:cNvPicPr>
            <a:picLocks noChangeAspect="1"/>
          </p:cNvPicPr>
          <p:nvPr/>
        </p:nvPicPr>
        <p:blipFill rotWithShape="1">
          <a:blip r:embed="rId2" cstate="print">
            <a:extLst>
              <a:ext uri="{28A0092B-C50C-407E-A947-70E740481C1C}">
                <a14:useLocalDpi xmlns:a14="http://schemas.microsoft.com/office/drawing/2010/main"/>
              </a:ext>
            </a:extLst>
          </a:blip>
          <a:srcRect l="15646" t="20617" r="11756" b="41358"/>
          <a:stretch/>
        </p:blipFill>
        <p:spPr>
          <a:xfrm>
            <a:off x="1253066" y="1430865"/>
            <a:ext cx="6443134" cy="2607735"/>
          </a:xfrm>
          <a:prstGeom prst="rect">
            <a:avLst/>
          </a:prstGeom>
        </p:spPr>
      </p:pic>
      <p:sp>
        <p:nvSpPr>
          <p:cNvPr id="7" name="TextBox 6"/>
          <p:cNvSpPr txBox="1"/>
          <p:nvPr/>
        </p:nvSpPr>
        <p:spPr>
          <a:xfrm>
            <a:off x="5029200" y="1752600"/>
            <a:ext cx="3657600" cy="523220"/>
          </a:xfrm>
          <a:prstGeom prst="rect">
            <a:avLst/>
          </a:prstGeom>
          <a:solidFill>
            <a:schemeClr val="accent2">
              <a:lumMod val="40000"/>
              <a:lumOff val="60000"/>
            </a:schemeClr>
          </a:solidFill>
          <a:ln>
            <a:solidFill>
              <a:schemeClr val="accent1">
                <a:lumMod val="75000"/>
              </a:schemeClr>
            </a:solidFill>
          </a:ln>
        </p:spPr>
        <p:txBody>
          <a:bodyPr wrap="square" rtlCol="0">
            <a:spAutoFit/>
          </a:bodyPr>
          <a:lstStyle/>
          <a:p>
            <a:pPr marL="285750" indent="-285750">
              <a:buFont typeface="Wingdings" charset="2"/>
              <a:buChar char="Ø"/>
            </a:pPr>
            <a:r>
              <a:rPr lang="en-US" sz="1400" i="1" dirty="0" smtClean="0">
                <a:latin typeface="Baskerville"/>
                <a:cs typeface="Baskerville"/>
              </a:rPr>
              <a:t>Dark circles represent MET-TC modules</a:t>
            </a:r>
          </a:p>
          <a:p>
            <a:pPr marL="285750" indent="-285750">
              <a:buFont typeface="Wingdings" charset="2"/>
              <a:buChar char="Ø"/>
            </a:pPr>
            <a:r>
              <a:rPr lang="en-US" sz="1400" i="1" dirty="0" smtClean="0">
                <a:latin typeface="Baskerville"/>
                <a:cs typeface="Baskerville"/>
              </a:rPr>
              <a:t>Light boxes represent input/output</a:t>
            </a:r>
            <a:endParaRPr lang="en-US" sz="1400" i="1" dirty="0">
              <a:latin typeface="Baskerville"/>
              <a:cs typeface="Baskerville"/>
            </a:endParaRPr>
          </a:p>
        </p:txBody>
      </p:sp>
    </p:spTree>
    <p:extLst>
      <p:ext uri="{BB962C8B-B14F-4D97-AF65-F5344CB8AC3E}">
        <p14:creationId xmlns:p14="http://schemas.microsoft.com/office/powerpoint/2010/main" val="2752868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TC_DLAND</a:t>
            </a:r>
            <a:endParaRPr lang="en-US" dirty="0"/>
          </a:p>
        </p:txBody>
      </p:sp>
      <p:pic>
        <p:nvPicPr>
          <p:cNvPr id="8" name="Content Placeholder 7" descr="dist_nw_hem_tenth_degree.png"/>
          <p:cNvPicPr>
            <a:picLocks noGrp="1" noChangeAspect="1"/>
          </p:cNvPicPr>
          <p:nvPr>
            <p:ph sz="half" idx="1"/>
          </p:nvPr>
        </p:nvPicPr>
        <p:blipFill rotWithShape="1">
          <a:blip r:embed="rId2" cstate="print">
            <a:extLst>
              <a:ext uri="{28A0092B-C50C-407E-A947-70E740481C1C}">
                <a14:useLocalDpi xmlns:a14="http://schemas.microsoft.com/office/drawing/2010/main"/>
              </a:ext>
            </a:extLst>
          </a:blip>
          <a:srcRect l="5410" t="32090" r="4789" b="31932"/>
          <a:stretch/>
        </p:blipFill>
        <p:spPr>
          <a:xfrm>
            <a:off x="4648200" y="5257800"/>
            <a:ext cx="4268541" cy="1463040"/>
          </a:xfrm>
        </p:spPr>
      </p:pic>
      <p:sp>
        <p:nvSpPr>
          <p:cNvPr id="7" name="Content Placeholder 6"/>
          <p:cNvSpPr>
            <a:spLocks noGrp="1"/>
          </p:cNvSpPr>
          <p:nvPr>
            <p:ph sz="half" idx="2"/>
          </p:nvPr>
        </p:nvSpPr>
        <p:spPr>
          <a:xfrm>
            <a:off x="533400" y="1828800"/>
            <a:ext cx="8229600" cy="4343400"/>
          </a:xfrm>
        </p:spPr>
        <p:txBody>
          <a:bodyPr>
            <a:normAutofit/>
          </a:bodyPr>
          <a:lstStyle/>
          <a:p>
            <a:pPr>
              <a:lnSpc>
                <a:spcPct val="90000"/>
              </a:lnSpc>
            </a:pPr>
            <a:r>
              <a:rPr lang="en-US" dirty="0" smtClean="0"/>
              <a:t>Aids in quickly parsing data for filter jobs:</a:t>
            </a:r>
          </a:p>
          <a:p>
            <a:pPr lvl="1">
              <a:lnSpc>
                <a:spcPct val="90000"/>
              </a:lnSpc>
            </a:pPr>
            <a:r>
              <a:rPr lang="en-US" sz="2000" dirty="0" smtClean="0"/>
              <a:t>Only verify over water</a:t>
            </a:r>
            <a:endParaRPr lang="en-US" sz="2000" dirty="0"/>
          </a:p>
          <a:p>
            <a:pPr lvl="1">
              <a:lnSpc>
                <a:spcPct val="90000"/>
              </a:lnSpc>
            </a:pPr>
            <a:r>
              <a:rPr lang="en-US" sz="2000" dirty="0" smtClean="0"/>
              <a:t>Threshold verification based on distance to land</a:t>
            </a:r>
          </a:p>
          <a:p>
            <a:pPr lvl="1">
              <a:lnSpc>
                <a:spcPct val="90000"/>
              </a:lnSpc>
            </a:pPr>
            <a:r>
              <a:rPr lang="en-US" sz="2000" dirty="0" smtClean="0"/>
              <a:t>Exclusion/inclusion of forecasts within a specified window of landfall</a:t>
            </a:r>
          </a:p>
          <a:p>
            <a:pPr lvl="1">
              <a:lnSpc>
                <a:spcPct val="90000"/>
              </a:lnSpc>
            </a:pPr>
            <a:endParaRPr lang="en-US" sz="800" dirty="0" smtClean="0"/>
          </a:p>
          <a:p>
            <a:pPr>
              <a:lnSpc>
                <a:spcPct val="90000"/>
              </a:lnSpc>
            </a:pPr>
            <a:r>
              <a:rPr lang="en-US" dirty="0" smtClean="0">
                <a:solidFill>
                  <a:srgbClr val="953735"/>
                </a:solidFill>
              </a:rPr>
              <a:t>Input</a:t>
            </a:r>
            <a:r>
              <a:rPr lang="en-US" dirty="0" smtClean="0"/>
              <a:t>: ASCII file containing Lon/</a:t>
            </a:r>
            <a:r>
              <a:rPr lang="en-US" dirty="0" err="1" smtClean="0"/>
              <a:t>Lat</a:t>
            </a:r>
            <a:r>
              <a:rPr lang="en-US" dirty="0" smtClean="0"/>
              <a:t> coordinates of all coastlines/islands considered to be a significant landmass. </a:t>
            </a:r>
            <a:r>
              <a:rPr lang="en-US" sz="2000" dirty="0" smtClean="0">
                <a:solidFill>
                  <a:srgbClr val="0000FF"/>
                </a:solidFill>
              </a:rPr>
              <a:t>(</a:t>
            </a:r>
            <a:r>
              <a:rPr lang="en-US" sz="2000" dirty="0" err="1" smtClean="0">
                <a:solidFill>
                  <a:srgbClr val="0000FF"/>
                </a:solidFill>
              </a:rPr>
              <a:t>aland.dat</a:t>
            </a:r>
            <a:r>
              <a:rPr lang="en-US" sz="2000" dirty="0" smtClean="0">
                <a:solidFill>
                  <a:srgbClr val="0000FF"/>
                </a:solidFill>
              </a:rPr>
              <a:t>)</a:t>
            </a:r>
          </a:p>
          <a:p>
            <a:endParaRPr lang="en-US" sz="800" dirty="0" smtClean="0">
              <a:solidFill>
                <a:srgbClr val="0000FF"/>
              </a:solidFill>
            </a:endParaRPr>
          </a:p>
          <a:p>
            <a:pPr>
              <a:lnSpc>
                <a:spcPct val="90000"/>
              </a:lnSpc>
            </a:pPr>
            <a:r>
              <a:rPr lang="en-US" dirty="0" smtClean="0">
                <a:solidFill>
                  <a:srgbClr val="800000"/>
                </a:solidFill>
              </a:rPr>
              <a:t>Output</a:t>
            </a:r>
            <a:r>
              <a:rPr lang="en-US" dirty="0" smtClean="0"/>
              <a:t>: gridded field representing distance to nearest coastline/island in </a:t>
            </a:r>
            <a:r>
              <a:rPr lang="en-US" dirty="0" err="1" smtClean="0"/>
              <a:t>NetCDF</a:t>
            </a:r>
            <a:r>
              <a:rPr lang="en-US" dirty="0"/>
              <a:t> </a:t>
            </a:r>
            <a:r>
              <a:rPr lang="en-US" dirty="0" smtClean="0"/>
              <a:t>format</a:t>
            </a:r>
          </a:p>
        </p:txBody>
      </p:sp>
      <p:pic>
        <p:nvPicPr>
          <p:cNvPr id="3" name="Picture 2" descr="met_tc_flowchart-dland.pdf"/>
          <p:cNvPicPr>
            <a:picLocks noChangeAspect="1"/>
          </p:cNvPicPr>
          <p:nvPr/>
        </p:nvPicPr>
        <p:blipFill rotWithShape="1">
          <a:blip r:embed="rId3" cstate="print">
            <a:extLst>
              <a:ext uri="{28A0092B-C50C-407E-A947-70E740481C1C}">
                <a14:useLocalDpi xmlns:a14="http://schemas.microsoft.com/office/drawing/2010/main"/>
              </a:ext>
            </a:extLst>
          </a:blip>
          <a:srcRect l="16122" t="21112" r="11947" b="41481"/>
          <a:stretch/>
        </p:blipFill>
        <p:spPr>
          <a:xfrm>
            <a:off x="4343400" y="152400"/>
            <a:ext cx="4095788" cy="1645920"/>
          </a:xfrm>
          <a:prstGeom prst="rect">
            <a:avLst/>
          </a:prstGeom>
        </p:spPr>
      </p:pic>
    </p:spTree>
    <p:extLst>
      <p:ext uri="{BB962C8B-B14F-4D97-AF65-F5344CB8AC3E}">
        <p14:creationId xmlns:p14="http://schemas.microsoft.com/office/powerpoint/2010/main" val="4147230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TC_PAIRS</a:t>
            </a:r>
            <a:endParaRPr lang="en-US" dirty="0"/>
          </a:p>
        </p:txBody>
      </p:sp>
      <p:sp>
        <p:nvSpPr>
          <p:cNvPr id="3" name="Content Placeholder 2"/>
          <p:cNvSpPr>
            <a:spLocks noGrp="1"/>
          </p:cNvSpPr>
          <p:nvPr>
            <p:ph idx="1"/>
          </p:nvPr>
        </p:nvSpPr>
        <p:spPr>
          <a:xfrm>
            <a:off x="914400" y="2133600"/>
            <a:ext cx="7620000" cy="3886200"/>
          </a:xfrm>
        </p:spPr>
        <p:txBody>
          <a:bodyPr/>
          <a:lstStyle/>
          <a:p>
            <a:r>
              <a:rPr lang="en-US" dirty="0" smtClean="0"/>
              <a:t>Produces pair statistics on independent model input or user-specified consensus forecasts</a:t>
            </a:r>
          </a:p>
          <a:p>
            <a:r>
              <a:rPr lang="en-US" dirty="0" smtClean="0"/>
              <a:t>Matches forecast with reference TC dataset (most commonly Best Track Analysis)</a:t>
            </a:r>
          </a:p>
          <a:p>
            <a:r>
              <a:rPr lang="en-US" dirty="0" smtClean="0"/>
              <a:t>Pair generation can be subset based on user-defined filtering criteria</a:t>
            </a:r>
          </a:p>
          <a:p>
            <a:r>
              <a:rPr lang="en-US" dirty="0" smtClean="0"/>
              <a:t>ASCII pair output allows for new or additional analyses to be completed without performing full verification process</a:t>
            </a:r>
          </a:p>
        </p:txBody>
      </p:sp>
      <p:pic>
        <p:nvPicPr>
          <p:cNvPr id="5" name="Picture 4" descr="met_tc_flowchart-pairs.pdf"/>
          <p:cNvPicPr>
            <a:picLocks noChangeAspect="1"/>
          </p:cNvPicPr>
          <p:nvPr/>
        </p:nvPicPr>
        <p:blipFill rotWithShape="1">
          <a:blip r:embed="rId2" cstate="print">
            <a:extLst>
              <a:ext uri="{28A0092B-C50C-407E-A947-70E740481C1C}">
                <a14:useLocalDpi xmlns:a14="http://schemas.microsoft.com/office/drawing/2010/main"/>
              </a:ext>
            </a:extLst>
          </a:blip>
          <a:srcRect l="15932" t="20865" r="12329" b="41234"/>
          <a:stretch/>
        </p:blipFill>
        <p:spPr>
          <a:xfrm>
            <a:off x="4191000" y="228600"/>
            <a:ext cx="4031700" cy="1645920"/>
          </a:xfrm>
          <a:prstGeom prst="rect">
            <a:avLst/>
          </a:prstGeom>
        </p:spPr>
      </p:pic>
    </p:spTree>
    <p:extLst>
      <p:ext uri="{BB962C8B-B14F-4D97-AF65-F5344CB8AC3E}">
        <p14:creationId xmlns:p14="http://schemas.microsoft.com/office/powerpoint/2010/main" val="11365209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TC_STAT</a:t>
            </a:r>
            <a:endParaRPr lang="en-US" dirty="0"/>
          </a:p>
        </p:txBody>
      </p:sp>
      <p:sp>
        <p:nvSpPr>
          <p:cNvPr id="3" name="Content Placeholder 2"/>
          <p:cNvSpPr>
            <a:spLocks noGrp="1"/>
          </p:cNvSpPr>
          <p:nvPr>
            <p:ph idx="1"/>
          </p:nvPr>
        </p:nvSpPr>
        <p:spPr>
          <a:xfrm>
            <a:off x="762000" y="2133600"/>
            <a:ext cx="7924800" cy="4495800"/>
          </a:xfrm>
        </p:spPr>
        <p:txBody>
          <a:bodyPr>
            <a:normAutofit/>
          </a:bodyPr>
          <a:lstStyle/>
          <a:p>
            <a:r>
              <a:rPr lang="en-US" dirty="0" smtClean="0"/>
              <a:t>Provides summary statistics and filtering jobs on TCST output</a:t>
            </a:r>
          </a:p>
          <a:p>
            <a:pPr>
              <a:buFont typeface="Wingdings" charset="2"/>
              <a:buChar char="ü"/>
            </a:pPr>
            <a:r>
              <a:rPr lang="en-US" dirty="0" smtClean="0"/>
              <a:t>Filter job:</a:t>
            </a:r>
          </a:p>
          <a:p>
            <a:pPr lvl="1"/>
            <a:r>
              <a:rPr lang="en-US" dirty="0" smtClean="0"/>
              <a:t>Stratifies pair output by various conditions and thresholds</a:t>
            </a:r>
          </a:p>
          <a:p>
            <a:pPr>
              <a:buFont typeface="Wingdings" charset="2"/>
              <a:buChar char="ü"/>
            </a:pPr>
            <a:r>
              <a:rPr lang="en-US" dirty="0" smtClean="0"/>
              <a:t>Summary job:</a:t>
            </a:r>
          </a:p>
          <a:p>
            <a:pPr lvl="1"/>
            <a:r>
              <a:rPr lang="en-US" dirty="0" smtClean="0"/>
              <a:t>Produces summary statistics on specific column of interest</a:t>
            </a:r>
          </a:p>
          <a:p>
            <a:r>
              <a:rPr lang="en-US" dirty="0" smtClean="0">
                <a:solidFill>
                  <a:srgbClr val="953735"/>
                </a:solidFill>
              </a:rPr>
              <a:t>Input</a:t>
            </a:r>
            <a:r>
              <a:rPr lang="en-US" dirty="0" smtClean="0"/>
              <a:t>: TCST output from </a:t>
            </a:r>
            <a:r>
              <a:rPr lang="en-US" dirty="0" err="1" smtClean="0"/>
              <a:t>tc_pairs</a:t>
            </a:r>
            <a:endParaRPr lang="en-US" dirty="0" smtClean="0"/>
          </a:p>
          <a:p>
            <a:r>
              <a:rPr lang="en-US" dirty="0" smtClean="0">
                <a:solidFill>
                  <a:srgbClr val="953735"/>
                </a:solidFill>
              </a:rPr>
              <a:t>Output</a:t>
            </a:r>
            <a:r>
              <a:rPr lang="en-US" dirty="0" smtClean="0"/>
              <a:t>: TCST output file for either filter or summary job</a:t>
            </a:r>
          </a:p>
          <a:p>
            <a:endParaRPr lang="en-US" dirty="0"/>
          </a:p>
          <a:p>
            <a:endParaRPr lang="en-US" dirty="0"/>
          </a:p>
        </p:txBody>
      </p:sp>
      <p:pic>
        <p:nvPicPr>
          <p:cNvPr id="5" name="Picture 4" descr="met_tc_flowchart-stat.pdf"/>
          <p:cNvPicPr>
            <a:picLocks noChangeAspect="1"/>
          </p:cNvPicPr>
          <p:nvPr/>
        </p:nvPicPr>
        <p:blipFill rotWithShape="1">
          <a:blip r:embed="rId2" cstate="print">
            <a:extLst>
              <a:ext uri="{28A0092B-C50C-407E-A947-70E740481C1C}">
                <a14:useLocalDpi xmlns:a14="http://schemas.microsoft.com/office/drawing/2010/main"/>
              </a:ext>
            </a:extLst>
          </a:blip>
          <a:srcRect l="16027" t="20865" r="11947" b="41605"/>
          <a:stretch/>
        </p:blipFill>
        <p:spPr>
          <a:xfrm>
            <a:off x="3962400" y="228600"/>
            <a:ext cx="4087728" cy="1645920"/>
          </a:xfrm>
          <a:prstGeom prst="rect">
            <a:avLst/>
          </a:prstGeom>
        </p:spPr>
      </p:pic>
    </p:spTree>
    <p:extLst>
      <p:ext uri="{BB962C8B-B14F-4D97-AF65-F5344CB8AC3E}">
        <p14:creationId xmlns:p14="http://schemas.microsoft.com/office/powerpoint/2010/main" val="2927906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772400" cy="609600"/>
          </a:xfrm>
        </p:spPr>
        <p:txBody>
          <a:bodyPr>
            <a:noAutofit/>
          </a:bodyPr>
          <a:lstStyle/>
          <a:p>
            <a:r>
              <a:rPr lang="en-US" sz="3200" dirty="0" smtClean="0"/>
              <a:t>R Scripts - examples</a:t>
            </a:r>
            <a:endParaRPr lang="en-US" sz="3200" dirty="0"/>
          </a:p>
        </p:txBody>
      </p:sp>
      <p:sp>
        <p:nvSpPr>
          <p:cNvPr id="4" name="TextBox 3"/>
          <p:cNvSpPr txBox="1"/>
          <p:nvPr/>
        </p:nvSpPr>
        <p:spPr>
          <a:xfrm>
            <a:off x="2895600" y="6443246"/>
            <a:ext cx="6172200" cy="307777"/>
          </a:xfrm>
          <a:prstGeom prst="rect">
            <a:avLst/>
          </a:prstGeom>
          <a:noFill/>
        </p:spPr>
        <p:txBody>
          <a:bodyPr wrap="square" rtlCol="0">
            <a:spAutoFit/>
          </a:bodyPr>
          <a:lstStyle/>
          <a:p>
            <a:pPr algn="ctr"/>
            <a:r>
              <a:rPr lang="en-US" sz="1400" dirty="0" smtClean="0">
                <a:solidFill>
                  <a:srgbClr val="BFBFBF"/>
                </a:solidFill>
              </a:rPr>
              <a:t>MET-TC:  Introduction | Getting Started | TC-</a:t>
            </a:r>
            <a:r>
              <a:rPr lang="en-US" sz="1400" dirty="0" err="1" smtClean="0">
                <a:solidFill>
                  <a:srgbClr val="BFBFBF"/>
                </a:solidFill>
              </a:rPr>
              <a:t>dland</a:t>
            </a:r>
            <a:r>
              <a:rPr lang="en-US" sz="1400" dirty="0" smtClean="0">
                <a:solidFill>
                  <a:srgbClr val="BFBFBF"/>
                </a:solidFill>
              </a:rPr>
              <a:t> | TC-pairs | TC-stat | </a:t>
            </a:r>
            <a:r>
              <a:rPr lang="en-US" sz="1400" dirty="0" smtClean="0">
                <a:solidFill>
                  <a:srgbClr val="376092"/>
                </a:solidFill>
              </a:rPr>
              <a:t>Graphics</a:t>
            </a:r>
            <a:endParaRPr lang="en-US" sz="1400" dirty="0">
              <a:solidFill>
                <a:srgbClr val="376092"/>
              </a:solidFill>
            </a:endParaRPr>
          </a:p>
        </p:txBody>
      </p:sp>
      <p:pic>
        <p:nvPicPr>
          <p:cNvPr id="7" name="Picture 6"/>
          <p:cNvPicPr/>
          <p:nvPr/>
        </p:nvPicPr>
        <p:blipFill rotWithShape="1">
          <a:blip r:embed="rId2" cstate="print">
            <a:extLst>
              <a:ext uri="{28A0092B-C50C-407E-A947-70E740481C1C}">
                <a14:useLocalDpi xmlns:a14="http://schemas.microsoft.com/office/drawing/2010/main"/>
              </a:ext>
            </a:extLst>
          </a:blip>
          <a:srcRect t="7390" b="3430"/>
          <a:stretch/>
        </p:blipFill>
        <p:spPr bwMode="auto">
          <a:xfrm>
            <a:off x="152400" y="575733"/>
            <a:ext cx="4472305" cy="3081867"/>
          </a:xfrm>
          <a:prstGeom prst="rect">
            <a:avLst/>
          </a:prstGeom>
          <a:ln>
            <a:noFill/>
          </a:ln>
          <a:extLst>
            <a:ext uri="{53640926-AAD7-44d8-BBD7-CCE9431645EC}">
              <a14:shadowObscured xmlns:a14="http://schemas.microsoft.com/office/drawing/2010/main" xmlns=""/>
            </a:ext>
          </a:extLst>
        </p:spPr>
      </p:pic>
      <p:pic>
        <p:nvPicPr>
          <p:cNvPr id="8" name="Picture 7"/>
          <p:cNvPicPr/>
          <p:nvPr/>
        </p:nvPicPr>
        <p:blipFill>
          <a:blip r:embed="rId3" cstate="print">
            <a:extLst>
              <a:ext uri="{28A0092B-C50C-407E-A947-70E740481C1C}">
                <a14:useLocalDpi xmlns:a14="http://schemas.microsoft.com/office/drawing/2010/main"/>
              </a:ext>
            </a:extLst>
          </a:blip>
          <a:stretch>
            <a:fillRect/>
          </a:stretch>
        </p:blipFill>
        <p:spPr>
          <a:xfrm>
            <a:off x="4800600" y="76200"/>
            <a:ext cx="4141470" cy="3200400"/>
          </a:xfrm>
          <a:prstGeom prst="rect">
            <a:avLst/>
          </a:prstGeom>
        </p:spPr>
      </p:pic>
      <p:pic>
        <p:nvPicPr>
          <p:cNvPr id="14" name="Picture 13" descr="HOMG_HWMI_LW_AL_WDER_abs_RANK.png"/>
          <p:cNvPicPr>
            <a:picLocks noChangeAspect="1"/>
          </p:cNvPicPr>
          <p:nvPr/>
        </p:nvPicPr>
        <p:blipFill rotWithShape="1">
          <a:blip r:embed="rId4" cstate="print">
            <a:extLst>
              <a:ext uri="{28A0092B-C50C-407E-A947-70E740481C1C}">
                <a14:useLocalDpi xmlns:a14="http://schemas.microsoft.com/office/drawing/2010/main"/>
              </a:ext>
            </a:extLst>
          </a:blip>
          <a:srcRect t="3703" r="3839" b="2840"/>
          <a:stretch/>
        </p:blipFill>
        <p:spPr>
          <a:xfrm>
            <a:off x="4730037" y="3276600"/>
            <a:ext cx="4261563" cy="3200400"/>
          </a:xfrm>
          <a:prstGeom prst="rect">
            <a:avLst/>
          </a:prstGeom>
        </p:spPr>
      </p:pic>
      <p:pic>
        <p:nvPicPr>
          <p:cNvPr id="15" name="Picture 14" descr="04_GHMI_SPC3_LW_AL_WDER_abs_RELPERF.png"/>
          <p:cNvPicPr>
            <a:picLocks noChangeAspect="1"/>
          </p:cNvPicPr>
          <p:nvPr/>
        </p:nvPicPr>
        <p:blipFill rotWithShape="1">
          <a:blip r:embed="rId5" cstate="print">
            <a:extLst>
              <a:ext uri="{28A0092B-C50C-407E-A947-70E740481C1C}">
                <a14:useLocalDpi xmlns:a14="http://schemas.microsoft.com/office/drawing/2010/main"/>
              </a:ext>
            </a:extLst>
          </a:blip>
          <a:srcRect t="3210" r="3052" b="2221"/>
          <a:stretch/>
        </p:blipFill>
        <p:spPr>
          <a:xfrm>
            <a:off x="381001" y="3657600"/>
            <a:ext cx="4063933" cy="3063240"/>
          </a:xfrm>
          <a:prstGeom prst="rect">
            <a:avLst/>
          </a:prstGeom>
        </p:spPr>
      </p:pic>
    </p:spTree>
    <p:extLst>
      <p:ext uri="{BB962C8B-B14F-4D97-AF65-F5344CB8AC3E}">
        <p14:creationId xmlns:p14="http://schemas.microsoft.com/office/powerpoint/2010/main" val="782626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980" y="-228600"/>
            <a:ext cx="8183880" cy="1143000"/>
          </a:xfrm>
        </p:spPr>
        <p:txBody>
          <a:bodyPr>
            <a:normAutofit fontScale="90000"/>
          </a:bodyPr>
          <a:lstStyle/>
          <a:p>
            <a:r>
              <a:rPr lang="en-US" dirty="0" smtClean="0"/>
              <a:t>Rapid Intensification / Rapid Weakening</a:t>
            </a:r>
            <a:endParaRPr lang="en-US" i="1" dirty="0"/>
          </a:p>
        </p:txBody>
      </p:sp>
      <p:grpSp>
        <p:nvGrpSpPr>
          <p:cNvPr id="44" name="Group 43"/>
          <p:cNvGrpSpPr>
            <a:grpSpLocks/>
          </p:cNvGrpSpPr>
          <p:nvPr/>
        </p:nvGrpSpPr>
        <p:grpSpPr>
          <a:xfrm>
            <a:off x="541020" y="893936"/>
            <a:ext cx="2743200" cy="1828800"/>
            <a:chOff x="3200401" y="1066800"/>
            <a:chExt cx="2153186" cy="1514447"/>
          </a:xfrm>
        </p:grpSpPr>
        <p:sp>
          <p:nvSpPr>
            <p:cNvPr id="43" name="Rectangle 42"/>
            <p:cNvSpPr/>
            <p:nvPr/>
          </p:nvSpPr>
          <p:spPr>
            <a:xfrm>
              <a:off x="3200401" y="1066800"/>
              <a:ext cx="2153186" cy="151444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7729" y="1120015"/>
              <a:ext cx="2057400" cy="1432861"/>
            </a:xfrm>
            <a:prstGeom prst="rect">
              <a:avLst/>
            </a:prstGeom>
          </p:spPr>
        </p:pic>
      </p:grpSp>
      <p:sp>
        <p:nvSpPr>
          <p:cNvPr id="45" name="TextBox 44"/>
          <p:cNvSpPr txBox="1"/>
          <p:nvPr/>
        </p:nvSpPr>
        <p:spPr>
          <a:xfrm>
            <a:off x="3508897" y="958197"/>
            <a:ext cx="5304167" cy="4801314"/>
          </a:xfrm>
          <a:prstGeom prst="rect">
            <a:avLst/>
          </a:prstGeom>
          <a:noFill/>
        </p:spPr>
        <p:txBody>
          <a:bodyPr wrap="square" rtlCol="0">
            <a:spAutoFit/>
          </a:bodyPr>
          <a:lstStyle/>
          <a:p>
            <a:r>
              <a:rPr lang="en-US" dirty="0" smtClean="0"/>
              <a:t>In Next Release:</a:t>
            </a:r>
          </a:p>
          <a:p>
            <a:r>
              <a:rPr lang="en-US" dirty="0" smtClean="0"/>
              <a:t>Flexible definition of Rapid Intensification / Rapid Weakening events:</a:t>
            </a:r>
          </a:p>
          <a:p>
            <a:endParaRPr lang="en-US" dirty="0"/>
          </a:p>
          <a:p>
            <a:r>
              <a:rPr lang="en-US" dirty="0" smtClean="0"/>
              <a:t>NHC Definition 30m/s in 24 hours</a:t>
            </a:r>
          </a:p>
          <a:p>
            <a:endParaRPr lang="en-US" dirty="0"/>
          </a:p>
          <a:p>
            <a:endParaRPr lang="en-US" dirty="0" smtClean="0"/>
          </a:p>
          <a:p>
            <a:endParaRPr lang="en-US" dirty="0"/>
          </a:p>
          <a:p>
            <a:endParaRPr lang="en-US" dirty="0" smtClean="0"/>
          </a:p>
          <a:p>
            <a:r>
              <a:rPr lang="en-US" dirty="0" smtClean="0"/>
              <a:t>Different Definition 30m/s in 12 hours</a:t>
            </a:r>
          </a:p>
          <a:p>
            <a:endParaRPr lang="en-US" dirty="0"/>
          </a:p>
          <a:p>
            <a:endParaRPr lang="en-US" dirty="0" smtClean="0"/>
          </a:p>
          <a:p>
            <a:endParaRPr lang="en-US" dirty="0"/>
          </a:p>
          <a:p>
            <a:endParaRPr lang="en-US" dirty="0" smtClean="0"/>
          </a:p>
          <a:p>
            <a:endParaRPr lang="en-US" dirty="0" smtClean="0"/>
          </a:p>
          <a:p>
            <a:r>
              <a:rPr lang="en-US" dirty="0" smtClean="0"/>
              <a:t>Adjustable window to give credit even if there is a timing error</a:t>
            </a:r>
            <a:endParaRPr lang="en-US" dirty="0"/>
          </a:p>
        </p:txBody>
      </p:sp>
      <p:sp>
        <p:nvSpPr>
          <p:cNvPr id="46" name="Rectangle 45"/>
          <p:cNvSpPr/>
          <p:nvPr/>
        </p:nvSpPr>
        <p:spPr>
          <a:xfrm>
            <a:off x="956310" y="1627974"/>
            <a:ext cx="480060" cy="58046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a:grpSpLocks/>
          </p:cNvGrpSpPr>
          <p:nvPr/>
        </p:nvGrpSpPr>
        <p:grpSpPr>
          <a:xfrm>
            <a:off x="541020" y="2724653"/>
            <a:ext cx="2743200" cy="1828800"/>
            <a:chOff x="3200401" y="1066800"/>
            <a:chExt cx="2153186" cy="1514447"/>
          </a:xfrm>
        </p:grpSpPr>
        <p:sp>
          <p:nvSpPr>
            <p:cNvPr id="21" name="Rectangle 20"/>
            <p:cNvSpPr/>
            <p:nvPr/>
          </p:nvSpPr>
          <p:spPr>
            <a:xfrm>
              <a:off x="3200401" y="1066800"/>
              <a:ext cx="2153186" cy="151444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7729" y="1120015"/>
              <a:ext cx="2057400" cy="1432861"/>
            </a:xfrm>
            <a:prstGeom prst="rect">
              <a:avLst/>
            </a:prstGeom>
          </p:spPr>
        </p:pic>
      </p:grpSp>
      <p:sp>
        <p:nvSpPr>
          <p:cNvPr id="15" name="Rectangle 14"/>
          <p:cNvSpPr/>
          <p:nvPr/>
        </p:nvSpPr>
        <p:spPr>
          <a:xfrm>
            <a:off x="1076325" y="3502488"/>
            <a:ext cx="240030" cy="53427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a:grpSpLocks/>
          </p:cNvGrpSpPr>
          <p:nvPr/>
        </p:nvGrpSpPr>
        <p:grpSpPr>
          <a:xfrm>
            <a:off x="541020" y="4552974"/>
            <a:ext cx="2743200" cy="1828800"/>
            <a:chOff x="3200401" y="1066800"/>
            <a:chExt cx="2153186" cy="1514447"/>
          </a:xfrm>
        </p:grpSpPr>
        <p:sp>
          <p:nvSpPr>
            <p:cNvPr id="24" name="Rectangle 23"/>
            <p:cNvSpPr/>
            <p:nvPr/>
          </p:nvSpPr>
          <p:spPr>
            <a:xfrm>
              <a:off x="3200401" y="1066800"/>
              <a:ext cx="2153186" cy="151444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7729" y="1120015"/>
              <a:ext cx="2057400" cy="1432861"/>
            </a:xfrm>
            <a:prstGeom prst="rect">
              <a:avLst/>
            </a:prstGeom>
          </p:spPr>
        </p:pic>
      </p:grpSp>
      <p:sp>
        <p:nvSpPr>
          <p:cNvPr id="27" name="Rectangle 26"/>
          <p:cNvSpPr/>
          <p:nvPr/>
        </p:nvSpPr>
        <p:spPr>
          <a:xfrm>
            <a:off x="1076325" y="5328973"/>
            <a:ext cx="240030" cy="53427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027329" y="5188704"/>
            <a:ext cx="240030" cy="534276"/>
          </a:xfrm>
          <a:prstGeom prst="rect">
            <a:avLst/>
          </a:prstGeom>
          <a:noFill/>
          <a:ln w="19050">
            <a:solidFill>
              <a:srgbClr val="CC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357257" y="6324600"/>
            <a:ext cx="4788555" cy="369332"/>
          </a:xfrm>
          <a:prstGeom prst="rect">
            <a:avLst/>
          </a:prstGeom>
          <a:solidFill>
            <a:schemeClr val="accent3">
              <a:lumMod val="40000"/>
              <a:lumOff val="60000"/>
            </a:schemeClr>
          </a:solidFill>
        </p:spPr>
        <p:txBody>
          <a:bodyPr wrap="none" rtlCol="0">
            <a:spAutoFit/>
          </a:bodyPr>
          <a:lstStyle/>
          <a:p>
            <a:r>
              <a:rPr lang="en-US" dirty="0"/>
              <a:t>Categorical statistics for </a:t>
            </a:r>
            <a:r>
              <a:rPr lang="en-US" dirty="0" smtClean="0"/>
              <a:t>RI/RW </a:t>
            </a:r>
            <a:r>
              <a:rPr lang="en-US" dirty="0"/>
              <a:t>events </a:t>
            </a:r>
            <a:r>
              <a:rPr lang="en-US" dirty="0" smtClean="0"/>
              <a:t> then calculated</a:t>
            </a:r>
            <a:endParaRPr lang="en-US" dirty="0"/>
          </a:p>
        </p:txBody>
      </p:sp>
      <p:sp>
        <p:nvSpPr>
          <p:cNvPr id="5" name="TextBox 4"/>
          <p:cNvSpPr txBox="1"/>
          <p:nvPr/>
        </p:nvSpPr>
        <p:spPr>
          <a:xfrm>
            <a:off x="1429693" y="3469544"/>
            <a:ext cx="1692192" cy="600164"/>
          </a:xfrm>
          <a:prstGeom prst="rect">
            <a:avLst/>
          </a:prstGeom>
          <a:noFill/>
        </p:spPr>
        <p:txBody>
          <a:bodyPr wrap="square" rtlCol="0">
            <a:spAutoFit/>
          </a:bodyPr>
          <a:lstStyle/>
          <a:p>
            <a:r>
              <a:rPr lang="en-US" sz="1100" dirty="0" smtClean="0">
                <a:solidFill>
                  <a:srgbClr val="C00000"/>
                </a:solidFill>
                <a:latin typeface="+mj-lt"/>
              </a:rPr>
              <a:t>Miss: </a:t>
            </a:r>
            <a:r>
              <a:rPr lang="en-US" sz="1100" dirty="0" smtClean="0">
                <a:latin typeface="+mj-lt"/>
              </a:rPr>
              <a:t>Events in </a:t>
            </a:r>
            <a:r>
              <a:rPr lang="en-US" sz="1100" dirty="0" err="1" smtClean="0">
                <a:latin typeface="+mj-lt"/>
              </a:rPr>
              <a:t>Fcst</a:t>
            </a:r>
            <a:r>
              <a:rPr lang="en-US" sz="1100" dirty="0" smtClean="0">
                <a:latin typeface="+mj-lt"/>
              </a:rPr>
              <a:t> and Observed Track do not occur at same time</a:t>
            </a:r>
            <a:endParaRPr lang="en-US" sz="1100" dirty="0">
              <a:latin typeface="+mj-lt"/>
            </a:endParaRPr>
          </a:p>
        </p:txBody>
      </p:sp>
      <p:sp>
        <p:nvSpPr>
          <p:cNvPr id="31" name="TextBox 30"/>
          <p:cNvSpPr txBox="1"/>
          <p:nvPr/>
        </p:nvSpPr>
        <p:spPr>
          <a:xfrm>
            <a:off x="1405195" y="5262606"/>
            <a:ext cx="1692192" cy="600164"/>
          </a:xfrm>
          <a:prstGeom prst="rect">
            <a:avLst/>
          </a:prstGeom>
          <a:noFill/>
        </p:spPr>
        <p:txBody>
          <a:bodyPr wrap="square" rtlCol="0">
            <a:spAutoFit/>
          </a:bodyPr>
          <a:lstStyle/>
          <a:p>
            <a:r>
              <a:rPr lang="en-US" sz="1100" dirty="0" smtClean="0">
                <a:solidFill>
                  <a:srgbClr val="00B050"/>
                </a:solidFill>
                <a:latin typeface="+mj-lt"/>
              </a:rPr>
              <a:t>Hit:</a:t>
            </a:r>
            <a:r>
              <a:rPr lang="en-US" sz="1100" dirty="0" smtClean="0">
                <a:solidFill>
                  <a:srgbClr val="C00000"/>
                </a:solidFill>
                <a:latin typeface="+mj-lt"/>
              </a:rPr>
              <a:t> </a:t>
            </a:r>
            <a:r>
              <a:rPr lang="en-US" sz="1100" dirty="0" smtClean="0">
                <a:latin typeface="+mj-lt"/>
              </a:rPr>
              <a:t>Events in </a:t>
            </a:r>
            <a:r>
              <a:rPr lang="en-US" sz="1100" dirty="0" err="1" smtClean="0">
                <a:latin typeface="+mj-lt"/>
              </a:rPr>
              <a:t>Fcst</a:t>
            </a:r>
            <a:r>
              <a:rPr lang="en-US" sz="1100" dirty="0" smtClean="0">
                <a:latin typeface="+mj-lt"/>
              </a:rPr>
              <a:t> and Observed Track both fall into an 18 hour window</a:t>
            </a:r>
            <a:endParaRPr lang="en-US" sz="1100" dirty="0">
              <a:latin typeface="+mj-lt"/>
            </a:endParaRPr>
          </a:p>
        </p:txBody>
      </p:sp>
      <p:sp>
        <p:nvSpPr>
          <p:cNvPr id="6" name="Left Brace 5"/>
          <p:cNvSpPr/>
          <p:nvPr/>
        </p:nvSpPr>
        <p:spPr>
          <a:xfrm>
            <a:off x="1053835" y="5786762"/>
            <a:ext cx="253365" cy="391916"/>
          </a:xfrm>
          <a:prstGeom prst="leftBrace">
            <a:avLst/>
          </a:prstGeom>
          <a:ln>
            <a:solidFill>
              <a:srgbClr val="00B050"/>
            </a:solidFill>
          </a:ln>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59954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85000" lnSpcReduction="10000"/>
          </a:bodyPr>
          <a:lstStyle/>
          <a:p>
            <a:r>
              <a:rPr lang="en-US" sz="2400" dirty="0">
                <a:solidFill>
                  <a:srgbClr val="660066"/>
                </a:solidFill>
              </a:rPr>
              <a:t>Mrinal K Biswas</a:t>
            </a:r>
          </a:p>
          <a:p>
            <a:endParaRPr lang="en-US" sz="2400" dirty="0">
              <a:solidFill>
                <a:srgbClr val="660066"/>
              </a:solidFill>
            </a:endParaRPr>
          </a:p>
          <a:p>
            <a:r>
              <a:rPr lang="en-US" sz="2400" dirty="0">
                <a:solidFill>
                  <a:srgbClr val="660066"/>
                </a:solidFill>
              </a:rPr>
              <a:t>In collaboration with </a:t>
            </a:r>
          </a:p>
          <a:p>
            <a:r>
              <a:rPr lang="en-US" sz="2400" dirty="0">
                <a:solidFill>
                  <a:srgbClr val="660066"/>
                </a:solidFill>
              </a:rPr>
              <a:t>John </a:t>
            </a:r>
            <a:r>
              <a:rPr lang="en-US" sz="2400" dirty="0" smtClean="0">
                <a:solidFill>
                  <a:srgbClr val="660066"/>
                </a:solidFill>
              </a:rPr>
              <a:t>Halley </a:t>
            </a:r>
            <a:r>
              <a:rPr lang="en-US" sz="2400" dirty="0" err="1" smtClean="0">
                <a:solidFill>
                  <a:srgbClr val="660066"/>
                </a:solidFill>
              </a:rPr>
              <a:t>Gotway</a:t>
            </a:r>
            <a:r>
              <a:rPr lang="en-US" sz="2400" dirty="0">
                <a:solidFill>
                  <a:srgbClr val="660066"/>
                </a:solidFill>
              </a:rPr>
              <a:t>, Tara Jensen, Barbara Brown, </a:t>
            </a:r>
            <a:r>
              <a:rPr lang="en-US" sz="2400" dirty="0" err="1">
                <a:solidFill>
                  <a:srgbClr val="660066"/>
                </a:solidFill>
              </a:rPr>
              <a:t>Ligia</a:t>
            </a:r>
            <a:r>
              <a:rPr lang="en-US" sz="2400" dirty="0">
                <a:solidFill>
                  <a:srgbClr val="660066"/>
                </a:solidFill>
              </a:rPr>
              <a:t> </a:t>
            </a:r>
            <a:r>
              <a:rPr lang="en-US" sz="2400" dirty="0" err="1">
                <a:solidFill>
                  <a:srgbClr val="660066"/>
                </a:solidFill>
              </a:rPr>
              <a:t>Bernardet</a:t>
            </a:r>
            <a:endParaRPr lang="en-US" sz="2400" dirty="0">
              <a:solidFill>
                <a:srgbClr val="660066"/>
              </a:solidFill>
            </a:endParaRPr>
          </a:p>
          <a:p>
            <a:endParaRPr lang="en-US" dirty="0"/>
          </a:p>
        </p:txBody>
      </p:sp>
      <p:sp>
        <p:nvSpPr>
          <p:cNvPr id="3" name="Title 2"/>
          <p:cNvSpPr>
            <a:spLocks noGrp="1"/>
          </p:cNvSpPr>
          <p:nvPr>
            <p:ph type="ctrTitle"/>
          </p:nvPr>
        </p:nvSpPr>
        <p:spPr/>
        <p:txBody>
          <a:bodyPr/>
          <a:lstStyle/>
          <a:p>
            <a:r>
              <a:rPr lang="en-US" b="1" dirty="0"/>
              <a:t>QPF Verification of HWRF</a:t>
            </a:r>
            <a:endParaRPr lang="en-US" dirty="0"/>
          </a:p>
        </p:txBody>
      </p:sp>
      <p:sp>
        <p:nvSpPr>
          <p:cNvPr id="4" name="TextBox 3"/>
          <p:cNvSpPr txBox="1"/>
          <p:nvPr/>
        </p:nvSpPr>
        <p:spPr>
          <a:xfrm>
            <a:off x="2963201" y="5039444"/>
            <a:ext cx="4355423" cy="369332"/>
          </a:xfrm>
          <a:prstGeom prst="rect">
            <a:avLst/>
          </a:prstGeom>
          <a:noFill/>
        </p:spPr>
        <p:txBody>
          <a:bodyPr wrap="none" rtlCol="0">
            <a:spAutoFit/>
          </a:bodyPr>
          <a:lstStyle/>
          <a:p>
            <a:r>
              <a:rPr lang="en-US" dirty="0" smtClean="0"/>
              <a:t>Excerpted from DTC Staff Meeting, April 9, 2015</a:t>
            </a:r>
            <a:endParaRPr lang="en-US" dirty="0"/>
          </a:p>
        </p:txBody>
      </p:sp>
      <p:pic>
        <p:nvPicPr>
          <p:cNvPr id="5" name="Picture 4" descr="dtc_wordmark_pms203.jpg"/>
          <p:cNvPicPr>
            <a:picLocks noChangeAspect="1"/>
          </p:cNvPicPr>
          <p:nvPr/>
        </p:nvPicPr>
        <p:blipFill>
          <a:blip r:embed="rId2" cstate="print"/>
          <a:srcRect/>
          <a:stretch>
            <a:fillRect/>
          </a:stretch>
        </p:blipFill>
        <p:spPr bwMode="auto">
          <a:xfrm>
            <a:off x="0" y="6081713"/>
            <a:ext cx="2895600" cy="776287"/>
          </a:xfrm>
          <a:prstGeom prst="rect">
            <a:avLst/>
          </a:prstGeom>
          <a:noFill/>
          <a:ln w="9525">
            <a:noFill/>
            <a:miter lim="800000"/>
            <a:headEnd/>
            <a:tailEnd/>
          </a:ln>
        </p:spPr>
      </p:pic>
    </p:spTree>
    <p:extLst>
      <p:ext uri="{BB962C8B-B14F-4D97-AF65-F5344CB8AC3E}">
        <p14:creationId xmlns:p14="http://schemas.microsoft.com/office/powerpoint/2010/main" val="15095518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HWRF 2014 grid configuration</a:t>
            </a:r>
            <a:endParaRPr lang="en-US" dirty="0"/>
          </a:p>
        </p:txBody>
      </p:sp>
      <p:sp>
        <p:nvSpPr>
          <p:cNvPr id="22" name="TextBox 21"/>
          <p:cNvSpPr txBox="1"/>
          <p:nvPr/>
        </p:nvSpPr>
        <p:spPr>
          <a:xfrm>
            <a:off x="5410200" y="1447800"/>
            <a:ext cx="3581400" cy="1754327"/>
          </a:xfrm>
          <a:prstGeom prst="rect">
            <a:avLst/>
          </a:prstGeom>
          <a:solidFill>
            <a:schemeClr val="accent1">
              <a:alpha val="30000"/>
            </a:schemeClr>
          </a:solidFill>
          <a:ln w="15875">
            <a:solidFill>
              <a:schemeClr val="tx2"/>
            </a:solidFill>
          </a:ln>
        </p:spPr>
        <p:txBody>
          <a:bodyPr wrap="square" rtlCol="0">
            <a:spAutoFit/>
          </a:bodyPr>
          <a:lstStyle/>
          <a:p>
            <a:r>
              <a:rPr lang="en-US" b="1" dirty="0" smtClean="0"/>
              <a:t>Atmospheric configuration</a:t>
            </a:r>
          </a:p>
          <a:p>
            <a:pPr>
              <a:buFont typeface="Arial"/>
              <a:buChar char="•"/>
            </a:pPr>
            <a:r>
              <a:rPr lang="en-US" dirty="0" smtClean="0"/>
              <a:t>Horizontal grid spacing: 27, 9, 3 km</a:t>
            </a:r>
          </a:p>
          <a:p>
            <a:pPr>
              <a:buFont typeface="Arial"/>
              <a:buChar char="•"/>
            </a:pPr>
            <a:r>
              <a:rPr lang="en-US" dirty="0" smtClean="0"/>
              <a:t>Inner nests move to follow storm</a:t>
            </a:r>
          </a:p>
          <a:p>
            <a:pPr>
              <a:buFont typeface="Arial"/>
              <a:buChar char="•"/>
            </a:pPr>
            <a:r>
              <a:rPr lang="en-US" dirty="0" smtClean="0"/>
              <a:t>Domain location vary from run to run depending on storm location</a:t>
            </a:r>
          </a:p>
          <a:p>
            <a:pPr>
              <a:buFont typeface="Arial"/>
              <a:buChar char="•"/>
            </a:pPr>
            <a:r>
              <a:rPr lang="en-US" dirty="0" smtClean="0"/>
              <a:t>61 vertical levels; top at 2 hPa</a:t>
            </a:r>
          </a:p>
        </p:txBody>
      </p:sp>
      <p:sp>
        <p:nvSpPr>
          <p:cNvPr id="24" name="TextBox 23"/>
          <p:cNvSpPr txBox="1"/>
          <p:nvPr/>
        </p:nvSpPr>
        <p:spPr>
          <a:xfrm>
            <a:off x="5410200" y="3657600"/>
            <a:ext cx="3581400" cy="2308324"/>
          </a:xfrm>
          <a:prstGeom prst="rect">
            <a:avLst/>
          </a:prstGeom>
          <a:solidFill>
            <a:schemeClr val="accent3">
              <a:alpha val="30000"/>
            </a:schemeClr>
          </a:solidFill>
          <a:ln w="15875">
            <a:solidFill>
              <a:schemeClr val="tx2"/>
            </a:solidFill>
          </a:ln>
        </p:spPr>
        <p:txBody>
          <a:bodyPr wrap="square" rtlCol="0">
            <a:spAutoFit/>
          </a:bodyPr>
          <a:lstStyle/>
          <a:p>
            <a:r>
              <a:rPr lang="en-US" b="1" dirty="0" smtClean="0"/>
              <a:t>Oceanic configuration</a:t>
            </a:r>
          </a:p>
          <a:p>
            <a:pPr>
              <a:buFont typeface="Arial"/>
              <a:buChar char="•"/>
            </a:pPr>
            <a:r>
              <a:rPr lang="en-US" dirty="0" smtClean="0"/>
              <a:t>Horizontal grid spacing: 1/12 </a:t>
            </a:r>
            <a:r>
              <a:rPr lang="en-US" dirty="0" err="1" smtClean="0"/>
              <a:t>deg</a:t>
            </a:r>
            <a:r>
              <a:rPr lang="en-US" dirty="0" smtClean="0"/>
              <a:t> ( ~9km)</a:t>
            </a:r>
          </a:p>
          <a:p>
            <a:pPr>
              <a:buFont typeface="Arial"/>
              <a:buChar char="•"/>
            </a:pPr>
            <a:r>
              <a:rPr lang="en-US" dirty="0" smtClean="0"/>
              <a:t>Location of grid depends of location of storm</a:t>
            </a:r>
          </a:p>
          <a:p>
            <a:pPr>
              <a:buFont typeface="Arial"/>
              <a:buChar char="•"/>
            </a:pPr>
            <a:r>
              <a:rPr lang="en-US" dirty="0" smtClean="0"/>
              <a:t>Atlantic and Pacific</a:t>
            </a:r>
          </a:p>
          <a:p>
            <a:pPr lvl="1">
              <a:buFont typeface="Arial"/>
              <a:buChar char="•"/>
            </a:pPr>
            <a:r>
              <a:rPr lang="en-US" dirty="0"/>
              <a:t>3</a:t>
            </a:r>
            <a:r>
              <a:rPr lang="en-US" dirty="0" smtClean="0"/>
              <a:t>-D  model</a:t>
            </a:r>
          </a:p>
          <a:p>
            <a:pPr lvl="1">
              <a:buFont typeface="Arial"/>
              <a:buChar char="•"/>
            </a:pPr>
            <a:r>
              <a:rPr lang="en-US" dirty="0" smtClean="0"/>
              <a:t>23 vertical levels</a:t>
            </a:r>
          </a:p>
        </p:txBody>
      </p:sp>
      <p:pic>
        <p:nvPicPr>
          <p:cNvPr id="19" name="Picture 18" descr="dtc_wordmark_pms203.jpg"/>
          <p:cNvPicPr>
            <a:picLocks noChangeAspect="1"/>
          </p:cNvPicPr>
          <p:nvPr/>
        </p:nvPicPr>
        <p:blipFill>
          <a:blip r:embed="rId3" cstate="print"/>
          <a:srcRect/>
          <a:stretch>
            <a:fillRect/>
          </a:stretch>
        </p:blipFill>
        <p:spPr bwMode="auto">
          <a:xfrm>
            <a:off x="0" y="6081713"/>
            <a:ext cx="2895600" cy="776287"/>
          </a:xfrm>
          <a:prstGeom prst="rect">
            <a:avLst/>
          </a:prstGeom>
          <a:noFill/>
          <a:ln w="9525">
            <a:noFill/>
            <a:miter lim="800000"/>
            <a:headEnd/>
            <a:tailEnd/>
          </a:ln>
        </p:spPr>
      </p:pic>
      <p:pic>
        <p:nvPicPr>
          <p:cNvPr id="5" name="Picture 4"/>
          <p:cNvPicPr>
            <a:picLocks noChangeAspect="1"/>
          </p:cNvPicPr>
          <p:nvPr/>
        </p:nvPicPr>
        <p:blipFill rotWithShape="1">
          <a:blip r:embed="rId4"/>
          <a:srcRect t="18764" b="16905"/>
          <a:stretch/>
        </p:blipFill>
        <p:spPr>
          <a:xfrm>
            <a:off x="457200" y="1524000"/>
            <a:ext cx="4758101" cy="3962400"/>
          </a:xfrm>
          <a:prstGeom prst="rect">
            <a:avLst/>
          </a:prstGeom>
        </p:spPr>
      </p:pic>
      <p:sp>
        <p:nvSpPr>
          <p:cNvPr id="21" name="TextBox 20"/>
          <p:cNvSpPr txBox="1"/>
          <p:nvPr/>
        </p:nvSpPr>
        <p:spPr>
          <a:xfrm>
            <a:off x="3429000" y="1752600"/>
            <a:ext cx="1524000" cy="646331"/>
          </a:xfrm>
          <a:prstGeom prst="rect">
            <a:avLst/>
          </a:prstGeom>
          <a:solidFill>
            <a:schemeClr val="accent2"/>
          </a:solidFill>
          <a:ln w="15875">
            <a:solidFill>
              <a:schemeClr val="tx2"/>
            </a:solidFill>
          </a:ln>
        </p:spPr>
        <p:txBody>
          <a:bodyPr wrap="square" rtlCol="0">
            <a:spAutoFit/>
          </a:bodyPr>
          <a:lstStyle/>
          <a:p>
            <a:r>
              <a:rPr lang="en-US" dirty="0" smtClean="0"/>
              <a:t>MPIPOM-TC Atlantic domain</a:t>
            </a:r>
          </a:p>
        </p:txBody>
      </p:sp>
      <p:cxnSp>
        <p:nvCxnSpPr>
          <p:cNvPr id="25" name="Straight Arrow Connector 24"/>
          <p:cNvCxnSpPr>
            <a:stCxn id="21" idx="2"/>
          </p:cNvCxnSpPr>
          <p:nvPr/>
        </p:nvCxnSpPr>
        <p:spPr>
          <a:xfrm flipH="1">
            <a:off x="3733800" y="2398931"/>
            <a:ext cx="457200" cy="115669"/>
          </a:xfrm>
          <a:prstGeom prst="straightConnector1">
            <a:avLst/>
          </a:prstGeom>
          <a:ln w="34925">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1371600" y="3352800"/>
            <a:ext cx="1143000" cy="457200"/>
          </a:xfrm>
          <a:prstGeom prst="straightConnector1">
            <a:avLst/>
          </a:prstGeom>
          <a:ln w="22225">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838200" y="3810000"/>
            <a:ext cx="501835" cy="369332"/>
          </a:xfrm>
          <a:prstGeom prst="rect">
            <a:avLst/>
          </a:prstGeom>
          <a:solidFill>
            <a:schemeClr val="accent6"/>
          </a:solidFill>
          <a:ln w="15875">
            <a:solidFill>
              <a:schemeClr val="tx2"/>
            </a:solidFill>
          </a:ln>
        </p:spPr>
        <p:txBody>
          <a:bodyPr wrap="none" rtlCol="0">
            <a:spAutoFit/>
          </a:bodyPr>
          <a:lstStyle/>
          <a:p>
            <a:r>
              <a:rPr lang="en-US" dirty="0" smtClean="0"/>
              <a:t>d02</a:t>
            </a:r>
          </a:p>
        </p:txBody>
      </p:sp>
      <p:sp>
        <p:nvSpPr>
          <p:cNvPr id="31" name="TextBox 30"/>
          <p:cNvSpPr txBox="1"/>
          <p:nvPr/>
        </p:nvSpPr>
        <p:spPr>
          <a:xfrm>
            <a:off x="838200" y="4419600"/>
            <a:ext cx="501835" cy="369332"/>
          </a:xfrm>
          <a:prstGeom prst="rect">
            <a:avLst/>
          </a:prstGeom>
          <a:solidFill>
            <a:schemeClr val="accent6"/>
          </a:solidFill>
          <a:ln w="15875">
            <a:solidFill>
              <a:schemeClr val="tx2"/>
            </a:solidFill>
          </a:ln>
        </p:spPr>
        <p:txBody>
          <a:bodyPr wrap="none" rtlCol="0">
            <a:spAutoFit/>
          </a:bodyPr>
          <a:lstStyle/>
          <a:p>
            <a:r>
              <a:rPr lang="en-US" dirty="0" smtClean="0"/>
              <a:t>d03</a:t>
            </a:r>
          </a:p>
        </p:txBody>
      </p:sp>
      <p:cxnSp>
        <p:nvCxnSpPr>
          <p:cNvPr id="32" name="Straight Arrow Connector 31"/>
          <p:cNvCxnSpPr/>
          <p:nvPr/>
        </p:nvCxnSpPr>
        <p:spPr>
          <a:xfrm flipV="1">
            <a:off x="1371600" y="3352800"/>
            <a:ext cx="1501682" cy="1143000"/>
          </a:xfrm>
          <a:prstGeom prst="straightConnector1">
            <a:avLst/>
          </a:prstGeom>
          <a:ln w="22225">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5800" y="5638800"/>
            <a:ext cx="501835" cy="369332"/>
          </a:xfrm>
          <a:prstGeom prst="rect">
            <a:avLst/>
          </a:prstGeom>
          <a:solidFill>
            <a:schemeClr val="accent6"/>
          </a:solidFill>
          <a:ln w="15875">
            <a:solidFill>
              <a:schemeClr val="tx2"/>
            </a:solidFill>
          </a:ln>
        </p:spPr>
        <p:txBody>
          <a:bodyPr wrap="none" rtlCol="0">
            <a:spAutoFit/>
          </a:bodyPr>
          <a:lstStyle/>
          <a:p>
            <a:r>
              <a:rPr lang="en-US" dirty="0" smtClean="0"/>
              <a:t>d01</a:t>
            </a:r>
          </a:p>
        </p:txBody>
      </p:sp>
      <p:cxnSp>
        <p:nvCxnSpPr>
          <p:cNvPr id="34" name="Straight Arrow Connector 33"/>
          <p:cNvCxnSpPr/>
          <p:nvPr/>
        </p:nvCxnSpPr>
        <p:spPr>
          <a:xfrm flipV="1">
            <a:off x="1143000" y="5410200"/>
            <a:ext cx="304800" cy="152400"/>
          </a:xfrm>
          <a:prstGeom prst="straightConnector1">
            <a:avLst/>
          </a:prstGeom>
          <a:ln w="22225">
            <a:solidFill>
              <a:schemeClr val="tx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008230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571" y="219814"/>
            <a:ext cx="7772400" cy="684924"/>
          </a:xfrm>
        </p:spPr>
        <p:txBody>
          <a:bodyPr>
            <a:normAutofit fontScale="90000"/>
          </a:bodyPr>
          <a:lstStyle/>
          <a:p>
            <a:r>
              <a:rPr lang="en-US" dirty="0" smtClean="0"/>
              <a:t>Model Data</a:t>
            </a:r>
            <a:endParaRPr lang="en-US" dirty="0"/>
          </a:p>
        </p:txBody>
      </p:sp>
      <p:sp>
        <p:nvSpPr>
          <p:cNvPr id="3" name="TextBox 2"/>
          <p:cNvSpPr txBox="1"/>
          <p:nvPr/>
        </p:nvSpPr>
        <p:spPr>
          <a:xfrm>
            <a:off x="334180" y="912879"/>
            <a:ext cx="8382403" cy="4524315"/>
          </a:xfrm>
          <a:prstGeom prst="rect">
            <a:avLst/>
          </a:prstGeom>
          <a:noFill/>
        </p:spPr>
        <p:txBody>
          <a:bodyPr wrap="square" rtlCol="0">
            <a:spAutoFit/>
          </a:bodyPr>
          <a:lstStyle/>
          <a:p>
            <a:r>
              <a:rPr lang="en-US" sz="2400" b="1" dirty="0" smtClean="0"/>
              <a:t>HWRF</a:t>
            </a:r>
          </a:p>
          <a:p>
            <a:pPr marL="285750" indent="-285750">
              <a:buFont typeface="Arial"/>
              <a:buChar char="•"/>
            </a:pPr>
            <a:r>
              <a:rPr lang="en-US" sz="2400" dirty="0" smtClean="0"/>
              <a:t>The 2014 pre-implementation runs (H214) conducted by EMC were used in this study</a:t>
            </a:r>
          </a:p>
          <a:p>
            <a:pPr marL="285750" indent="-285750">
              <a:buFont typeface="Arial"/>
              <a:buChar char="•"/>
            </a:pPr>
            <a:r>
              <a:rPr lang="en-US" sz="2400" dirty="0" smtClean="0"/>
              <a:t>Included are 2014 operational runs for 2014 storms</a:t>
            </a:r>
          </a:p>
          <a:p>
            <a:endParaRPr lang="en-US" sz="2400" dirty="0"/>
          </a:p>
          <a:p>
            <a:r>
              <a:rPr lang="en-US" sz="2400" b="1" dirty="0" smtClean="0"/>
              <a:t>HWRF data used</a:t>
            </a:r>
          </a:p>
          <a:p>
            <a:pPr marL="285750" indent="-285750">
              <a:buFont typeface="Arial"/>
              <a:buChar char="•"/>
            </a:pPr>
            <a:r>
              <a:rPr lang="en-US" sz="2400" dirty="0" smtClean="0"/>
              <a:t>Parent domain (~27 km resolution)</a:t>
            </a:r>
          </a:p>
          <a:p>
            <a:pPr marL="285750" indent="-285750">
              <a:buFont typeface="Arial"/>
              <a:buChar char="•"/>
            </a:pPr>
            <a:r>
              <a:rPr lang="en-US" sz="2400" dirty="0"/>
              <a:t>Swath data (Mostly from D03 ~3 km resolution</a:t>
            </a:r>
            <a:r>
              <a:rPr lang="en-US" sz="2400" dirty="0" smtClean="0"/>
              <a:t>)</a:t>
            </a:r>
          </a:p>
          <a:p>
            <a:pPr marL="285750" indent="-285750">
              <a:buFont typeface="Arial"/>
              <a:buChar char="•"/>
            </a:pPr>
            <a:endParaRPr lang="en-US" sz="2400" dirty="0" smtClean="0"/>
          </a:p>
          <a:p>
            <a:endParaRPr lang="en-US" sz="2400" dirty="0"/>
          </a:p>
          <a:p>
            <a:r>
              <a:rPr lang="en-US" sz="2400" b="1" dirty="0" smtClean="0"/>
              <a:t>GFS</a:t>
            </a:r>
            <a:r>
              <a:rPr lang="en-US" sz="2400" dirty="0" smtClean="0"/>
              <a:t> (Used as a baseline to compare HWRF)</a:t>
            </a:r>
          </a:p>
          <a:p>
            <a:pPr marL="285750" indent="-285750">
              <a:buFont typeface="Arial"/>
              <a:buChar char="•"/>
            </a:pPr>
            <a:r>
              <a:rPr lang="en-US" sz="2400" dirty="0" smtClean="0"/>
              <a:t>Operational GRIB1 data at 0.5 </a:t>
            </a:r>
            <a:r>
              <a:rPr lang="en-US" sz="2400" dirty="0" err="1" smtClean="0"/>
              <a:t>deg</a:t>
            </a:r>
            <a:r>
              <a:rPr lang="en-US" sz="2400" dirty="0" smtClean="0"/>
              <a:t> resolution</a:t>
            </a:r>
            <a:endParaRPr lang="en-US" sz="2400" dirty="0"/>
          </a:p>
        </p:txBody>
      </p:sp>
      <p:pic>
        <p:nvPicPr>
          <p:cNvPr id="9" name="Picture 8" descr="dtc_wordmark_pms203.jpg"/>
          <p:cNvPicPr>
            <a:picLocks noChangeAspect="1"/>
          </p:cNvPicPr>
          <p:nvPr/>
        </p:nvPicPr>
        <p:blipFill>
          <a:blip r:embed="rId2" cstate="print"/>
          <a:srcRect/>
          <a:stretch>
            <a:fillRect/>
          </a:stretch>
        </p:blipFill>
        <p:spPr bwMode="auto">
          <a:xfrm>
            <a:off x="0" y="6081713"/>
            <a:ext cx="2895600" cy="776287"/>
          </a:xfrm>
          <a:prstGeom prst="rect">
            <a:avLst/>
          </a:prstGeom>
          <a:noFill/>
          <a:ln w="9525">
            <a:noFill/>
            <a:miter lim="800000"/>
            <a:headEnd/>
            <a:tailEnd/>
          </a:ln>
        </p:spPr>
      </p:pic>
      <p:pic>
        <p:nvPicPr>
          <p:cNvPr id="6" name="Picture 5" descr="swath_sandy.ps"/>
          <p:cNvPicPr>
            <a:picLocks noChangeAspect="1"/>
          </p:cNvPicPr>
          <p:nvPr/>
        </p:nvPicPr>
        <p:blipFill rotWithShape="1">
          <a:blip r:embed="rId3">
            <a:extLst>
              <a:ext uri="{28A0092B-C50C-407E-A947-70E740481C1C}">
                <a14:useLocalDpi xmlns:a14="http://schemas.microsoft.com/office/drawing/2010/main" val="0"/>
              </a:ext>
            </a:extLst>
          </a:blip>
          <a:srcRect l="8974" t="11112" r="11005" b="22531"/>
          <a:stretch/>
        </p:blipFill>
        <p:spPr>
          <a:xfrm rot="5400000">
            <a:off x="6232428" y="2324963"/>
            <a:ext cx="2630051" cy="2822360"/>
          </a:xfrm>
          <a:prstGeom prst="rect">
            <a:avLst/>
          </a:prstGeom>
        </p:spPr>
      </p:pic>
    </p:spTree>
    <p:extLst>
      <p:ext uri="{BB962C8B-B14F-4D97-AF65-F5344CB8AC3E}">
        <p14:creationId xmlns:p14="http://schemas.microsoft.com/office/powerpoint/2010/main" val="33460068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Storms for Verification</a:t>
            </a:r>
            <a:endParaRPr lang="en-US" dirty="0"/>
          </a:p>
        </p:txBody>
      </p:sp>
      <p:pic>
        <p:nvPicPr>
          <p:cNvPr id="7" name="Picture 6" descr="track_h2013_BEST.ps"/>
          <p:cNvPicPr>
            <a:picLocks noChangeAspect="1"/>
          </p:cNvPicPr>
          <p:nvPr/>
        </p:nvPicPr>
        <p:blipFill rotWithShape="1">
          <a:blip r:embed="rId2">
            <a:extLst>
              <a:ext uri="{28A0092B-C50C-407E-A947-70E740481C1C}">
                <a14:useLocalDpi xmlns:a14="http://schemas.microsoft.com/office/drawing/2010/main" val="0"/>
              </a:ext>
            </a:extLst>
          </a:blip>
          <a:srcRect l="21608" t="3819" r="21858" b="4306"/>
          <a:stretch/>
        </p:blipFill>
        <p:spPr>
          <a:xfrm rot="16200000">
            <a:off x="2600290" y="-621994"/>
            <a:ext cx="3932233" cy="8269899"/>
          </a:xfrm>
          <a:prstGeom prst="rect">
            <a:avLst/>
          </a:prstGeom>
        </p:spPr>
      </p:pic>
      <p:sp>
        <p:nvSpPr>
          <p:cNvPr id="8" name="TextBox 7"/>
          <p:cNvSpPr txBox="1"/>
          <p:nvPr/>
        </p:nvSpPr>
        <p:spPr>
          <a:xfrm>
            <a:off x="1937477" y="5736805"/>
            <a:ext cx="6593937" cy="369332"/>
          </a:xfrm>
          <a:prstGeom prst="rect">
            <a:avLst/>
          </a:prstGeom>
          <a:noFill/>
        </p:spPr>
        <p:txBody>
          <a:bodyPr wrap="square" rtlCol="0">
            <a:spAutoFit/>
          </a:bodyPr>
          <a:lstStyle/>
          <a:p>
            <a:r>
              <a:rPr lang="en-US" dirty="0" smtClean="0"/>
              <a:t>22 Storms included are from 2011-2014</a:t>
            </a:r>
            <a:endParaRPr lang="en-US" dirty="0"/>
          </a:p>
        </p:txBody>
      </p:sp>
      <p:pic>
        <p:nvPicPr>
          <p:cNvPr id="9" name="Picture 8" descr="dtc_wordmark_pms203.jpg"/>
          <p:cNvPicPr>
            <a:picLocks noChangeAspect="1"/>
          </p:cNvPicPr>
          <p:nvPr/>
        </p:nvPicPr>
        <p:blipFill>
          <a:blip r:embed="rId3" cstate="print"/>
          <a:srcRect/>
          <a:stretch>
            <a:fillRect/>
          </a:stretch>
        </p:blipFill>
        <p:spPr bwMode="auto">
          <a:xfrm>
            <a:off x="0" y="6081713"/>
            <a:ext cx="2895600" cy="776287"/>
          </a:xfrm>
          <a:prstGeom prst="rect">
            <a:avLst/>
          </a:prstGeom>
          <a:noFill/>
          <a:ln w="9525">
            <a:noFill/>
            <a:miter lim="800000"/>
            <a:headEnd/>
            <a:tailEnd/>
          </a:ln>
        </p:spPr>
      </p:pic>
    </p:spTree>
    <p:extLst>
      <p:ext uri="{BB962C8B-B14F-4D97-AF65-F5344CB8AC3E}">
        <p14:creationId xmlns:p14="http://schemas.microsoft.com/office/powerpoint/2010/main" val="31788636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TextBox 2"/>
          <p:cNvSpPr txBox="1"/>
          <p:nvPr/>
        </p:nvSpPr>
        <p:spPr>
          <a:xfrm>
            <a:off x="808571" y="1427789"/>
            <a:ext cx="6471828" cy="4247317"/>
          </a:xfrm>
          <a:prstGeom prst="rect">
            <a:avLst/>
          </a:prstGeom>
          <a:noFill/>
        </p:spPr>
        <p:txBody>
          <a:bodyPr wrap="square" rtlCol="0">
            <a:spAutoFit/>
          </a:bodyPr>
          <a:lstStyle/>
          <a:p>
            <a:r>
              <a:rPr lang="en-US" dirty="0" smtClean="0"/>
              <a:t>HWRF’s parent domain shifts with every initialization according to the location of the storm – verification becomes difficult. </a:t>
            </a:r>
          </a:p>
          <a:p>
            <a:endParaRPr lang="en-US" dirty="0" smtClean="0"/>
          </a:p>
          <a:p>
            <a:r>
              <a:rPr lang="en-US" dirty="0" smtClean="0"/>
              <a:t>HWRF parent domain and GFS data are re-gridded to 0.25 </a:t>
            </a:r>
            <a:r>
              <a:rPr lang="en-US" dirty="0" err="1" smtClean="0"/>
              <a:t>deg</a:t>
            </a:r>
            <a:r>
              <a:rPr lang="en-US" dirty="0" smtClean="0"/>
              <a:t> resolution and projected on a “Mega Domain”</a:t>
            </a:r>
          </a:p>
          <a:p>
            <a:endParaRPr lang="en-US" dirty="0"/>
          </a:p>
          <a:p>
            <a:r>
              <a:rPr lang="en-US" dirty="0" smtClean="0"/>
              <a:t>24 h accumulations are done using 3 hourly outputs for HWRF.</a:t>
            </a:r>
          </a:p>
          <a:p>
            <a:endParaRPr lang="en-US" dirty="0"/>
          </a:p>
          <a:p>
            <a:r>
              <a:rPr lang="en-US" dirty="0" smtClean="0"/>
              <a:t>CMORPH and Stage IV data are also re-gridded to </a:t>
            </a:r>
          </a:p>
          <a:p>
            <a:r>
              <a:rPr lang="en-US" dirty="0" smtClean="0"/>
              <a:t>0.25 </a:t>
            </a:r>
            <a:r>
              <a:rPr lang="en-US" dirty="0" err="1" smtClean="0"/>
              <a:t>deg</a:t>
            </a:r>
            <a:r>
              <a:rPr lang="en-US" dirty="0" smtClean="0"/>
              <a:t> Mega Domain. </a:t>
            </a:r>
          </a:p>
          <a:p>
            <a:endParaRPr lang="en-US" dirty="0"/>
          </a:p>
          <a:p>
            <a:r>
              <a:rPr lang="en-US" dirty="0" smtClean="0"/>
              <a:t>All large scale verifications are done for 24 h </a:t>
            </a:r>
          </a:p>
          <a:p>
            <a:r>
              <a:rPr lang="en-US" dirty="0" smtClean="0"/>
              <a:t>accumulated precipitation </a:t>
            </a:r>
          </a:p>
          <a:p>
            <a:endParaRPr lang="en-US" dirty="0"/>
          </a:p>
          <a:p>
            <a:r>
              <a:rPr lang="en-US" dirty="0" smtClean="0"/>
              <a:t>Statistics are computed using the </a:t>
            </a:r>
            <a:r>
              <a:rPr lang="en-US" dirty="0" err="1" smtClean="0"/>
              <a:t>METViewer</a:t>
            </a:r>
            <a:endParaRPr lang="en-US" dirty="0"/>
          </a:p>
        </p:txBody>
      </p:sp>
      <p:pic>
        <p:nvPicPr>
          <p:cNvPr id="4" name="Picture 3" descr="TOTAL_H214_BOTH_f24.png"/>
          <p:cNvPicPr>
            <a:picLocks noChangeAspect="1"/>
          </p:cNvPicPr>
          <p:nvPr/>
        </p:nvPicPr>
        <p:blipFill rotWithShape="1">
          <a:blip r:embed="rId2">
            <a:extLst>
              <a:ext uri="{28A0092B-C50C-407E-A947-70E740481C1C}">
                <a14:useLocalDpi xmlns:a14="http://schemas.microsoft.com/office/drawing/2010/main" val="0"/>
              </a:ext>
            </a:extLst>
          </a:blip>
          <a:srcRect l="4225" t="22199" r="8409" b="19869"/>
          <a:stretch/>
        </p:blipFill>
        <p:spPr>
          <a:xfrm>
            <a:off x="5264608" y="3778609"/>
            <a:ext cx="3581892" cy="2375127"/>
          </a:xfrm>
          <a:prstGeom prst="rect">
            <a:avLst/>
          </a:prstGeom>
        </p:spPr>
      </p:pic>
    </p:spTree>
    <p:extLst>
      <p:ext uri="{BB962C8B-B14F-4D97-AF65-F5344CB8AC3E}">
        <p14:creationId xmlns:p14="http://schemas.microsoft.com/office/powerpoint/2010/main" val="27315495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regions</a:t>
            </a:r>
            <a:endParaRPr lang="en-US" dirty="0"/>
          </a:p>
        </p:txBody>
      </p:sp>
      <p:pic>
        <p:nvPicPr>
          <p:cNvPr id="4" name="Picture 3" descr="AL_mega_water.nc.png"/>
          <p:cNvPicPr>
            <a:picLocks noChangeAspect="1"/>
          </p:cNvPicPr>
          <p:nvPr/>
        </p:nvPicPr>
        <p:blipFill rotWithShape="1">
          <a:blip r:embed="rId2">
            <a:extLst>
              <a:ext uri="{28A0092B-C50C-407E-A947-70E740481C1C}">
                <a14:useLocalDpi xmlns:a14="http://schemas.microsoft.com/office/drawing/2010/main" val="0"/>
              </a:ext>
            </a:extLst>
          </a:blip>
          <a:srcRect l="8467" t="26574" r="13487" b="26770"/>
          <a:stretch/>
        </p:blipFill>
        <p:spPr>
          <a:xfrm>
            <a:off x="725748" y="1566075"/>
            <a:ext cx="3430804" cy="2050927"/>
          </a:xfrm>
          <a:prstGeom prst="rect">
            <a:avLst/>
          </a:prstGeom>
        </p:spPr>
      </p:pic>
      <p:pic>
        <p:nvPicPr>
          <p:cNvPr id="5" name="Picture 4" descr="EP_mega_water.nc.png"/>
          <p:cNvPicPr>
            <a:picLocks noChangeAspect="1"/>
          </p:cNvPicPr>
          <p:nvPr/>
        </p:nvPicPr>
        <p:blipFill rotWithShape="1">
          <a:blip r:embed="rId3">
            <a:extLst>
              <a:ext uri="{28A0092B-C50C-407E-A947-70E740481C1C}">
                <a14:useLocalDpi xmlns:a14="http://schemas.microsoft.com/office/drawing/2010/main" val="0"/>
              </a:ext>
            </a:extLst>
          </a:blip>
          <a:srcRect l="9068" t="27055" r="13487" b="26890"/>
          <a:stretch/>
        </p:blipFill>
        <p:spPr>
          <a:xfrm>
            <a:off x="4156551" y="1566074"/>
            <a:ext cx="3448817" cy="2050927"/>
          </a:xfrm>
          <a:prstGeom prst="rect">
            <a:avLst/>
          </a:prstGeom>
        </p:spPr>
      </p:pic>
      <p:pic>
        <p:nvPicPr>
          <p:cNvPr id="6" name="Picture 5" descr="CONUS_mega.nc.png"/>
          <p:cNvPicPr>
            <a:picLocks noChangeAspect="1"/>
          </p:cNvPicPr>
          <p:nvPr/>
        </p:nvPicPr>
        <p:blipFill rotWithShape="1">
          <a:blip r:embed="rId4">
            <a:extLst>
              <a:ext uri="{28A0092B-C50C-407E-A947-70E740481C1C}">
                <a14:useLocalDpi xmlns:a14="http://schemas.microsoft.com/office/drawing/2010/main" val="0"/>
              </a:ext>
            </a:extLst>
          </a:blip>
          <a:srcRect l="9068" t="26815" r="13487" b="26890"/>
          <a:stretch/>
        </p:blipFill>
        <p:spPr>
          <a:xfrm>
            <a:off x="799972" y="3719173"/>
            <a:ext cx="3356579" cy="2006500"/>
          </a:xfrm>
          <a:prstGeom prst="rect">
            <a:avLst/>
          </a:prstGeom>
        </p:spPr>
      </p:pic>
      <p:pic>
        <p:nvPicPr>
          <p:cNvPr id="7" name="Picture 6" descr="TOTAL_H214_BOTH_f24.png"/>
          <p:cNvPicPr>
            <a:picLocks noChangeAspect="1"/>
          </p:cNvPicPr>
          <p:nvPr/>
        </p:nvPicPr>
        <p:blipFill rotWithShape="1">
          <a:blip r:embed="rId5">
            <a:extLst>
              <a:ext uri="{28A0092B-C50C-407E-A947-70E740481C1C}">
                <a14:useLocalDpi xmlns:a14="http://schemas.microsoft.com/office/drawing/2010/main" val="0"/>
              </a:ext>
            </a:extLst>
          </a:blip>
          <a:srcRect l="4225" t="22199" r="8409" b="19869"/>
          <a:stretch/>
        </p:blipFill>
        <p:spPr>
          <a:xfrm>
            <a:off x="4231399" y="3617003"/>
            <a:ext cx="3373969" cy="2279996"/>
          </a:xfrm>
          <a:prstGeom prst="rect">
            <a:avLst/>
          </a:prstGeom>
        </p:spPr>
      </p:pic>
      <p:pic>
        <p:nvPicPr>
          <p:cNvPr id="8" name="Picture 7" descr="dtc_wordmark_pms203.jpg"/>
          <p:cNvPicPr>
            <a:picLocks noChangeAspect="1"/>
          </p:cNvPicPr>
          <p:nvPr/>
        </p:nvPicPr>
        <p:blipFill>
          <a:blip r:embed="rId6" cstate="print"/>
          <a:srcRect/>
          <a:stretch>
            <a:fillRect/>
          </a:stretch>
        </p:blipFill>
        <p:spPr bwMode="auto">
          <a:xfrm>
            <a:off x="0" y="6081713"/>
            <a:ext cx="2895600" cy="776287"/>
          </a:xfrm>
          <a:prstGeom prst="rect">
            <a:avLst/>
          </a:prstGeom>
          <a:noFill/>
          <a:ln w="9525">
            <a:noFill/>
            <a:miter lim="800000"/>
            <a:headEnd/>
            <a:tailEnd/>
          </a:ln>
        </p:spPr>
      </p:pic>
      <p:sp>
        <p:nvSpPr>
          <p:cNvPr id="3" name="TextBox 2"/>
          <p:cNvSpPr txBox="1"/>
          <p:nvPr/>
        </p:nvSpPr>
        <p:spPr>
          <a:xfrm>
            <a:off x="1226618" y="2931001"/>
            <a:ext cx="890111" cy="369332"/>
          </a:xfrm>
          <a:prstGeom prst="rect">
            <a:avLst/>
          </a:prstGeom>
          <a:noFill/>
        </p:spPr>
        <p:txBody>
          <a:bodyPr wrap="square" rtlCol="0">
            <a:spAutoFit/>
          </a:bodyPr>
          <a:lstStyle/>
          <a:p>
            <a:r>
              <a:rPr lang="en-US" dirty="0" smtClean="0"/>
              <a:t>Atlantic</a:t>
            </a:r>
            <a:endParaRPr lang="en-US" dirty="0"/>
          </a:p>
        </p:txBody>
      </p:sp>
      <p:sp>
        <p:nvSpPr>
          <p:cNvPr id="9" name="TextBox 8"/>
          <p:cNvSpPr txBox="1"/>
          <p:nvPr/>
        </p:nvSpPr>
        <p:spPr>
          <a:xfrm>
            <a:off x="1183197" y="5037401"/>
            <a:ext cx="890111" cy="369332"/>
          </a:xfrm>
          <a:prstGeom prst="rect">
            <a:avLst/>
          </a:prstGeom>
          <a:noFill/>
        </p:spPr>
        <p:txBody>
          <a:bodyPr wrap="square" rtlCol="0">
            <a:spAutoFit/>
          </a:bodyPr>
          <a:lstStyle/>
          <a:p>
            <a:r>
              <a:rPr lang="en-US" dirty="0" smtClean="0"/>
              <a:t>CONUS</a:t>
            </a:r>
            <a:endParaRPr lang="en-US" dirty="0"/>
          </a:p>
        </p:txBody>
      </p:sp>
      <p:sp>
        <p:nvSpPr>
          <p:cNvPr id="10" name="TextBox 9"/>
          <p:cNvSpPr txBox="1"/>
          <p:nvPr/>
        </p:nvSpPr>
        <p:spPr>
          <a:xfrm>
            <a:off x="4625099" y="2953431"/>
            <a:ext cx="1258324" cy="369332"/>
          </a:xfrm>
          <a:prstGeom prst="rect">
            <a:avLst/>
          </a:prstGeom>
          <a:noFill/>
        </p:spPr>
        <p:txBody>
          <a:bodyPr wrap="square" rtlCol="0">
            <a:spAutoFit/>
          </a:bodyPr>
          <a:lstStyle/>
          <a:p>
            <a:r>
              <a:rPr lang="en-US" dirty="0" smtClean="0"/>
              <a:t>N East Pac</a:t>
            </a:r>
            <a:endParaRPr lang="en-US" dirty="0"/>
          </a:p>
        </p:txBody>
      </p:sp>
      <p:sp>
        <p:nvSpPr>
          <p:cNvPr id="11" name="TextBox 10"/>
          <p:cNvSpPr txBox="1"/>
          <p:nvPr/>
        </p:nvSpPr>
        <p:spPr>
          <a:xfrm>
            <a:off x="4625099" y="4983965"/>
            <a:ext cx="1887915" cy="369332"/>
          </a:xfrm>
          <a:prstGeom prst="rect">
            <a:avLst/>
          </a:prstGeom>
          <a:noFill/>
        </p:spPr>
        <p:txBody>
          <a:bodyPr wrap="square" rtlCol="0">
            <a:spAutoFit/>
          </a:bodyPr>
          <a:lstStyle/>
          <a:p>
            <a:r>
              <a:rPr lang="en-US" dirty="0" smtClean="0"/>
              <a:t>Full Mega Domain</a:t>
            </a:r>
            <a:endParaRPr lang="en-US" dirty="0"/>
          </a:p>
        </p:txBody>
      </p:sp>
    </p:spTree>
    <p:extLst>
      <p:ext uri="{BB962C8B-B14F-4D97-AF65-F5344CB8AC3E}">
        <p14:creationId xmlns:p14="http://schemas.microsoft.com/office/powerpoint/2010/main" val="779818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863" y="280381"/>
            <a:ext cx="8585256" cy="601234"/>
          </a:xfrm>
        </p:spPr>
        <p:txBody>
          <a:bodyPr>
            <a:normAutofit fontScale="90000"/>
          </a:bodyPr>
          <a:lstStyle/>
          <a:p>
            <a:r>
              <a:rPr lang="en-US" dirty="0" smtClean="0"/>
              <a:t>TC track errors and impact on verification</a:t>
            </a:r>
            <a:endParaRPr lang="en-US" dirty="0"/>
          </a:p>
        </p:txBody>
      </p:sp>
      <p:sp>
        <p:nvSpPr>
          <p:cNvPr id="3" name="TextBox 2"/>
          <p:cNvSpPr txBox="1"/>
          <p:nvPr/>
        </p:nvSpPr>
        <p:spPr>
          <a:xfrm>
            <a:off x="552557" y="873635"/>
            <a:ext cx="7471896" cy="2862322"/>
          </a:xfrm>
          <a:prstGeom prst="rect">
            <a:avLst/>
          </a:prstGeom>
          <a:noFill/>
        </p:spPr>
        <p:txBody>
          <a:bodyPr wrap="square" rtlCol="0">
            <a:spAutoFit/>
          </a:bodyPr>
          <a:lstStyle/>
          <a:p>
            <a:pPr marL="285750" indent="-285750">
              <a:buFont typeface="Arial"/>
              <a:buChar char="•"/>
            </a:pPr>
            <a:r>
              <a:rPr lang="en-US" dirty="0" smtClean="0"/>
              <a:t>Track errors increases with lead time and can impact QPF verification.</a:t>
            </a:r>
          </a:p>
          <a:p>
            <a:pPr marL="285750" indent="-285750">
              <a:buFont typeface="Arial"/>
              <a:buChar char="•"/>
            </a:pPr>
            <a:endParaRPr lang="en-US" dirty="0" smtClean="0"/>
          </a:p>
          <a:p>
            <a:pPr marL="285750" indent="-285750">
              <a:buFont typeface="Arial"/>
              <a:buChar char="•"/>
            </a:pPr>
            <a:r>
              <a:rPr lang="en-US" dirty="0" err="1" smtClean="0"/>
              <a:t>Marchok</a:t>
            </a:r>
            <a:r>
              <a:rPr lang="en-US" dirty="0" smtClean="0"/>
              <a:t> et al (2007) showed that removing the track error can be informative</a:t>
            </a:r>
          </a:p>
          <a:p>
            <a:pPr marL="285750" indent="-285750">
              <a:buFont typeface="Arial"/>
              <a:buChar char="•"/>
            </a:pPr>
            <a:endParaRPr lang="en-US" dirty="0" smtClean="0"/>
          </a:p>
          <a:p>
            <a:pPr marL="285750" indent="-285750">
              <a:buFont typeface="Arial"/>
              <a:buChar char="•"/>
            </a:pPr>
            <a:r>
              <a:rPr lang="en-US" dirty="0"/>
              <a:t>The influence of track error is minimized by shifting the entire domain. The amount of shifting is determined by the difference in the forecast </a:t>
            </a:r>
            <a:r>
              <a:rPr lang="en-US" dirty="0" err="1"/>
              <a:t>lat</a:t>
            </a:r>
            <a:r>
              <a:rPr lang="en-US" dirty="0"/>
              <a:t>/</a:t>
            </a:r>
            <a:r>
              <a:rPr lang="en-US" dirty="0" err="1"/>
              <a:t>lon</a:t>
            </a:r>
            <a:r>
              <a:rPr lang="en-US" dirty="0"/>
              <a:t> and the observed </a:t>
            </a:r>
            <a:r>
              <a:rPr lang="en-US" dirty="0" err="1"/>
              <a:t>lat</a:t>
            </a:r>
            <a:r>
              <a:rPr lang="en-US" dirty="0"/>
              <a:t>/</a:t>
            </a:r>
            <a:r>
              <a:rPr lang="en-US" dirty="0" err="1" smtClean="0"/>
              <a:t>lon</a:t>
            </a:r>
            <a:r>
              <a:rPr lang="en-US" dirty="0" smtClean="0"/>
              <a:t> of the storm’s center. </a:t>
            </a:r>
          </a:p>
          <a:p>
            <a:endParaRPr lang="en-US" dirty="0"/>
          </a:p>
          <a:p>
            <a:endParaRPr lang="en-US" dirty="0" smtClean="0"/>
          </a:p>
          <a:p>
            <a:r>
              <a:rPr lang="en-US" dirty="0" smtClean="0"/>
              <a:t> </a:t>
            </a:r>
            <a:endParaRPr lang="en-US" dirty="0"/>
          </a:p>
        </p:txBody>
      </p:sp>
      <p:pic>
        <p:nvPicPr>
          <p:cNvPr id="4" name="Picture 3"/>
          <p:cNvPicPr/>
          <p:nvPr/>
        </p:nvPicPr>
        <p:blipFill rotWithShape="1">
          <a:blip r:embed="rId2">
            <a:extLst>
              <a:ext uri="{28A0092B-C50C-407E-A947-70E740481C1C}">
                <a14:useLocalDpi xmlns:a14="http://schemas.microsoft.com/office/drawing/2010/main" val="0"/>
              </a:ext>
            </a:extLst>
          </a:blip>
          <a:srcRect l="8956" t="22388" r="13176" b="20143"/>
          <a:stretch/>
        </p:blipFill>
        <p:spPr bwMode="auto">
          <a:xfrm>
            <a:off x="395863" y="2966256"/>
            <a:ext cx="4271645" cy="3152140"/>
          </a:xfrm>
          <a:prstGeom prst="rect">
            <a:avLst/>
          </a:prstGeom>
          <a:ln>
            <a:noFill/>
          </a:ln>
          <a:extLst>
            <a:ext uri="{53640926-AAD7-44d8-BBD7-CCE9431645EC}">
              <a14:shadowObscured xmlns="" xmlns:a14="http://schemas.microsoft.com/office/drawing/2010/main"/>
            </a:ext>
          </a:extLst>
        </p:spPr>
      </p:pic>
      <p:pic>
        <p:nvPicPr>
          <p:cNvPr id="12" name="Picture 11" descr="dtc_wordmark_pms203.jpg"/>
          <p:cNvPicPr>
            <a:picLocks noChangeAspect="1"/>
          </p:cNvPicPr>
          <p:nvPr/>
        </p:nvPicPr>
        <p:blipFill>
          <a:blip r:embed="rId3" cstate="print"/>
          <a:srcRect/>
          <a:stretch>
            <a:fillRect/>
          </a:stretch>
        </p:blipFill>
        <p:spPr bwMode="auto">
          <a:xfrm>
            <a:off x="0" y="6081713"/>
            <a:ext cx="2895600" cy="776287"/>
          </a:xfrm>
          <a:prstGeom prst="rect">
            <a:avLst/>
          </a:prstGeom>
          <a:noFill/>
          <a:ln w="9525">
            <a:noFill/>
            <a:miter lim="800000"/>
            <a:headEnd/>
            <a:tailEnd/>
          </a:ln>
        </p:spPr>
      </p:pic>
      <p:grpSp>
        <p:nvGrpSpPr>
          <p:cNvPr id="37" name="Group 36"/>
          <p:cNvGrpSpPr/>
          <p:nvPr/>
        </p:nvGrpSpPr>
        <p:grpSpPr>
          <a:xfrm>
            <a:off x="7326072" y="4246208"/>
            <a:ext cx="1357536" cy="1540200"/>
            <a:chOff x="7326072" y="4246208"/>
            <a:chExt cx="1357536" cy="1540200"/>
          </a:xfrm>
        </p:grpSpPr>
        <p:cxnSp>
          <p:nvCxnSpPr>
            <p:cNvPr id="7" name="Straight Connector 6"/>
            <p:cNvCxnSpPr/>
            <p:nvPr/>
          </p:nvCxnSpPr>
          <p:spPr>
            <a:xfrm flipH="1" flipV="1">
              <a:off x="7437120" y="4625859"/>
              <a:ext cx="838200" cy="913881"/>
            </a:xfrm>
            <a:prstGeom prst="line">
              <a:avLst/>
            </a:prstGeom>
            <a:ln w="25400">
              <a:solidFill>
                <a:srgbClr val="00B050"/>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flipV="1">
              <a:off x="7605353" y="4709145"/>
              <a:ext cx="838200" cy="913881"/>
            </a:xfrm>
            <a:prstGeom prst="line">
              <a:avLst/>
            </a:prstGeom>
            <a:ln w="25400">
              <a:solidFill>
                <a:srgbClr val="00B0F0"/>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024453" y="4845161"/>
              <a:ext cx="659155" cy="369332"/>
            </a:xfrm>
            <a:prstGeom prst="rect">
              <a:avLst/>
            </a:prstGeom>
            <a:noFill/>
          </p:spPr>
          <p:txBody>
            <a:bodyPr wrap="none" rtlCol="0">
              <a:spAutoFit/>
            </a:bodyPr>
            <a:lstStyle/>
            <a:p>
              <a:r>
                <a:rPr lang="en-US" dirty="0" smtClean="0">
                  <a:solidFill>
                    <a:srgbClr val="00B0F0"/>
                  </a:solidFill>
                </a:rPr>
                <a:t>FCST</a:t>
              </a:r>
              <a:endParaRPr lang="en-US" dirty="0">
                <a:solidFill>
                  <a:srgbClr val="00B0F0"/>
                </a:solidFill>
              </a:endParaRPr>
            </a:p>
          </p:txBody>
        </p:sp>
        <p:sp>
          <p:nvSpPr>
            <p:cNvPr id="23" name="TextBox 22"/>
            <p:cNvSpPr txBox="1"/>
            <p:nvPr/>
          </p:nvSpPr>
          <p:spPr>
            <a:xfrm>
              <a:off x="7326072" y="5140077"/>
              <a:ext cx="657296" cy="646331"/>
            </a:xfrm>
            <a:prstGeom prst="rect">
              <a:avLst/>
            </a:prstGeom>
            <a:noFill/>
          </p:spPr>
          <p:txBody>
            <a:bodyPr wrap="none" rtlCol="0">
              <a:spAutoFit/>
            </a:bodyPr>
            <a:lstStyle/>
            <a:p>
              <a:r>
                <a:rPr lang="en-US" dirty="0" smtClean="0">
                  <a:solidFill>
                    <a:srgbClr val="00B050"/>
                  </a:solidFill>
                </a:rPr>
                <a:t>BEST</a:t>
              </a:r>
            </a:p>
            <a:p>
              <a:r>
                <a:rPr lang="en-US" dirty="0" smtClean="0">
                  <a:solidFill>
                    <a:srgbClr val="00B050"/>
                  </a:solidFill>
                </a:rPr>
                <a:t>Track</a:t>
              </a:r>
              <a:endParaRPr lang="en-US" dirty="0">
                <a:solidFill>
                  <a:srgbClr val="00B050"/>
                </a:solidFill>
              </a:endParaRPr>
            </a:p>
          </p:txBody>
        </p:sp>
        <p:grpSp>
          <p:nvGrpSpPr>
            <p:cNvPr id="33" name="Group 32"/>
            <p:cNvGrpSpPr/>
            <p:nvPr/>
          </p:nvGrpSpPr>
          <p:grpSpPr>
            <a:xfrm>
              <a:off x="7453797" y="4246208"/>
              <a:ext cx="317328" cy="400089"/>
              <a:chOff x="7453797" y="4246208"/>
              <a:chExt cx="317328" cy="400089"/>
            </a:xfrm>
          </p:grpSpPr>
          <p:cxnSp>
            <p:nvCxnSpPr>
              <p:cNvPr id="26" name="Straight Arrow Connector 25"/>
              <p:cNvCxnSpPr/>
              <p:nvPr/>
            </p:nvCxnSpPr>
            <p:spPr>
              <a:xfrm flipH="1" flipV="1">
                <a:off x="7453797" y="4552360"/>
                <a:ext cx="153512" cy="93937"/>
              </a:xfrm>
              <a:prstGeom prst="straightConnector1">
                <a:avLst/>
              </a:prstGeom>
              <a:ln w="158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519133" y="4246208"/>
                <a:ext cx="251992" cy="369332"/>
              </a:xfrm>
              <a:prstGeom prst="rect">
                <a:avLst/>
              </a:prstGeom>
              <a:noFill/>
            </p:spPr>
            <p:txBody>
              <a:bodyPr wrap="none" rtlCol="0">
                <a:spAutoFit/>
              </a:bodyPr>
              <a:lstStyle/>
              <a:p>
                <a:r>
                  <a:rPr lang="en-US" dirty="0" smtClean="0"/>
                  <a:t>t</a:t>
                </a:r>
                <a:endParaRPr lang="en-US" dirty="0"/>
              </a:p>
            </p:txBody>
          </p:sp>
        </p:grpSp>
      </p:grpSp>
      <p:grpSp>
        <p:nvGrpSpPr>
          <p:cNvPr id="35" name="Group 34"/>
          <p:cNvGrpSpPr/>
          <p:nvPr/>
        </p:nvGrpSpPr>
        <p:grpSpPr>
          <a:xfrm>
            <a:off x="6093623" y="4110883"/>
            <a:ext cx="1511730" cy="590716"/>
            <a:chOff x="6093623" y="4110883"/>
            <a:chExt cx="1511730" cy="590716"/>
          </a:xfrm>
        </p:grpSpPr>
        <p:cxnSp>
          <p:nvCxnSpPr>
            <p:cNvPr id="13" name="Straight Connector 12"/>
            <p:cNvCxnSpPr/>
            <p:nvPr/>
          </p:nvCxnSpPr>
          <p:spPr>
            <a:xfrm flipH="1" flipV="1">
              <a:off x="6443452" y="4110883"/>
              <a:ext cx="993668" cy="514977"/>
            </a:xfrm>
            <a:prstGeom prst="line">
              <a:avLst/>
            </a:prstGeom>
            <a:ln w="25400">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767153" y="4470236"/>
              <a:ext cx="838200" cy="231363"/>
            </a:xfrm>
            <a:prstGeom prst="line">
              <a:avLst/>
            </a:prstGeom>
            <a:ln w="25400">
              <a:solidFill>
                <a:srgbClr val="00B0F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6443452" y="4185729"/>
              <a:ext cx="340378" cy="230284"/>
            </a:xfrm>
            <a:prstGeom prst="straightConnector1">
              <a:avLst/>
            </a:prstGeom>
            <a:ln w="158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093623" y="4315423"/>
              <a:ext cx="511679" cy="369332"/>
            </a:xfrm>
            <a:prstGeom prst="rect">
              <a:avLst/>
            </a:prstGeom>
            <a:noFill/>
          </p:spPr>
          <p:txBody>
            <a:bodyPr wrap="none" rtlCol="0">
              <a:spAutoFit/>
            </a:bodyPr>
            <a:lstStyle/>
            <a:p>
              <a:r>
                <a:rPr lang="en-US" dirty="0" smtClean="0"/>
                <a:t>t+1</a:t>
              </a:r>
              <a:endParaRPr lang="en-US" dirty="0"/>
            </a:p>
          </p:txBody>
        </p:sp>
      </p:grpSp>
      <p:grpSp>
        <p:nvGrpSpPr>
          <p:cNvPr id="36" name="Group 35"/>
          <p:cNvGrpSpPr/>
          <p:nvPr/>
        </p:nvGrpSpPr>
        <p:grpSpPr>
          <a:xfrm>
            <a:off x="5203655" y="3787717"/>
            <a:ext cx="1563498" cy="685885"/>
            <a:chOff x="5203655" y="3787717"/>
            <a:chExt cx="1563498" cy="685885"/>
          </a:xfrm>
        </p:grpSpPr>
        <p:cxnSp>
          <p:nvCxnSpPr>
            <p:cNvPr id="15" name="Straight Connector 14"/>
            <p:cNvCxnSpPr/>
            <p:nvPr/>
          </p:nvCxnSpPr>
          <p:spPr>
            <a:xfrm flipH="1" flipV="1">
              <a:off x="5449784" y="3787717"/>
              <a:ext cx="993668" cy="323166"/>
            </a:xfrm>
            <a:prstGeom prst="line">
              <a:avLst/>
            </a:prstGeom>
            <a:ln w="25400">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6012180" y="4110883"/>
              <a:ext cx="754973" cy="362719"/>
            </a:xfrm>
            <a:prstGeom prst="line">
              <a:avLst/>
            </a:prstGeom>
            <a:ln w="25400">
              <a:solidFill>
                <a:srgbClr val="00B0F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5449784" y="3863341"/>
              <a:ext cx="562396" cy="247542"/>
            </a:xfrm>
            <a:prstGeom prst="straightConnector1">
              <a:avLst/>
            </a:prstGeom>
            <a:ln w="158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203655" y="3954861"/>
              <a:ext cx="511679" cy="369332"/>
            </a:xfrm>
            <a:prstGeom prst="rect">
              <a:avLst/>
            </a:prstGeom>
            <a:noFill/>
          </p:spPr>
          <p:txBody>
            <a:bodyPr wrap="none" rtlCol="0">
              <a:spAutoFit/>
            </a:bodyPr>
            <a:lstStyle/>
            <a:p>
              <a:r>
                <a:rPr lang="en-US" dirty="0" smtClean="0"/>
                <a:t>t+2</a:t>
              </a:r>
              <a:endParaRPr lang="en-US" dirty="0"/>
            </a:p>
          </p:txBody>
        </p:sp>
      </p:grpSp>
    </p:spTree>
    <p:extLst>
      <p:ext uri="{BB962C8B-B14F-4D97-AF65-F5344CB8AC3E}">
        <p14:creationId xmlns:p14="http://schemas.microsoft.com/office/powerpoint/2010/main" val="119705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863" y="280381"/>
            <a:ext cx="8585256" cy="601234"/>
          </a:xfrm>
        </p:spPr>
        <p:txBody>
          <a:bodyPr>
            <a:normAutofit fontScale="90000"/>
          </a:bodyPr>
          <a:lstStyle/>
          <a:p>
            <a:r>
              <a:rPr lang="en-US" dirty="0" smtClean="0"/>
              <a:t>TC track errors and impact on verification</a:t>
            </a:r>
            <a:endParaRPr lang="en-US" dirty="0"/>
          </a:p>
        </p:txBody>
      </p:sp>
      <p:pic>
        <p:nvPicPr>
          <p:cNvPr id="5" name="Picture 4"/>
          <p:cNvPicPr/>
          <p:nvPr/>
        </p:nvPicPr>
        <p:blipFill rotWithShape="1">
          <a:blip r:embed="rId2">
            <a:extLst>
              <a:ext uri="{28A0092B-C50C-407E-A947-70E740481C1C}">
                <a14:useLocalDpi xmlns:a14="http://schemas.microsoft.com/office/drawing/2010/main" val="0"/>
              </a:ext>
            </a:extLst>
          </a:blip>
          <a:srcRect l="9205" t="22139" r="13673" b="18900"/>
          <a:stretch/>
        </p:blipFill>
        <p:spPr bwMode="auto">
          <a:xfrm>
            <a:off x="404110" y="2958009"/>
            <a:ext cx="4230370" cy="3234055"/>
          </a:xfrm>
          <a:prstGeom prst="rect">
            <a:avLst/>
          </a:prstGeom>
          <a:ln>
            <a:noFill/>
          </a:ln>
          <a:extLst>
            <a:ext uri="{53640926-AAD7-44d8-BBD7-CCE9431645EC}">
              <a14:shadowObscured xmlns="" xmlns:a14="http://schemas.microsoft.com/office/drawing/2010/main"/>
            </a:ext>
          </a:extLst>
        </p:spPr>
      </p:pic>
      <p:sp>
        <p:nvSpPr>
          <p:cNvPr id="8" name="TextBox 7"/>
          <p:cNvSpPr txBox="1"/>
          <p:nvPr/>
        </p:nvSpPr>
        <p:spPr>
          <a:xfrm>
            <a:off x="1344496" y="1125491"/>
            <a:ext cx="2209800" cy="646331"/>
          </a:xfrm>
          <a:prstGeom prst="rect">
            <a:avLst/>
          </a:prstGeom>
          <a:solidFill>
            <a:schemeClr val="accent4">
              <a:alpha val="19000"/>
            </a:schemeClr>
          </a:solidFill>
          <a:ln>
            <a:solidFill>
              <a:srgbClr val="1F497D"/>
            </a:solidFill>
          </a:ln>
        </p:spPr>
        <p:txBody>
          <a:bodyPr wrap="square" rtlCol="0">
            <a:spAutoFit/>
          </a:bodyPr>
          <a:lstStyle/>
          <a:p>
            <a:pPr defTabSz="914400"/>
            <a:r>
              <a:rPr lang="en-US" dirty="0">
                <a:solidFill>
                  <a:prstClr val="black"/>
                </a:solidFill>
                <a:latin typeface="Perpetua"/>
              </a:rPr>
              <a:t>Shifting removes track error from QPF Vx</a:t>
            </a:r>
          </a:p>
        </p:txBody>
      </p:sp>
      <p:grpSp>
        <p:nvGrpSpPr>
          <p:cNvPr id="41" name="Group 40"/>
          <p:cNvGrpSpPr/>
          <p:nvPr/>
        </p:nvGrpSpPr>
        <p:grpSpPr>
          <a:xfrm>
            <a:off x="427563" y="2124575"/>
            <a:ext cx="4510197" cy="2122375"/>
            <a:chOff x="427563" y="2124575"/>
            <a:chExt cx="4510197" cy="2122375"/>
          </a:xfrm>
        </p:grpSpPr>
        <p:sp>
          <p:nvSpPr>
            <p:cNvPr id="3" name="TextBox 2"/>
            <p:cNvSpPr txBox="1"/>
            <p:nvPr/>
          </p:nvSpPr>
          <p:spPr>
            <a:xfrm>
              <a:off x="427563" y="2124575"/>
              <a:ext cx="4510197" cy="1477328"/>
            </a:xfrm>
            <a:prstGeom prst="rect">
              <a:avLst/>
            </a:prstGeom>
            <a:noFill/>
          </p:spPr>
          <p:txBody>
            <a:bodyPr wrap="square" rtlCol="0">
              <a:spAutoFit/>
            </a:bodyPr>
            <a:lstStyle/>
            <a:p>
              <a:pPr marL="285750" indent="-285750">
                <a:buFont typeface="Arial"/>
                <a:buChar char="•"/>
              </a:pPr>
              <a:r>
                <a:rPr lang="en-US" dirty="0" smtClean="0"/>
                <a:t>The </a:t>
              </a:r>
              <a:r>
                <a:rPr lang="en-US" dirty="0"/>
                <a:t>verification is done by taking into account only 600 km rainfall around the storm position. </a:t>
              </a:r>
            </a:p>
            <a:p>
              <a:endParaRPr lang="en-US" dirty="0"/>
            </a:p>
            <a:p>
              <a:endParaRPr lang="en-US" dirty="0" smtClean="0"/>
            </a:p>
            <a:p>
              <a:r>
                <a:rPr lang="en-US" dirty="0" smtClean="0"/>
                <a:t> </a:t>
              </a:r>
              <a:endParaRPr lang="en-US" dirty="0"/>
            </a:p>
          </p:txBody>
        </p:sp>
        <p:sp>
          <p:nvSpPr>
            <p:cNvPr id="10" name="Oval 9"/>
            <p:cNvSpPr/>
            <p:nvPr/>
          </p:nvSpPr>
          <p:spPr>
            <a:xfrm>
              <a:off x="2449396" y="3974816"/>
              <a:ext cx="280402" cy="27213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5386820" y="911862"/>
            <a:ext cx="3296787" cy="2031325"/>
          </a:xfrm>
          <a:prstGeom prst="rect">
            <a:avLst/>
          </a:prstGeom>
          <a:solidFill>
            <a:schemeClr val="accent4">
              <a:alpha val="19000"/>
            </a:schemeClr>
          </a:solidFill>
          <a:ln>
            <a:solidFill>
              <a:srgbClr val="1F497D"/>
            </a:solidFill>
          </a:ln>
        </p:spPr>
        <p:txBody>
          <a:bodyPr wrap="square" rtlCol="0">
            <a:spAutoFit/>
          </a:bodyPr>
          <a:lstStyle/>
          <a:p>
            <a:pPr marL="285750" indent="-285750" defTabSz="914400">
              <a:buFont typeface="Arial" panose="020B0604020202020204" pitchFamily="34" charset="0"/>
              <a:buChar char="•"/>
            </a:pPr>
            <a:r>
              <a:rPr lang="en-US" dirty="0" smtClean="0">
                <a:solidFill>
                  <a:prstClr val="black"/>
                </a:solidFill>
                <a:latin typeface="Perpetua"/>
              </a:rPr>
              <a:t>Does not take into account interaction with land, e.g. encounter with high terrain</a:t>
            </a:r>
          </a:p>
          <a:p>
            <a:pPr marL="285750" indent="-285750" defTabSz="914400">
              <a:buFont typeface="Arial" panose="020B0604020202020204" pitchFamily="34" charset="0"/>
              <a:buChar char="•"/>
            </a:pPr>
            <a:r>
              <a:rPr lang="en-US" dirty="0" smtClean="0">
                <a:solidFill>
                  <a:prstClr val="black"/>
                </a:solidFill>
                <a:latin typeface="Perpetua"/>
              </a:rPr>
              <a:t>Storm motion and angle is not taken into account</a:t>
            </a:r>
          </a:p>
          <a:p>
            <a:pPr marL="285750" indent="-285750" defTabSz="914400">
              <a:buFont typeface="Arial" panose="020B0604020202020204" pitchFamily="34" charset="0"/>
              <a:buChar char="•"/>
            </a:pPr>
            <a:r>
              <a:rPr lang="en-US" dirty="0" smtClean="0">
                <a:solidFill>
                  <a:prstClr val="black"/>
                </a:solidFill>
                <a:latin typeface="Perpetua"/>
              </a:rPr>
              <a:t>We did evaluate over land and water separately as well</a:t>
            </a:r>
            <a:endParaRPr lang="en-US" dirty="0">
              <a:solidFill>
                <a:prstClr val="black"/>
              </a:solidFill>
              <a:latin typeface="Perpetua"/>
            </a:endParaRPr>
          </a:p>
        </p:txBody>
      </p:sp>
      <p:pic>
        <p:nvPicPr>
          <p:cNvPr id="12" name="Picture 11" descr="dtc_wordmark_pms203.jpg"/>
          <p:cNvPicPr>
            <a:picLocks noChangeAspect="1"/>
          </p:cNvPicPr>
          <p:nvPr/>
        </p:nvPicPr>
        <p:blipFill>
          <a:blip r:embed="rId3" cstate="print"/>
          <a:srcRect/>
          <a:stretch>
            <a:fillRect/>
          </a:stretch>
        </p:blipFill>
        <p:spPr bwMode="auto">
          <a:xfrm>
            <a:off x="0" y="6081713"/>
            <a:ext cx="2895600" cy="776287"/>
          </a:xfrm>
          <a:prstGeom prst="rect">
            <a:avLst/>
          </a:prstGeom>
          <a:noFill/>
          <a:ln w="9525">
            <a:noFill/>
            <a:miter lim="800000"/>
            <a:headEnd/>
            <a:tailEnd/>
          </a:ln>
        </p:spPr>
      </p:pic>
      <p:cxnSp>
        <p:nvCxnSpPr>
          <p:cNvPr id="24" name="Straight Connector 23"/>
          <p:cNvCxnSpPr/>
          <p:nvPr/>
        </p:nvCxnSpPr>
        <p:spPr>
          <a:xfrm flipH="1" flipV="1">
            <a:off x="7437120" y="4625859"/>
            <a:ext cx="838200" cy="913881"/>
          </a:xfrm>
          <a:prstGeom prst="line">
            <a:avLst/>
          </a:prstGeom>
          <a:ln w="25400">
            <a:solidFill>
              <a:srgbClr val="00B050"/>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7605353" y="4709145"/>
            <a:ext cx="838200" cy="913881"/>
          </a:xfrm>
          <a:prstGeom prst="line">
            <a:avLst/>
          </a:prstGeom>
          <a:ln w="25400">
            <a:solidFill>
              <a:srgbClr val="00B0F0"/>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24453" y="4845161"/>
            <a:ext cx="659155" cy="369332"/>
          </a:xfrm>
          <a:prstGeom prst="rect">
            <a:avLst/>
          </a:prstGeom>
          <a:noFill/>
        </p:spPr>
        <p:txBody>
          <a:bodyPr wrap="none" rtlCol="0">
            <a:spAutoFit/>
          </a:bodyPr>
          <a:lstStyle/>
          <a:p>
            <a:r>
              <a:rPr lang="en-US" dirty="0" smtClean="0">
                <a:solidFill>
                  <a:srgbClr val="00B0F0"/>
                </a:solidFill>
              </a:rPr>
              <a:t>FCST</a:t>
            </a:r>
            <a:endParaRPr lang="en-US" dirty="0">
              <a:solidFill>
                <a:srgbClr val="00B0F0"/>
              </a:solidFill>
            </a:endParaRPr>
          </a:p>
        </p:txBody>
      </p:sp>
      <p:sp>
        <p:nvSpPr>
          <p:cNvPr id="27" name="TextBox 26"/>
          <p:cNvSpPr txBox="1"/>
          <p:nvPr/>
        </p:nvSpPr>
        <p:spPr>
          <a:xfrm>
            <a:off x="7326072" y="5140077"/>
            <a:ext cx="644728" cy="369332"/>
          </a:xfrm>
          <a:prstGeom prst="rect">
            <a:avLst/>
          </a:prstGeom>
          <a:noFill/>
        </p:spPr>
        <p:txBody>
          <a:bodyPr wrap="none" rtlCol="0">
            <a:spAutoFit/>
          </a:bodyPr>
          <a:lstStyle/>
          <a:p>
            <a:r>
              <a:rPr lang="en-US" dirty="0" smtClean="0">
                <a:solidFill>
                  <a:srgbClr val="00B050"/>
                </a:solidFill>
              </a:rPr>
              <a:t>BEST</a:t>
            </a:r>
            <a:endParaRPr lang="en-US" dirty="0">
              <a:solidFill>
                <a:srgbClr val="00B050"/>
              </a:solidFill>
            </a:endParaRPr>
          </a:p>
        </p:txBody>
      </p:sp>
      <p:grpSp>
        <p:nvGrpSpPr>
          <p:cNvPr id="28" name="Group 27"/>
          <p:cNvGrpSpPr/>
          <p:nvPr/>
        </p:nvGrpSpPr>
        <p:grpSpPr>
          <a:xfrm>
            <a:off x="7453797" y="4246208"/>
            <a:ext cx="317328" cy="400089"/>
            <a:chOff x="7453797" y="4246208"/>
            <a:chExt cx="317328" cy="400089"/>
          </a:xfrm>
        </p:grpSpPr>
        <p:cxnSp>
          <p:nvCxnSpPr>
            <p:cNvPr id="29" name="Straight Arrow Connector 28"/>
            <p:cNvCxnSpPr/>
            <p:nvPr/>
          </p:nvCxnSpPr>
          <p:spPr>
            <a:xfrm flipH="1" flipV="1">
              <a:off x="7453797" y="4552360"/>
              <a:ext cx="153512" cy="93937"/>
            </a:xfrm>
            <a:prstGeom prst="straightConnector1">
              <a:avLst/>
            </a:prstGeom>
            <a:ln w="158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519133" y="4246208"/>
              <a:ext cx="251992" cy="369332"/>
            </a:xfrm>
            <a:prstGeom prst="rect">
              <a:avLst/>
            </a:prstGeom>
            <a:noFill/>
          </p:spPr>
          <p:txBody>
            <a:bodyPr wrap="none" rtlCol="0">
              <a:spAutoFit/>
            </a:bodyPr>
            <a:lstStyle/>
            <a:p>
              <a:r>
                <a:rPr lang="en-US" dirty="0" smtClean="0"/>
                <a:t>t</a:t>
              </a:r>
              <a:endParaRPr lang="en-US" dirty="0"/>
            </a:p>
          </p:txBody>
        </p:sp>
      </p:grpSp>
      <p:grpSp>
        <p:nvGrpSpPr>
          <p:cNvPr id="31" name="Group 30"/>
          <p:cNvGrpSpPr/>
          <p:nvPr/>
        </p:nvGrpSpPr>
        <p:grpSpPr>
          <a:xfrm>
            <a:off x="6093623" y="4110883"/>
            <a:ext cx="1511730" cy="590716"/>
            <a:chOff x="6093623" y="4110883"/>
            <a:chExt cx="1511730" cy="590716"/>
          </a:xfrm>
        </p:grpSpPr>
        <p:cxnSp>
          <p:nvCxnSpPr>
            <p:cNvPr id="32" name="Straight Connector 31"/>
            <p:cNvCxnSpPr/>
            <p:nvPr/>
          </p:nvCxnSpPr>
          <p:spPr>
            <a:xfrm flipH="1" flipV="1">
              <a:off x="6443452" y="4110883"/>
              <a:ext cx="993668" cy="514977"/>
            </a:xfrm>
            <a:prstGeom prst="line">
              <a:avLst/>
            </a:prstGeom>
            <a:ln w="25400">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6767153" y="4470236"/>
              <a:ext cx="838200" cy="231363"/>
            </a:xfrm>
            <a:prstGeom prst="line">
              <a:avLst/>
            </a:prstGeom>
            <a:ln w="25400">
              <a:solidFill>
                <a:srgbClr val="00B0F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flipV="1">
              <a:off x="6443452" y="4185729"/>
              <a:ext cx="340378" cy="230284"/>
            </a:xfrm>
            <a:prstGeom prst="straightConnector1">
              <a:avLst/>
            </a:prstGeom>
            <a:ln w="158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093623" y="4315423"/>
              <a:ext cx="511679" cy="369332"/>
            </a:xfrm>
            <a:prstGeom prst="rect">
              <a:avLst/>
            </a:prstGeom>
            <a:noFill/>
          </p:spPr>
          <p:txBody>
            <a:bodyPr wrap="none" rtlCol="0">
              <a:spAutoFit/>
            </a:bodyPr>
            <a:lstStyle/>
            <a:p>
              <a:r>
                <a:rPr lang="en-US" dirty="0" smtClean="0"/>
                <a:t>t+1</a:t>
              </a:r>
              <a:endParaRPr lang="en-US" dirty="0"/>
            </a:p>
          </p:txBody>
        </p:sp>
      </p:grpSp>
      <p:grpSp>
        <p:nvGrpSpPr>
          <p:cNvPr id="36" name="Group 35"/>
          <p:cNvGrpSpPr/>
          <p:nvPr/>
        </p:nvGrpSpPr>
        <p:grpSpPr>
          <a:xfrm>
            <a:off x="5203655" y="3787717"/>
            <a:ext cx="1563498" cy="685885"/>
            <a:chOff x="5203655" y="3787717"/>
            <a:chExt cx="1563498" cy="685885"/>
          </a:xfrm>
        </p:grpSpPr>
        <p:cxnSp>
          <p:nvCxnSpPr>
            <p:cNvPr id="37" name="Straight Connector 36"/>
            <p:cNvCxnSpPr/>
            <p:nvPr/>
          </p:nvCxnSpPr>
          <p:spPr>
            <a:xfrm flipH="1" flipV="1">
              <a:off x="5449784" y="3787717"/>
              <a:ext cx="993668" cy="323166"/>
            </a:xfrm>
            <a:prstGeom prst="line">
              <a:avLst/>
            </a:prstGeom>
            <a:ln w="25400">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6012180" y="4110883"/>
              <a:ext cx="754973" cy="362719"/>
            </a:xfrm>
            <a:prstGeom prst="line">
              <a:avLst/>
            </a:prstGeom>
            <a:ln w="25400">
              <a:solidFill>
                <a:srgbClr val="00B0F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5449784" y="3863341"/>
              <a:ext cx="562396" cy="247542"/>
            </a:xfrm>
            <a:prstGeom prst="straightConnector1">
              <a:avLst/>
            </a:prstGeom>
            <a:ln w="158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203655" y="3954861"/>
              <a:ext cx="511679" cy="369332"/>
            </a:xfrm>
            <a:prstGeom prst="rect">
              <a:avLst/>
            </a:prstGeom>
            <a:noFill/>
          </p:spPr>
          <p:txBody>
            <a:bodyPr wrap="none" rtlCol="0">
              <a:spAutoFit/>
            </a:bodyPr>
            <a:lstStyle/>
            <a:p>
              <a:r>
                <a:rPr lang="en-US" dirty="0" smtClean="0"/>
                <a:t>t+2</a:t>
              </a:r>
              <a:endParaRPr lang="en-US" dirty="0"/>
            </a:p>
          </p:txBody>
        </p:sp>
      </p:grpSp>
      <p:grpSp>
        <p:nvGrpSpPr>
          <p:cNvPr id="46" name="Group 45"/>
          <p:cNvGrpSpPr/>
          <p:nvPr/>
        </p:nvGrpSpPr>
        <p:grpSpPr>
          <a:xfrm>
            <a:off x="5006103" y="3294478"/>
            <a:ext cx="3230598" cy="1014475"/>
            <a:chOff x="5006103" y="3294478"/>
            <a:chExt cx="3230598" cy="1014475"/>
          </a:xfrm>
        </p:grpSpPr>
        <p:sp>
          <p:nvSpPr>
            <p:cNvPr id="42" name="Oval 41"/>
            <p:cNvSpPr/>
            <p:nvPr/>
          </p:nvSpPr>
          <p:spPr>
            <a:xfrm>
              <a:off x="5006103" y="3340695"/>
              <a:ext cx="951299" cy="9682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5871245" y="3294478"/>
              <a:ext cx="2365456" cy="369332"/>
            </a:xfrm>
            <a:prstGeom prst="rect">
              <a:avLst/>
            </a:prstGeom>
            <a:noFill/>
          </p:spPr>
          <p:txBody>
            <a:bodyPr wrap="none" rtlCol="0">
              <a:spAutoFit/>
            </a:bodyPr>
            <a:lstStyle/>
            <a:p>
              <a:r>
                <a:rPr lang="en-US" dirty="0" smtClean="0"/>
                <a:t>Radius of Maximum Wind</a:t>
              </a:r>
              <a:endParaRPr lang="en-US" dirty="0"/>
            </a:p>
          </p:txBody>
        </p:sp>
      </p:grpSp>
    </p:spTree>
    <p:extLst>
      <p:ext uri="{BB962C8B-B14F-4D97-AF65-F5344CB8AC3E}">
        <p14:creationId xmlns:p14="http://schemas.microsoft.com/office/powerpoint/2010/main" val="42153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142" y="230902"/>
            <a:ext cx="7772400" cy="634220"/>
          </a:xfrm>
        </p:spPr>
        <p:txBody>
          <a:bodyPr>
            <a:normAutofit fontScale="90000"/>
          </a:bodyPr>
          <a:lstStyle/>
          <a:p>
            <a:r>
              <a:rPr lang="en-US" dirty="0" smtClean="0"/>
              <a:t>Verification after shifting grids </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849454" y="1014320"/>
            <a:ext cx="3727701" cy="2701749"/>
          </a:xfrm>
          <a:prstGeom prst="rect">
            <a:avLst/>
          </a:prstGeom>
        </p:spPr>
      </p:pic>
      <p:sp>
        <p:nvSpPr>
          <p:cNvPr id="5" name="TextBox 4"/>
          <p:cNvSpPr txBox="1"/>
          <p:nvPr/>
        </p:nvSpPr>
        <p:spPr>
          <a:xfrm>
            <a:off x="5118033" y="4568550"/>
            <a:ext cx="2894897" cy="923330"/>
          </a:xfrm>
          <a:prstGeom prst="rect">
            <a:avLst/>
          </a:prstGeom>
          <a:solidFill>
            <a:schemeClr val="tx2">
              <a:lumMod val="40000"/>
              <a:lumOff val="60000"/>
            </a:schemeClr>
          </a:solidFill>
          <a:ln>
            <a:solidFill>
              <a:schemeClr val="tx2"/>
            </a:solidFill>
          </a:ln>
        </p:spPr>
        <p:txBody>
          <a:bodyPr wrap="square" rtlCol="0">
            <a:spAutoFit/>
          </a:bodyPr>
          <a:lstStyle/>
          <a:p>
            <a:r>
              <a:rPr lang="en-US" dirty="0" smtClean="0"/>
              <a:t>GFS has higher ETS values than HWRF, even at earlier lead times and higher thresholds</a:t>
            </a:r>
            <a:endParaRPr lang="en-US" dirty="0"/>
          </a:p>
        </p:txBody>
      </p:sp>
      <p:sp>
        <p:nvSpPr>
          <p:cNvPr id="6" name="TextBox 5"/>
          <p:cNvSpPr txBox="1"/>
          <p:nvPr/>
        </p:nvSpPr>
        <p:spPr>
          <a:xfrm>
            <a:off x="5118033" y="1807257"/>
            <a:ext cx="3340085" cy="646331"/>
          </a:xfrm>
          <a:prstGeom prst="rect">
            <a:avLst/>
          </a:prstGeom>
          <a:solidFill>
            <a:schemeClr val="tx2">
              <a:lumMod val="40000"/>
              <a:lumOff val="60000"/>
            </a:schemeClr>
          </a:solidFill>
          <a:ln>
            <a:solidFill>
              <a:schemeClr val="tx2"/>
            </a:solidFill>
          </a:ln>
        </p:spPr>
        <p:txBody>
          <a:bodyPr wrap="square" rtlCol="0">
            <a:spAutoFit/>
          </a:bodyPr>
          <a:lstStyle/>
          <a:p>
            <a:r>
              <a:rPr lang="en-US" dirty="0" smtClean="0"/>
              <a:t>ETS values increases significantly after the shifting is done. </a:t>
            </a:r>
          </a:p>
        </p:txBody>
      </p:sp>
      <p:pic>
        <p:nvPicPr>
          <p:cNvPr id="7" name="Picture 6" descr="dtc_wordmark_pms203.jpg"/>
          <p:cNvPicPr>
            <a:picLocks noChangeAspect="1"/>
          </p:cNvPicPr>
          <p:nvPr/>
        </p:nvPicPr>
        <p:blipFill>
          <a:blip r:embed="rId3" cstate="print"/>
          <a:srcRect/>
          <a:stretch>
            <a:fillRect/>
          </a:stretch>
        </p:blipFill>
        <p:spPr bwMode="auto">
          <a:xfrm>
            <a:off x="0" y="6081713"/>
            <a:ext cx="2895600" cy="776287"/>
          </a:xfrm>
          <a:prstGeom prst="rect">
            <a:avLst/>
          </a:prstGeom>
          <a:noFill/>
          <a:ln w="9525">
            <a:noFill/>
            <a:miter lim="800000"/>
            <a:headEnd/>
            <a:tailEnd/>
          </a:ln>
        </p:spPr>
      </p:pic>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939141" y="3716069"/>
            <a:ext cx="3638014" cy="3029572"/>
          </a:xfrm>
          <a:prstGeom prst="rect">
            <a:avLst/>
          </a:prstGeom>
        </p:spPr>
      </p:pic>
    </p:spTree>
    <p:extLst>
      <p:ext uri="{BB962C8B-B14F-4D97-AF65-F5344CB8AC3E}">
        <p14:creationId xmlns:p14="http://schemas.microsoft.com/office/powerpoint/2010/main" val="30425372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rotWithShape="1">
          <a:blip r:embed="rId2" cstate="print">
            <a:extLst>
              <a:ext uri="{28A0092B-C50C-407E-A947-70E740481C1C}">
                <a14:useLocalDpi xmlns:a14="http://schemas.microsoft.com/office/drawing/2010/main" val="0"/>
              </a:ext>
            </a:extLst>
          </a:blip>
          <a:srcRect l="50000" t="56667"/>
          <a:stretch/>
        </p:blipFill>
        <p:spPr>
          <a:xfrm>
            <a:off x="685800" y="3890109"/>
            <a:ext cx="3352800" cy="2245360"/>
          </a:xfrm>
          <a:prstGeom prst="rect">
            <a:avLst/>
          </a:prstGeom>
        </p:spPr>
      </p:pic>
      <p:pic>
        <p:nvPicPr>
          <p:cNvPr id="39" name="Picture 38"/>
          <p:cNvPicPr>
            <a:picLocks noChangeAspect="1"/>
          </p:cNvPicPr>
          <p:nvPr/>
        </p:nvPicPr>
        <p:blipFill rotWithShape="1">
          <a:blip r:embed="rId2" cstate="print">
            <a:extLst>
              <a:ext uri="{28A0092B-C50C-407E-A947-70E740481C1C}">
                <a14:useLocalDpi xmlns:a14="http://schemas.microsoft.com/office/drawing/2010/main" val="0"/>
              </a:ext>
            </a:extLst>
          </a:blip>
          <a:srcRect l="-1061" t="6667" r="49344" b="51111"/>
          <a:stretch/>
        </p:blipFill>
        <p:spPr>
          <a:xfrm>
            <a:off x="76199" y="945412"/>
            <a:ext cx="4782345" cy="3016988"/>
          </a:xfrm>
          <a:prstGeom prst="rect">
            <a:avLst/>
          </a:prstGeom>
        </p:spPr>
      </p:pic>
      <p:sp>
        <p:nvSpPr>
          <p:cNvPr id="2" name="Title 1"/>
          <p:cNvSpPr>
            <a:spLocks noGrp="1"/>
          </p:cNvSpPr>
          <p:nvPr>
            <p:ph type="title"/>
          </p:nvPr>
        </p:nvSpPr>
        <p:spPr>
          <a:xfrm>
            <a:off x="482980" y="-228600"/>
            <a:ext cx="8183880" cy="1143000"/>
          </a:xfrm>
        </p:spPr>
        <p:txBody>
          <a:bodyPr>
            <a:normAutofit/>
          </a:bodyPr>
          <a:lstStyle/>
          <a:p>
            <a:r>
              <a:rPr lang="en-US" dirty="0" smtClean="0"/>
              <a:t>MET Advances in next release</a:t>
            </a:r>
            <a:endParaRPr lang="en-US" i="1" dirty="0"/>
          </a:p>
        </p:txBody>
      </p:sp>
      <p:sp>
        <p:nvSpPr>
          <p:cNvPr id="3" name="Slide Number Placeholder 2"/>
          <p:cNvSpPr>
            <a:spLocks noGrp="1"/>
          </p:cNvSpPr>
          <p:nvPr>
            <p:ph type="sldNum" sz="quarter" idx="12"/>
          </p:nvPr>
        </p:nvSpPr>
        <p:spPr>
          <a:xfrm>
            <a:off x="8666860" y="6324600"/>
            <a:ext cx="457200" cy="457200"/>
          </a:xfrm>
        </p:spPr>
        <p:txBody>
          <a:bodyPr/>
          <a:lstStyle/>
          <a:p>
            <a:fld id="{F5459D80-F6AF-4590-8E73-2F013678FE42}" type="slidenum">
              <a:rPr lang="en-US" smtClean="0"/>
              <a:pPr/>
              <a:t>18</a:t>
            </a:fld>
            <a:endParaRPr lang="en-US" dirty="0"/>
          </a:p>
        </p:txBody>
      </p:sp>
      <p:sp>
        <p:nvSpPr>
          <p:cNvPr id="11" name="TextBox 10"/>
          <p:cNvSpPr txBox="1"/>
          <p:nvPr/>
        </p:nvSpPr>
        <p:spPr>
          <a:xfrm>
            <a:off x="423762" y="6135469"/>
            <a:ext cx="4087217" cy="646331"/>
          </a:xfrm>
          <a:prstGeom prst="rect">
            <a:avLst/>
          </a:prstGeom>
          <a:noFill/>
        </p:spPr>
        <p:txBody>
          <a:bodyPr wrap="square" rtlCol="0">
            <a:spAutoFit/>
          </a:bodyPr>
          <a:lstStyle/>
          <a:p>
            <a:r>
              <a:rPr lang="en-US" dirty="0" smtClean="0"/>
              <a:t>Tropical Cyclones: Storm-following masking with range rings</a:t>
            </a:r>
            <a:endParaRPr lang="en-US" dirty="0"/>
          </a:p>
        </p:txBody>
      </p:sp>
      <p:sp>
        <p:nvSpPr>
          <p:cNvPr id="4" name="TextBox 3"/>
          <p:cNvSpPr txBox="1"/>
          <p:nvPr/>
        </p:nvSpPr>
        <p:spPr>
          <a:xfrm>
            <a:off x="4991100" y="1120140"/>
            <a:ext cx="3675761" cy="3416320"/>
          </a:xfrm>
          <a:prstGeom prst="rect">
            <a:avLst/>
          </a:prstGeom>
          <a:noFill/>
        </p:spPr>
        <p:txBody>
          <a:bodyPr wrap="square" rtlCol="0">
            <a:spAutoFit/>
          </a:bodyPr>
          <a:lstStyle/>
          <a:p>
            <a:r>
              <a:rPr lang="en-US" dirty="0" smtClean="0"/>
              <a:t>Swath Precipitation Data generated by HWRF</a:t>
            </a:r>
          </a:p>
          <a:p>
            <a:endParaRPr lang="en-US" dirty="0"/>
          </a:p>
          <a:p>
            <a:r>
              <a:rPr lang="en-US" dirty="0" smtClean="0"/>
              <a:t>Range Rings generated with MET using new gen-</a:t>
            </a:r>
            <a:r>
              <a:rPr lang="en-US" dirty="0" err="1" smtClean="0"/>
              <a:t>vx</a:t>
            </a:r>
            <a:r>
              <a:rPr lang="en-US" dirty="0" smtClean="0"/>
              <a:t>-mask tool with the –track option</a:t>
            </a:r>
          </a:p>
          <a:p>
            <a:endParaRPr lang="en-US" dirty="0"/>
          </a:p>
          <a:p>
            <a:endParaRPr lang="en-US" dirty="0" smtClean="0"/>
          </a:p>
          <a:p>
            <a:endParaRPr lang="en-US" dirty="0"/>
          </a:p>
          <a:p>
            <a:endParaRPr lang="en-US" dirty="0" smtClean="0"/>
          </a:p>
          <a:p>
            <a:endParaRPr lang="en-US" dirty="0"/>
          </a:p>
          <a:p>
            <a:r>
              <a:rPr lang="en-US" dirty="0" smtClean="0"/>
              <a:t>Analysis performed using R-Statistics</a:t>
            </a:r>
            <a:endParaRPr lang="en-US" dirty="0"/>
          </a:p>
        </p:txBody>
      </p:sp>
    </p:spTree>
    <p:extLst>
      <p:ext uri="{BB962C8B-B14F-4D97-AF65-F5344CB8AC3E}">
        <p14:creationId xmlns:p14="http://schemas.microsoft.com/office/powerpoint/2010/main" val="945045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90" y="189668"/>
            <a:ext cx="7772400" cy="675453"/>
          </a:xfrm>
        </p:spPr>
        <p:txBody>
          <a:bodyPr>
            <a:normAutofit fontScale="90000"/>
          </a:bodyPr>
          <a:lstStyle/>
          <a:p>
            <a:r>
              <a:rPr lang="en-US" dirty="0" smtClean="0"/>
              <a:t>Verification of HWRF swath data</a:t>
            </a:r>
            <a:endParaRPr lang="en-US" dirty="0"/>
          </a:p>
        </p:txBody>
      </p:sp>
      <p:sp>
        <p:nvSpPr>
          <p:cNvPr id="4" name="TextBox 3"/>
          <p:cNvSpPr txBox="1"/>
          <p:nvPr/>
        </p:nvSpPr>
        <p:spPr>
          <a:xfrm>
            <a:off x="173190" y="865121"/>
            <a:ext cx="8513610" cy="1754327"/>
          </a:xfrm>
          <a:prstGeom prst="rect">
            <a:avLst/>
          </a:prstGeom>
          <a:noFill/>
        </p:spPr>
        <p:txBody>
          <a:bodyPr wrap="square" rtlCol="0">
            <a:spAutoFit/>
          </a:bodyPr>
          <a:lstStyle/>
          <a:p>
            <a:pPr marL="285750" indent="-285750">
              <a:buFont typeface="Arial"/>
              <a:buChar char="•"/>
            </a:pPr>
            <a:r>
              <a:rPr lang="en-US" dirty="0" smtClean="0"/>
              <a:t>HWRF swath, CMORPH and, Stage IV data are re-gridded to a common 0.05 degree resolution</a:t>
            </a:r>
          </a:p>
          <a:p>
            <a:pPr marL="285750" indent="-285750">
              <a:buFont typeface="Arial"/>
              <a:buChar char="•"/>
            </a:pPr>
            <a:r>
              <a:rPr lang="en-US" dirty="0" smtClean="0"/>
              <a:t>Bands of 50 km width are drawn around the storm track extending till 400 km. The CMORPH and Stage IV uses the best track.</a:t>
            </a:r>
          </a:p>
          <a:p>
            <a:pPr marL="285750" indent="-285750">
              <a:buFont typeface="Arial"/>
              <a:buChar char="•"/>
            </a:pPr>
            <a:r>
              <a:rPr lang="en-US" dirty="0" smtClean="0"/>
              <a:t>The verification is done against CMORPH when over water and Stage IV when the track is over land.</a:t>
            </a:r>
          </a:p>
          <a:p>
            <a:pPr marL="285750" indent="-285750">
              <a:buFont typeface="Arial"/>
              <a:buChar char="•"/>
            </a:pPr>
            <a:r>
              <a:rPr lang="en-US" dirty="0" smtClean="0"/>
              <a:t>Distributions are shown for the different bands and 0-400 km</a:t>
            </a:r>
            <a:endParaRPr lang="en-US" dirty="0"/>
          </a:p>
        </p:txBody>
      </p:sp>
      <p:sp>
        <p:nvSpPr>
          <p:cNvPr id="5" name="TextBox 4"/>
          <p:cNvSpPr txBox="1"/>
          <p:nvPr/>
        </p:nvSpPr>
        <p:spPr>
          <a:xfrm>
            <a:off x="6160602" y="3034714"/>
            <a:ext cx="2465891" cy="1200329"/>
          </a:xfrm>
          <a:prstGeom prst="rect">
            <a:avLst/>
          </a:prstGeom>
          <a:solidFill>
            <a:schemeClr val="tx2">
              <a:lumMod val="40000"/>
              <a:lumOff val="60000"/>
            </a:schemeClr>
          </a:solidFill>
          <a:ln>
            <a:solidFill>
              <a:schemeClr val="tx2"/>
            </a:solidFill>
          </a:ln>
        </p:spPr>
        <p:txBody>
          <a:bodyPr wrap="square" rtlCol="0">
            <a:spAutoFit/>
          </a:bodyPr>
          <a:lstStyle/>
          <a:p>
            <a:r>
              <a:rPr lang="en-US" dirty="0" smtClean="0"/>
              <a:t>Due to coarse resolution CMORPH does not truly represent finer scale precipitation</a:t>
            </a:r>
            <a:endParaRPr lang="en-US" dirty="0"/>
          </a:p>
        </p:txBody>
      </p:sp>
      <p:pic>
        <p:nvPicPr>
          <p:cNvPr id="9" name="Picture 8" descr="dtc_wordmark_pms203.jpg"/>
          <p:cNvPicPr>
            <a:picLocks noChangeAspect="1"/>
          </p:cNvPicPr>
          <p:nvPr/>
        </p:nvPicPr>
        <p:blipFill>
          <a:blip r:embed="rId2" cstate="print"/>
          <a:srcRect/>
          <a:stretch>
            <a:fillRect/>
          </a:stretch>
        </p:blipFill>
        <p:spPr bwMode="auto">
          <a:xfrm>
            <a:off x="0" y="6081713"/>
            <a:ext cx="2895600" cy="776287"/>
          </a:xfrm>
          <a:prstGeom prst="rect">
            <a:avLst/>
          </a:prstGeom>
          <a:noFill/>
          <a:ln w="9525">
            <a:noFill/>
            <a:miter lim="800000"/>
            <a:headEnd/>
            <a:tailEnd/>
          </a:ln>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146350" y="2619448"/>
            <a:ext cx="4519424" cy="3965301"/>
          </a:xfrm>
          <a:prstGeom prst="rect">
            <a:avLst/>
          </a:prstGeom>
        </p:spPr>
      </p:pic>
      <p:cxnSp>
        <p:nvCxnSpPr>
          <p:cNvPr id="8" name="Straight Arrow Connector 7"/>
          <p:cNvCxnSpPr/>
          <p:nvPr/>
        </p:nvCxnSpPr>
        <p:spPr>
          <a:xfrm flipH="1">
            <a:off x="4750344" y="3634879"/>
            <a:ext cx="1410258" cy="2656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0678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947" y="717827"/>
            <a:ext cx="7772400" cy="609480"/>
          </a:xfrm>
        </p:spPr>
        <p:txBody>
          <a:bodyPr>
            <a:normAutofit fontScale="90000"/>
          </a:bodyPr>
          <a:lstStyle/>
          <a:p>
            <a:r>
              <a:rPr lang="en-US" dirty="0" smtClean="0"/>
              <a:t>Examples of QPF distributions</a:t>
            </a:r>
            <a:endParaRPr lang="en-US" dirty="0"/>
          </a:p>
        </p:txBody>
      </p:sp>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514229" y="1484893"/>
            <a:ext cx="2660913" cy="1962146"/>
          </a:xfrm>
          <a:prstGeom prst="rect">
            <a:avLst/>
          </a:prstGeom>
        </p:spPr>
      </p:pic>
      <p:pic>
        <p:nvPicPr>
          <p:cNvPr id="4" name="Picture 3"/>
          <p:cNvPicPr/>
          <p:nvPr/>
        </p:nvPicPr>
        <p:blipFill>
          <a:blip r:embed="rId4">
            <a:extLst>
              <a:ext uri="{28A0092B-C50C-407E-A947-70E740481C1C}">
                <a14:useLocalDpi xmlns:a14="http://schemas.microsoft.com/office/drawing/2010/main" val="0"/>
              </a:ext>
            </a:extLst>
          </a:blip>
          <a:stretch>
            <a:fillRect/>
          </a:stretch>
        </p:blipFill>
        <p:spPr>
          <a:xfrm>
            <a:off x="3119976" y="1520173"/>
            <a:ext cx="2290142" cy="1950230"/>
          </a:xfrm>
          <a:prstGeom prst="rect">
            <a:avLst/>
          </a:prstGeom>
        </p:spPr>
      </p:pic>
      <p:pic>
        <p:nvPicPr>
          <p:cNvPr id="5" name="Picture 4"/>
          <p:cNvPicPr/>
          <p:nvPr/>
        </p:nvPicPr>
        <p:blipFill>
          <a:blip r:embed="rId5">
            <a:extLst>
              <a:ext uri="{28A0092B-C50C-407E-A947-70E740481C1C}">
                <a14:useLocalDpi xmlns:a14="http://schemas.microsoft.com/office/drawing/2010/main" val="0"/>
              </a:ext>
            </a:extLst>
          </a:blip>
          <a:stretch>
            <a:fillRect/>
          </a:stretch>
        </p:blipFill>
        <p:spPr>
          <a:xfrm>
            <a:off x="5618557" y="1520173"/>
            <a:ext cx="2216212" cy="1950230"/>
          </a:xfrm>
          <a:prstGeom prst="rect">
            <a:avLst/>
          </a:prstGeom>
        </p:spPr>
      </p:pic>
      <p:pic>
        <p:nvPicPr>
          <p:cNvPr id="6" name="Picture 5"/>
          <p:cNvPicPr/>
          <p:nvPr/>
        </p:nvPicPr>
        <p:blipFill>
          <a:blip r:embed="rId6">
            <a:extLst>
              <a:ext uri="{28A0092B-C50C-407E-A947-70E740481C1C}">
                <a14:useLocalDpi xmlns:a14="http://schemas.microsoft.com/office/drawing/2010/main" val="0"/>
              </a:ext>
            </a:extLst>
          </a:blip>
          <a:stretch>
            <a:fillRect/>
          </a:stretch>
        </p:blipFill>
        <p:spPr>
          <a:xfrm>
            <a:off x="514228" y="3447039"/>
            <a:ext cx="2605747" cy="1888450"/>
          </a:xfrm>
          <a:prstGeom prst="rect">
            <a:avLst/>
          </a:prstGeom>
        </p:spPr>
      </p:pic>
      <p:pic>
        <p:nvPicPr>
          <p:cNvPr id="7" name="Picture 6"/>
          <p:cNvPicPr/>
          <p:nvPr/>
        </p:nvPicPr>
        <p:blipFill>
          <a:blip r:embed="rId7">
            <a:extLst>
              <a:ext uri="{28A0092B-C50C-407E-A947-70E740481C1C}">
                <a14:useLocalDpi xmlns:a14="http://schemas.microsoft.com/office/drawing/2010/main" val="0"/>
              </a:ext>
            </a:extLst>
          </a:blip>
          <a:stretch>
            <a:fillRect/>
          </a:stretch>
        </p:blipFill>
        <p:spPr>
          <a:xfrm>
            <a:off x="3119975" y="3513875"/>
            <a:ext cx="2407863" cy="1904079"/>
          </a:xfrm>
          <a:prstGeom prst="rect">
            <a:avLst/>
          </a:prstGeom>
        </p:spPr>
      </p:pic>
      <p:pic>
        <p:nvPicPr>
          <p:cNvPr id="8" name="Picture 7"/>
          <p:cNvPicPr/>
          <p:nvPr/>
        </p:nvPicPr>
        <p:blipFill>
          <a:blip r:embed="rId8">
            <a:extLst>
              <a:ext uri="{28A0092B-C50C-407E-A947-70E740481C1C}">
                <a14:useLocalDpi xmlns:a14="http://schemas.microsoft.com/office/drawing/2010/main" val="0"/>
              </a:ext>
            </a:extLst>
          </a:blip>
          <a:stretch>
            <a:fillRect/>
          </a:stretch>
        </p:blipFill>
        <p:spPr>
          <a:xfrm>
            <a:off x="5527839" y="3470404"/>
            <a:ext cx="2480120" cy="2013522"/>
          </a:xfrm>
          <a:prstGeom prst="rect">
            <a:avLst/>
          </a:prstGeom>
        </p:spPr>
      </p:pic>
      <p:sp>
        <p:nvSpPr>
          <p:cNvPr id="10" name="Rectangle 9"/>
          <p:cNvSpPr/>
          <p:nvPr/>
        </p:nvSpPr>
        <p:spPr>
          <a:xfrm>
            <a:off x="997902" y="1888450"/>
            <a:ext cx="527816" cy="1311194"/>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627704" y="1883846"/>
            <a:ext cx="446376" cy="1311194"/>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6093938" y="1888450"/>
            <a:ext cx="446032" cy="1311194"/>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038794" y="3809244"/>
            <a:ext cx="486924" cy="1311194"/>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3627704" y="3866973"/>
            <a:ext cx="446376" cy="1311194"/>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6023322" y="3916455"/>
            <a:ext cx="458918" cy="1311194"/>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514229" y="5449387"/>
            <a:ext cx="3785432" cy="646331"/>
          </a:xfrm>
          <a:prstGeom prst="rect">
            <a:avLst/>
          </a:prstGeom>
          <a:solidFill>
            <a:schemeClr val="tx2">
              <a:lumMod val="40000"/>
              <a:lumOff val="60000"/>
            </a:schemeClr>
          </a:solidFill>
          <a:ln>
            <a:solidFill>
              <a:schemeClr val="tx2"/>
            </a:solidFill>
          </a:ln>
        </p:spPr>
        <p:txBody>
          <a:bodyPr wrap="square" rtlCol="0">
            <a:spAutoFit/>
          </a:bodyPr>
          <a:lstStyle/>
          <a:p>
            <a:r>
              <a:rPr lang="en-US" dirty="0" smtClean="0"/>
              <a:t>Most of the rainfall occurs within 0-100 km around the storm track</a:t>
            </a:r>
            <a:endParaRPr lang="en-US" dirty="0"/>
          </a:p>
        </p:txBody>
      </p:sp>
      <p:sp>
        <p:nvSpPr>
          <p:cNvPr id="19" name="TextBox 18"/>
          <p:cNvSpPr txBox="1"/>
          <p:nvPr/>
        </p:nvSpPr>
        <p:spPr>
          <a:xfrm>
            <a:off x="4774912" y="5512046"/>
            <a:ext cx="3785432" cy="1200329"/>
          </a:xfrm>
          <a:prstGeom prst="rect">
            <a:avLst/>
          </a:prstGeom>
          <a:solidFill>
            <a:schemeClr val="tx2">
              <a:lumMod val="40000"/>
              <a:lumOff val="60000"/>
            </a:schemeClr>
          </a:solidFill>
          <a:ln>
            <a:solidFill>
              <a:schemeClr val="tx2"/>
            </a:solidFill>
          </a:ln>
        </p:spPr>
        <p:txBody>
          <a:bodyPr wrap="square" rtlCol="0">
            <a:spAutoFit/>
          </a:bodyPr>
          <a:lstStyle/>
          <a:p>
            <a:r>
              <a:rPr lang="en-US" dirty="0" err="1" smtClean="0"/>
              <a:t>Lonfat</a:t>
            </a:r>
            <a:r>
              <a:rPr lang="en-US" dirty="0" smtClean="0"/>
              <a:t> et al (2004) noted that most of the rainfall occur in a narrow swath along the track. Frank (1977) observed max </a:t>
            </a:r>
            <a:r>
              <a:rPr lang="en-US" dirty="0" err="1" smtClean="0"/>
              <a:t>precip</a:t>
            </a:r>
            <a:r>
              <a:rPr lang="en-US" dirty="0" smtClean="0"/>
              <a:t> falls around 0-2 </a:t>
            </a:r>
            <a:r>
              <a:rPr lang="en-US" dirty="0" err="1" smtClean="0"/>
              <a:t>deg</a:t>
            </a:r>
            <a:r>
              <a:rPr lang="en-US" dirty="0" smtClean="0"/>
              <a:t> around center.</a:t>
            </a:r>
            <a:endParaRPr lang="en-US" dirty="0"/>
          </a:p>
        </p:txBody>
      </p:sp>
      <p:pic>
        <p:nvPicPr>
          <p:cNvPr id="20" name="Picture 19" descr="dtc_wordmark_pms203.jpg"/>
          <p:cNvPicPr>
            <a:picLocks noChangeAspect="1"/>
          </p:cNvPicPr>
          <p:nvPr/>
        </p:nvPicPr>
        <p:blipFill>
          <a:blip r:embed="rId9" cstate="print"/>
          <a:srcRect/>
          <a:stretch>
            <a:fillRect/>
          </a:stretch>
        </p:blipFill>
        <p:spPr bwMode="auto">
          <a:xfrm>
            <a:off x="0" y="6081713"/>
            <a:ext cx="2895600" cy="776287"/>
          </a:xfrm>
          <a:prstGeom prst="rect">
            <a:avLst/>
          </a:prstGeom>
          <a:noFill/>
          <a:ln w="9525">
            <a:noFill/>
            <a:miter lim="800000"/>
            <a:headEnd/>
            <a:tailEnd/>
          </a:ln>
        </p:spPr>
      </p:pic>
    </p:spTree>
    <p:extLst>
      <p:ext uri="{BB962C8B-B14F-4D97-AF65-F5344CB8AC3E}">
        <p14:creationId xmlns:p14="http://schemas.microsoft.com/office/powerpoint/2010/main" val="261912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84" y="230902"/>
            <a:ext cx="8353556" cy="733178"/>
          </a:xfrm>
        </p:spPr>
        <p:txBody>
          <a:bodyPr>
            <a:normAutofit fontScale="90000"/>
          </a:bodyPr>
          <a:lstStyle/>
          <a:p>
            <a:r>
              <a:rPr lang="en-US" dirty="0" smtClean="0"/>
              <a:t>Evaluations of swath data using Q-Q Plots</a:t>
            </a:r>
            <a:endParaRPr lang="en-US" dirty="0"/>
          </a:p>
        </p:txBody>
      </p:sp>
      <p:pic>
        <p:nvPicPr>
          <p:cNvPr id="3" name="Picture 2" descr="arthur.ALL.swath.qqplo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584" y="1652681"/>
            <a:ext cx="2672069" cy="2064780"/>
          </a:xfrm>
          <a:prstGeom prst="rect">
            <a:avLst/>
          </a:prstGeom>
        </p:spPr>
      </p:pic>
      <p:pic>
        <p:nvPicPr>
          <p:cNvPr id="4" name="Picture 3" descr="cristobal.ALL.swath.qqplo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4430" y="1665037"/>
            <a:ext cx="2680391" cy="2071211"/>
          </a:xfrm>
          <a:prstGeom prst="rect">
            <a:avLst/>
          </a:prstGeom>
        </p:spPr>
      </p:pic>
      <p:pic>
        <p:nvPicPr>
          <p:cNvPr id="5" name="Picture 4" descr="edouard.ALL.swath.qqplo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1751" y="1652682"/>
            <a:ext cx="2700301" cy="2086596"/>
          </a:xfrm>
          <a:prstGeom prst="rect">
            <a:avLst/>
          </a:prstGeom>
        </p:spPr>
      </p:pic>
      <p:pic>
        <p:nvPicPr>
          <p:cNvPr id="6" name="Picture 5" descr="isaac.ALL.swath.qqplo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855" y="3676788"/>
            <a:ext cx="2688564" cy="2077526"/>
          </a:xfrm>
          <a:prstGeom prst="rect">
            <a:avLst/>
          </a:prstGeom>
        </p:spPr>
      </p:pic>
      <p:pic>
        <p:nvPicPr>
          <p:cNvPr id="7" name="Picture 6" descr="nadine.ALL.swath.qqplot.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9483" y="3676788"/>
            <a:ext cx="2745338" cy="2121397"/>
          </a:xfrm>
          <a:prstGeom prst="rect">
            <a:avLst/>
          </a:prstGeom>
        </p:spPr>
      </p:pic>
      <p:pic>
        <p:nvPicPr>
          <p:cNvPr id="8" name="Picture 7" descr="sandy.ALL.swath.qqplot.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31751" y="3739278"/>
            <a:ext cx="2607694" cy="2015036"/>
          </a:xfrm>
          <a:prstGeom prst="rect">
            <a:avLst/>
          </a:prstGeom>
        </p:spPr>
      </p:pic>
      <p:sp>
        <p:nvSpPr>
          <p:cNvPr id="9" name="TextBox 8"/>
          <p:cNvSpPr txBox="1"/>
          <p:nvPr/>
        </p:nvSpPr>
        <p:spPr>
          <a:xfrm>
            <a:off x="527816" y="964080"/>
            <a:ext cx="5509080" cy="369332"/>
          </a:xfrm>
          <a:prstGeom prst="rect">
            <a:avLst/>
          </a:prstGeom>
          <a:noFill/>
        </p:spPr>
        <p:txBody>
          <a:bodyPr wrap="square" rtlCol="0">
            <a:spAutoFit/>
          </a:bodyPr>
          <a:lstStyle/>
          <a:p>
            <a:r>
              <a:rPr lang="en-US" dirty="0" smtClean="0"/>
              <a:t>Stage IV/CMORPH </a:t>
            </a:r>
            <a:r>
              <a:rPr lang="en-US" dirty="0" err="1" smtClean="0"/>
              <a:t>vs</a:t>
            </a:r>
            <a:r>
              <a:rPr lang="en-US" dirty="0" smtClean="0"/>
              <a:t> HWRF precipitation</a:t>
            </a:r>
            <a:endParaRPr lang="en-US" dirty="0"/>
          </a:p>
        </p:txBody>
      </p:sp>
      <p:sp>
        <p:nvSpPr>
          <p:cNvPr id="10" name="TextBox 9"/>
          <p:cNvSpPr txBox="1"/>
          <p:nvPr/>
        </p:nvSpPr>
        <p:spPr>
          <a:xfrm>
            <a:off x="5484338" y="964080"/>
            <a:ext cx="2674646" cy="369332"/>
          </a:xfrm>
          <a:prstGeom prst="rect">
            <a:avLst/>
          </a:prstGeom>
          <a:noFill/>
        </p:spPr>
        <p:txBody>
          <a:bodyPr wrap="square" rtlCol="0">
            <a:spAutoFit/>
          </a:bodyPr>
          <a:lstStyle/>
          <a:p>
            <a:r>
              <a:rPr lang="en-US" b="1" dirty="0" smtClean="0">
                <a:solidFill>
                  <a:schemeClr val="tx2">
                    <a:lumMod val="60000"/>
                    <a:lumOff val="40000"/>
                  </a:schemeClr>
                </a:solidFill>
              </a:rPr>
              <a:t>Ocean</a:t>
            </a:r>
            <a:r>
              <a:rPr lang="en-US" b="1" dirty="0" smtClean="0"/>
              <a:t> </a:t>
            </a:r>
            <a:r>
              <a:rPr lang="en-US" b="1" dirty="0" smtClean="0">
                <a:solidFill>
                  <a:srgbClr val="996633"/>
                </a:solidFill>
              </a:rPr>
              <a:t>Land</a:t>
            </a:r>
            <a:endParaRPr lang="en-US" b="1" dirty="0">
              <a:solidFill>
                <a:srgbClr val="996633"/>
              </a:solidFill>
            </a:endParaRPr>
          </a:p>
        </p:txBody>
      </p:sp>
      <p:pic>
        <p:nvPicPr>
          <p:cNvPr id="12" name="Picture 11" descr="dtc_wordmark_pms203.jpg"/>
          <p:cNvPicPr>
            <a:picLocks noChangeAspect="1"/>
          </p:cNvPicPr>
          <p:nvPr/>
        </p:nvPicPr>
        <p:blipFill>
          <a:blip r:embed="rId9" cstate="print"/>
          <a:srcRect/>
          <a:stretch>
            <a:fillRect/>
          </a:stretch>
        </p:blipFill>
        <p:spPr bwMode="auto">
          <a:xfrm>
            <a:off x="0" y="6081713"/>
            <a:ext cx="2895600" cy="776287"/>
          </a:xfrm>
          <a:prstGeom prst="rect">
            <a:avLst/>
          </a:prstGeom>
          <a:noFill/>
          <a:ln w="9525">
            <a:noFill/>
            <a:miter lim="800000"/>
            <a:headEnd/>
            <a:tailEnd/>
          </a:ln>
        </p:spPr>
      </p:pic>
      <p:sp>
        <p:nvSpPr>
          <p:cNvPr id="13" name="TextBox 12"/>
          <p:cNvSpPr txBox="1"/>
          <p:nvPr/>
        </p:nvSpPr>
        <p:spPr>
          <a:xfrm>
            <a:off x="1437471" y="5798185"/>
            <a:ext cx="2410248" cy="923330"/>
          </a:xfrm>
          <a:prstGeom prst="rect">
            <a:avLst/>
          </a:prstGeom>
          <a:solidFill>
            <a:schemeClr val="tx2">
              <a:lumMod val="40000"/>
              <a:lumOff val="60000"/>
            </a:schemeClr>
          </a:solidFill>
          <a:ln>
            <a:solidFill>
              <a:schemeClr val="tx2"/>
            </a:solidFill>
          </a:ln>
        </p:spPr>
        <p:txBody>
          <a:bodyPr wrap="square" rtlCol="0">
            <a:spAutoFit/>
          </a:bodyPr>
          <a:lstStyle/>
          <a:p>
            <a:r>
              <a:rPr lang="en-US" dirty="0" smtClean="0"/>
              <a:t>HWRF over-estimates precipitation </a:t>
            </a:r>
            <a:r>
              <a:rPr lang="en-US" dirty="0"/>
              <a:t>over water more </a:t>
            </a:r>
            <a:r>
              <a:rPr lang="en-US" dirty="0" smtClean="0"/>
              <a:t>than over land*</a:t>
            </a:r>
            <a:endParaRPr lang="en-US" dirty="0"/>
          </a:p>
        </p:txBody>
      </p:sp>
    </p:spTree>
    <p:extLst>
      <p:ext uri="{BB962C8B-B14F-4D97-AF65-F5344CB8AC3E}">
        <p14:creationId xmlns:p14="http://schemas.microsoft.com/office/powerpoint/2010/main" val="39428398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T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DTC.potx</Template>
  <TotalTime>1486</TotalTime>
  <Words>1139</Words>
  <Application>Microsoft Office PowerPoint</Application>
  <PresentationFormat>On-screen Show (4:3)</PresentationFormat>
  <Paragraphs>174</Paragraphs>
  <Slides>21</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Baskerville</vt:lpstr>
      <vt:lpstr>Calibri</vt:lpstr>
      <vt:lpstr>Franklin Gothic Book</vt:lpstr>
      <vt:lpstr>Perpetua</vt:lpstr>
      <vt:lpstr>Symbol</vt:lpstr>
      <vt:lpstr>Wingdings</vt:lpstr>
      <vt:lpstr>Wingdings 2</vt:lpstr>
      <vt:lpstr>DTC</vt:lpstr>
      <vt:lpstr>Meeting with SBU Project Team - Extratropical Cyclones</vt:lpstr>
      <vt:lpstr>MET-TC</vt:lpstr>
      <vt:lpstr>MET-TC components</vt:lpstr>
      <vt:lpstr>TC_DLAND</vt:lpstr>
      <vt:lpstr>TC_PAIRS</vt:lpstr>
      <vt:lpstr>TC_STAT</vt:lpstr>
      <vt:lpstr>R Scripts - examples</vt:lpstr>
      <vt:lpstr>Rapid Intensification / Rapid Weakening</vt:lpstr>
      <vt:lpstr>QPF Verification of HWRF</vt:lpstr>
      <vt:lpstr>HWRF 2014 grid configuration</vt:lpstr>
      <vt:lpstr>Model Data</vt:lpstr>
      <vt:lpstr>Storms for Verification</vt:lpstr>
      <vt:lpstr>Methodology</vt:lpstr>
      <vt:lpstr>Verification regions</vt:lpstr>
      <vt:lpstr>TC track errors and impact on verification</vt:lpstr>
      <vt:lpstr>TC track errors and impact on verification</vt:lpstr>
      <vt:lpstr>Verification after shifting grids </vt:lpstr>
      <vt:lpstr>MET Advances in next release</vt:lpstr>
      <vt:lpstr>Verification of HWRF swath data</vt:lpstr>
      <vt:lpstr>Examples of QPF distributions</vt:lpstr>
      <vt:lpstr>Evaluations of swath data using Q-Q Plots</vt:lpstr>
    </vt:vector>
  </TitlesOfParts>
  <Company>UCAR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Addressing issues in RRTMG-cloud connection</dc:title>
  <dc:creator>Mrinal Biswas</dc:creator>
  <cp:lastModifiedBy>Tara Jensen</cp:lastModifiedBy>
  <cp:revision>212</cp:revision>
  <cp:lastPrinted>2015-05-14T16:44:42Z</cp:lastPrinted>
  <dcterms:created xsi:type="dcterms:W3CDTF">2015-03-02T17:34:15Z</dcterms:created>
  <dcterms:modified xsi:type="dcterms:W3CDTF">2015-05-14T20:55:04Z</dcterms:modified>
</cp:coreProperties>
</file>