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4" r:id="rId1"/>
  </p:sldMasterIdLst>
  <p:notesMasterIdLst>
    <p:notesMasterId r:id="rId17"/>
  </p:notesMasterIdLst>
  <p:handoutMasterIdLst>
    <p:handoutMasterId r:id="rId18"/>
  </p:handoutMasterIdLst>
  <p:sldIdLst>
    <p:sldId id="256" r:id="rId2"/>
    <p:sldId id="275" r:id="rId3"/>
    <p:sldId id="276" r:id="rId4"/>
    <p:sldId id="282" r:id="rId5"/>
    <p:sldId id="298" r:id="rId6"/>
    <p:sldId id="283" r:id="rId7"/>
    <p:sldId id="285" r:id="rId8"/>
    <p:sldId id="292" r:id="rId9"/>
    <p:sldId id="293" r:id="rId10"/>
    <p:sldId id="294" r:id="rId11"/>
    <p:sldId id="295" r:id="rId12"/>
    <p:sldId id="296" r:id="rId13"/>
    <p:sldId id="297" r:id="rId14"/>
    <p:sldId id="302" r:id="rId15"/>
    <p:sldId id="30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5A5"/>
    <a:srgbClr val="FDFC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594" autoAdjust="0"/>
  </p:normalViewPr>
  <p:slideViewPr>
    <p:cSldViewPr>
      <p:cViewPr varScale="1">
        <p:scale>
          <a:sx n="65" d="100"/>
          <a:sy n="65" d="100"/>
        </p:scale>
        <p:origin x="-97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69DA124-AF56-454E-9830-C40BDE9DFF4B}" type="datetimeFigureOut">
              <a:rPr lang="en-US" smtClean="0"/>
              <a:pPr/>
              <a:t>11/13/15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08BB7E-584D-472B-878A-0D105455BBA6}" type="slidenum">
              <a:rPr lang="en-US" smtClean="0"/>
              <a:pPr/>
              <a:t>‹#›</a:t>
            </a:fld>
            <a:endParaRPr lang="en-US"/>
          </a:p>
        </p:txBody>
      </p:sp>
    </p:spTree>
    <p:extLst>
      <p:ext uri="{BB962C8B-B14F-4D97-AF65-F5344CB8AC3E}">
        <p14:creationId xmlns:p14="http://schemas.microsoft.com/office/powerpoint/2010/main" val="32719403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4D92EA-C28B-4061-A385-B393EF958A7B}" type="datetimeFigureOut">
              <a:rPr lang="en-US" smtClean="0"/>
              <a:pPr/>
              <a:t>11/13/15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FDFDE0-7E87-4D0C-A795-403F4C50FDD6}" type="slidenum">
              <a:rPr lang="en-US" smtClean="0"/>
              <a:pPr/>
              <a:t>‹#›</a:t>
            </a:fld>
            <a:endParaRPr lang="en-US"/>
          </a:p>
        </p:txBody>
      </p:sp>
    </p:spTree>
    <p:extLst>
      <p:ext uri="{BB962C8B-B14F-4D97-AF65-F5344CB8AC3E}">
        <p14:creationId xmlns:p14="http://schemas.microsoft.com/office/powerpoint/2010/main" val="477374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nco.ncep.noaa.gov/pmb/products/hrrr/" TargetMode="External"/><Relationship Id="rId4" Type="http://schemas.openxmlformats.org/officeDocument/2006/relationships/hyperlink" Target="http://ruc.noaa.gov/hrrr/" TargetMode="External"/><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 Id="rId3" Type="http://schemas.openxmlformats.org/officeDocument/2006/relationships/hyperlink" Target="http://www.unidata.ucar.edu/software/ramadda"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FDFDE0-7E87-4D0C-A795-403F4C50FDD6}" type="slidenum">
              <a:rPr lang="en-US" smtClean="0"/>
              <a:pPr/>
              <a:t>1</a:t>
            </a:fld>
            <a:endParaRPr lang="en-US"/>
          </a:p>
        </p:txBody>
      </p:sp>
    </p:spTree>
    <p:extLst>
      <p:ext uri="{BB962C8B-B14F-4D97-AF65-F5344CB8AC3E}">
        <p14:creationId xmlns:p14="http://schemas.microsoft.com/office/powerpoint/2010/main" val="1036571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previous years, all baselines</a:t>
            </a:r>
            <a:r>
              <a:rPr lang="en-US" baseline="0" dirty="0" smtClean="0"/>
              <a:t> have been run on a 15-km CONUS grid. This year we are transitioning to a 12-km CONUS grid with a 3-km nest, when appropriate, over the area of interest. Show example from </a:t>
            </a:r>
            <a:r>
              <a:rPr lang="en-US" baseline="0" dirty="0" err="1" smtClean="0"/>
              <a:t>derecho</a:t>
            </a:r>
            <a:r>
              <a:rPr lang="en-US" baseline="0" dirty="0" smtClean="0"/>
              <a:t> case.</a:t>
            </a:r>
          </a:p>
          <a:p>
            <a:endParaRPr lang="en-US" baseline="0" dirty="0" smtClean="0"/>
          </a:p>
          <a:p>
            <a:r>
              <a:rPr lang="en-US" baseline="0" dirty="0" smtClean="0"/>
              <a:t>The </a:t>
            </a:r>
            <a:r>
              <a:rPr lang="en-US" baseline="0" dirty="0" err="1" smtClean="0"/>
              <a:t>namelist.input</a:t>
            </a:r>
            <a:r>
              <a:rPr lang="en-US" baseline="0" dirty="0" smtClean="0"/>
              <a:t> and </a:t>
            </a:r>
            <a:r>
              <a:rPr lang="en-US" baseline="0" dirty="0" err="1" smtClean="0"/>
              <a:t>configure_files</a:t>
            </a:r>
            <a:r>
              <a:rPr lang="en-US" baseline="0" dirty="0" smtClean="0"/>
              <a:t> are provided with the settings used to run the operational baselines.</a:t>
            </a:r>
            <a:endParaRPr lang="en-US" dirty="0"/>
          </a:p>
        </p:txBody>
      </p:sp>
      <p:sp>
        <p:nvSpPr>
          <p:cNvPr id="4" name="Slide Number Placeholder 3"/>
          <p:cNvSpPr>
            <a:spLocks noGrp="1"/>
          </p:cNvSpPr>
          <p:nvPr>
            <p:ph type="sldNum" sz="quarter" idx="10"/>
          </p:nvPr>
        </p:nvSpPr>
        <p:spPr/>
        <p:txBody>
          <a:bodyPr/>
          <a:lstStyle/>
          <a:p>
            <a:fld id="{0FB95978-D253-485A-A8DE-8B20070210F8}" type="slidenum">
              <a:rPr lang="en-US" smtClean="0"/>
              <a:pPr/>
              <a:t>10</a:t>
            </a:fld>
            <a:endParaRPr lang="en-US"/>
          </a:p>
        </p:txBody>
      </p:sp>
    </p:spTree>
    <p:extLst>
      <p:ext uri="{BB962C8B-B14F-4D97-AF65-F5344CB8AC3E}">
        <p14:creationId xmlns:p14="http://schemas.microsoft.com/office/powerpoint/2010/main" val="22566588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post-process</a:t>
            </a:r>
            <a:r>
              <a:rPr lang="en-US" baseline="0" dirty="0" smtClean="0"/>
              <a:t> our model output (</a:t>
            </a:r>
            <a:r>
              <a:rPr lang="en-US" baseline="0" dirty="0" err="1" smtClean="0"/>
              <a:t>netcdf</a:t>
            </a:r>
            <a:r>
              <a:rPr lang="en-US" baseline="0" dirty="0" smtClean="0"/>
              <a:t>/binary </a:t>
            </a:r>
            <a:r>
              <a:rPr lang="en-US" baseline="0" dirty="0" smtClean="0">
                <a:sym typeface="Wingdings" pitchFamily="2" charset="2"/>
              </a:rPr>
              <a:t> grib1), we use the unified post-processor. An example run script for UPP is provided in the data repository (example on slide). To get more information on downloading, compiling, and running UPP, the web address is provided above. Examples of parameter files on what variables and levels to output are provided.</a:t>
            </a:r>
            <a:endParaRPr lang="en-US" dirty="0"/>
          </a:p>
        </p:txBody>
      </p:sp>
      <p:sp>
        <p:nvSpPr>
          <p:cNvPr id="4" name="Slide Number Placeholder 3"/>
          <p:cNvSpPr>
            <a:spLocks noGrp="1"/>
          </p:cNvSpPr>
          <p:nvPr>
            <p:ph type="sldNum" sz="quarter" idx="10"/>
          </p:nvPr>
        </p:nvSpPr>
        <p:spPr/>
        <p:txBody>
          <a:bodyPr/>
          <a:lstStyle/>
          <a:p>
            <a:fld id="{0FB95978-D253-485A-A8DE-8B20070210F8}" type="slidenum">
              <a:rPr lang="en-US" smtClean="0"/>
              <a:pPr/>
              <a:t>11</a:t>
            </a:fld>
            <a:endParaRPr lang="en-US"/>
          </a:p>
        </p:txBody>
      </p:sp>
    </p:spTree>
    <p:extLst>
      <p:ext uri="{BB962C8B-B14F-4D97-AF65-F5344CB8AC3E}">
        <p14:creationId xmlns:p14="http://schemas.microsoft.com/office/powerpoint/2010/main" val="2256658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 the model output is post-processed, NCL is run to generate a large number</a:t>
            </a:r>
            <a:r>
              <a:rPr lang="en-US" baseline="0" dirty="0" smtClean="0"/>
              <a:t> of plots to visualize standard surface and upper-air fields as well as a number of other fields such as </a:t>
            </a:r>
            <a:r>
              <a:rPr lang="en-US" baseline="0" dirty="0" err="1" smtClean="0"/>
              <a:t>apcp</a:t>
            </a:r>
            <a:r>
              <a:rPr lang="en-US" baseline="0" dirty="0" smtClean="0"/>
              <a:t>, comp ref, </a:t>
            </a:r>
            <a:r>
              <a:rPr lang="en-US" baseline="0" dirty="0" err="1" smtClean="0"/>
              <a:t>vorticity</a:t>
            </a:r>
            <a:r>
              <a:rPr lang="en-US" baseline="0" dirty="0" smtClean="0"/>
              <a:t>, etc.  Not only does MMET provide all the graphics of model output, but the scripts used to generate the graphics are also available for users.</a:t>
            </a:r>
            <a:endParaRPr lang="en-US" dirty="0"/>
          </a:p>
        </p:txBody>
      </p:sp>
      <p:sp>
        <p:nvSpPr>
          <p:cNvPr id="4" name="Slide Number Placeholder 3"/>
          <p:cNvSpPr>
            <a:spLocks noGrp="1"/>
          </p:cNvSpPr>
          <p:nvPr>
            <p:ph type="sldNum" sz="quarter" idx="10"/>
          </p:nvPr>
        </p:nvSpPr>
        <p:spPr/>
        <p:txBody>
          <a:bodyPr/>
          <a:lstStyle/>
          <a:p>
            <a:fld id="{0FB95978-D253-485A-A8DE-8B20070210F8}" type="slidenum">
              <a:rPr lang="en-US" smtClean="0"/>
              <a:pPr/>
              <a:t>12</a:t>
            </a:fld>
            <a:endParaRPr lang="en-US"/>
          </a:p>
        </p:txBody>
      </p:sp>
    </p:spTree>
    <p:extLst>
      <p:ext uri="{BB962C8B-B14F-4D97-AF65-F5344CB8AC3E}">
        <p14:creationId xmlns:p14="http://schemas.microsoft.com/office/powerpoint/2010/main" val="22566588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Native</a:t>
            </a:r>
            <a:r>
              <a:rPr lang="en-US" baseline="0" dirty="0" smtClean="0"/>
              <a:t> resolutions on </a:t>
            </a:r>
            <a:r>
              <a:rPr lang="en-US" baseline="0" dirty="0" err="1" smtClean="0"/>
              <a:t>precip</a:t>
            </a:r>
            <a:r>
              <a:rPr lang="en-US" baseline="0" dirty="0" smtClean="0"/>
              <a:t> observations?</a:t>
            </a:r>
          </a:p>
          <a:p>
            <a:endParaRPr lang="en-US" baseline="0" dirty="0" smtClean="0"/>
          </a:p>
          <a:p>
            <a:r>
              <a:rPr lang="en-US" baseline="0" dirty="0" smtClean="0"/>
              <a:t>Since verification is such a large component of what we provide, observation datasets are obviously a large component. Both point </a:t>
            </a:r>
            <a:r>
              <a:rPr lang="en-US" baseline="0" dirty="0" err="1" smtClean="0"/>
              <a:t>obs</a:t>
            </a:r>
            <a:r>
              <a:rPr lang="en-US" baseline="0" dirty="0" smtClean="0"/>
              <a:t> (METAR, RAOB…) and gridded precipitation analyses are provided. Raw vs. processed; we have access to both types. NDAS files are used for point </a:t>
            </a:r>
            <a:r>
              <a:rPr lang="en-US" baseline="0" dirty="0" err="1" smtClean="0"/>
              <a:t>obs</a:t>
            </a:r>
            <a:r>
              <a:rPr lang="en-US" baseline="0" dirty="0" smtClean="0"/>
              <a:t> and are in </a:t>
            </a:r>
            <a:r>
              <a:rPr lang="en-US" baseline="0" dirty="0" err="1" smtClean="0"/>
              <a:t>prepbufr</a:t>
            </a:r>
            <a:r>
              <a:rPr lang="en-US" baseline="0" dirty="0" smtClean="0"/>
              <a:t> format. MET has a tool which converts </a:t>
            </a:r>
            <a:r>
              <a:rPr lang="en-US" baseline="0" dirty="0" err="1" smtClean="0"/>
              <a:t>prepbufr</a:t>
            </a:r>
            <a:r>
              <a:rPr lang="en-US" baseline="0" dirty="0" smtClean="0"/>
              <a:t> format to an easily-usable </a:t>
            </a:r>
            <a:r>
              <a:rPr lang="en-US" baseline="0" dirty="0" err="1" smtClean="0"/>
              <a:t>netcdf</a:t>
            </a:r>
            <a:r>
              <a:rPr lang="en-US" baseline="0" dirty="0" smtClean="0"/>
              <a:t> format. Scripts and plots available for observed </a:t>
            </a:r>
            <a:r>
              <a:rPr lang="en-US" baseline="0" dirty="0" err="1" smtClean="0"/>
              <a:t>precip</a:t>
            </a:r>
            <a:r>
              <a:rPr lang="en-US" baseline="0" dirty="0" smtClean="0"/>
              <a:t>. Currently, several gridded </a:t>
            </a:r>
            <a:r>
              <a:rPr lang="en-US" baseline="0" dirty="0" err="1" smtClean="0"/>
              <a:t>precip</a:t>
            </a:r>
            <a:r>
              <a:rPr lang="en-US" baseline="0" dirty="0" smtClean="0"/>
              <a:t> datasets are available – CPC (24-h </a:t>
            </a:r>
            <a:r>
              <a:rPr lang="en-US" baseline="0" dirty="0" err="1" smtClean="0"/>
              <a:t>precip</a:t>
            </a:r>
            <a:r>
              <a:rPr lang="en-US" baseline="0" dirty="0" smtClean="0"/>
              <a:t> data, used in come older cases), Stage II data (3-hr and some 24-hr </a:t>
            </a:r>
            <a:r>
              <a:rPr lang="en-US" baseline="0" dirty="0" err="1" smtClean="0"/>
              <a:t>precip</a:t>
            </a:r>
            <a:r>
              <a:rPr lang="en-US" baseline="0" dirty="0" smtClean="0"/>
              <a:t> for more recent cases), and Stage IV for one of our atmospheric river cases.</a:t>
            </a:r>
            <a:endParaRPr lang="en-US" dirty="0"/>
          </a:p>
        </p:txBody>
      </p:sp>
      <p:sp>
        <p:nvSpPr>
          <p:cNvPr id="4" name="Slide Number Placeholder 3"/>
          <p:cNvSpPr>
            <a:spLocks noGrp="1"/>
          </p:cNvSpPr>
          <p:nvPr>
            <p:ph type="sldNum" sz="quarter" idx="10"/>
          </p:nvPr>
        </p:nvSpPr>
        <p:spPr/>
        <p:txBody>
          <a:bodyPr/>
          <a:lstStyle/>
          <a:p>
            <a:fld id="{0FB95978-D253-485A-A8DE-8B20070210F8}" type="slidenum">
              <a:rPr lang="en-US" smtClean="0"/>
              <a:pPr/>
              <a:t>13</a:t>
            </a:fld>
            <a:endParaRPr lang="en-US"/>
          </a:p>
        </p:txBody>
      </p:sp>
    </p:spTree>
    <p:extLst>
      <p:ext uri="{BB962C8B-B14F-4D97-AF65-F5344CB8AC3E}">
        <p14:creationId xmlns:p14="http://schemas.microsoft.com/office/powerpoint/2010/main" val="22566588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lvl="1"/>
            <a:r>
              <a:rPr lang="en-US" dirty="0" smtClean="0"/>
              <a:t>Collaboration with SOO’s</a:t>
            </a:r>
          </a:p>
          <a:p>
            <a:pPr lvl="2"/>
            <a:r>
              <a:rPr lang="en-US" dirty="0" smtClean="0"/>
              <a:t>Phil Schumacher (Sioux Falls, SD)</a:t>
            </a:r>
          </a:p>
          <a:p>
            <a:pPr lvl="2"/>
            <a:r>
              <a:rPr lang="en-US" dirty="0" smtClean="0"/>
              <a:t>Marty Baxter (Central Michigan)</a:t>
            </a:r>
          </a:p>
          <a:p>
            <a:pPr lvl="2"/>
            <a:r>
              <a:rPr lang="en-US" dirty="0" smtClean="0"/>
              <a:t>Mike Evans (Binghamton, NY)</a:t>
            </a:r>
          </a:p>
          <a:p>
            <a:pPr lvl="1"/>
            <a:endParaRPr lang="en-US" dirty="0" smtClean="0"/>
          </a:p>
          <a:p>
            <a:pPr lvl="1"/>
            <a:r>
              <a:rPr lang="en-US" dirty="0" smtClean="0"/>
              <a:t>26 Jan 2015 06 UTC - 27 January 2015 06 UTC</a:t>
            </a:r>
          </a:p>
          <a:p>
            <a:pPr lvl="1"/>
            <a:r>
              <a:rPr lang="en-US" dirty="0" smtClean="0"/>
              <a:t>November 26, 2014 00-18 UTC : The band set up in the afternoon into early evening.  I'm thinking that runs starting at 00z, 06z, 12z and 18z on the 26th would be interesting.</a:t>
            </a:r>
          </a:p>
          <a:p>
            <a:pPr lvl="1"/>
            <a:r>
              <a:rPr lang="en-US" dirty="0" smtClean="0"/>
              <a:t>December 10, 2014: The band set up during the early morning. I'm thinking that runs starting at 18z on the 9th, 00z, 06z and 12z on the 10th would be what we want.</a:t>
            </a:r>
          </a:p>
          <a:p>
            <a:pPr lvl="1"/>
            <a:r>
              <a:rPr lang="en-US" dirty="0" smtClean="0"/>
              <a:t>March 22-23, 2015 - This was an much more narrow and intense band that extended from northeast South Dakota through southern Minnesota (gave MSP 5"), and far southern Wisconsin   Maximum amounts were 10"+ in parts of southeast MN.   This band was not as well forecast days in advance but I recall that there was evidence of banding at least 24 h out in the NMM and/or WRF ARW as well as in a couple of the larger scale models.  A window to get HRRR runs would be 06Z 22 March - 21Z 22 March</a:t>
            </a:r>
          </a:p>
          <a:p>
            <a:pPr lvl="1"/>
            <a:r>
              <a:rPr lang="en-US" dirty="0" smtClean="0"/>
              <a:t>January 5, 2015 - this was a clipper type system so a bit broader band of snow but very intense snowfall rates.  I (Phil) was on </a:t>
            </a:r>
            <a:r>
              <a:rPr lang="en-US" dirty="0" err="1" smtClean="0"/>
              <a:t>mids</a:t>
            </a:r>
            <a:r>
              <a:rPr lang="en-US" dirty="0" smtClean="0"/>
              <a:t> so I woke up around noon and looked outside and could only see 1/4 mi.  That rate lasted for 2 or 3 hours in </a:t>
            </a:r>
            <a:r>
              <a:rPr lang="en-US" dirty="0" err="1" smtClean="0"/>
              <a:t>SiouxFalls</a:t>
            </a:r>
            <a:r>
              <a:rPr lang="en-US" dirty="0" smtClean="0"/>
              <a:t>.  This event was fairly well forecast by the operational models, including </a:t>
            </a:r>
            <a:r>
              <a:rPr lang="en-US" dirty="0" err="1" smtClean="0"/>
              <a:t>HiRes</a:t>
            </a:r>
            <a:r>
              <a:rPr lang="en-US" dirty="0" smtClean="0"/>
              <a:t> WRF and NMM - all predicted a band at least 48 h out.  The location was somewhat uncertain.  I believe total snowfall was generally 4-7".You are probably familiar with these sites, but I find them helpful when determining what fields the files contain and other info on the HRRR (</a:t>
            </a:r>
            <a:r>
              <a:rPr lang="en-US" dirty="0" err="1" smtClean="0"/>
              <a:t>namelists</a:t>
            </a:r>
            <a:r>
              <a:rPr lang="en-US" dirty="0" smtClean="0"/>
              <a:t>, etc.):</a:t>
            </a:r>
            <a:br>
              <a:rPr lang="en-US" dirty="0" smtClean="0"/>
            </a:br>
            <a:r>
              <a:rPr lang="en-US" dirty="0" smtClean="0">
                <a:hlinkClick r:id="rId3"/>
              </a:rPr>
              <a:t>http://www.nco.ncep.noaa.gov/pmb/products/hrrr/</a:t>
            </a:r>
            <a:endParaRPr lang="en-US" dirty="0" smtClean="0"/>
          </a:p>
          <a:p>
            <a:pPr lvl="1"/>
            <a:r>
              <a:rPr lang="en-US" dirty="0" smtClean="0">
                <a:hlinkClick r:id="rId4"/>
              </a:rPr>
              <a:t>http://ruc.noaa.gov/hrrr/</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15947ACA-3B4F-F94E-8218-120CD6870FA2}" type="slidenum">
              <a:rPr lang="en-US" smtClean="0"/>
              <a:t>14</a:t>
            </a:fld>
            <a:endParaRPr lang="en-US"/>
          </a:p>
        </p:txBody>
      </p:sp>
    </p:spTree>
    <p:extLst>
      <p:ext uri="{BB962C8B-B14F-4D97-AF65-F5344CB8AC3E}">
        <p14:creationId xmlns:p14="http://schemas.microsoft.com/office/powerpoint/2010/main" val="4210988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dirty="0" smtClean="0">
                <a:solidFill>
                  <a:schemeClr val="tx1"/>
                </a:solidFill>
                <a:latin typeface="+mn-lt"/>
                <a:ea typeface="+mn-ea"/>
                <a:cs typeface="+mn-cs"/>
              </a:rPr>
              <a:t>Let me start out by</a:t>
            </a:r>
            <a:r>
              <a:rPr lang="en-US" sz="800" kern="1200" baseline="0" dirty="0" smtClean="0">
                <a:solidFill>
                  <a:schemeClr val="tx1"/>
                </a:solidFill>
                <a:latin typeface="+mn-lt"/>
                <a:ea typeface="+mn-ea"/>
                <a:cs typeface="+mn-cs"/>
              </a:rPr>
              <a:t> providing a very brief background on the mission of the Developmental Testbed Center, or the DTC.  The </a:t>
            </a:r>
            <a:r>
              <a:rPr lang="en-US" sz="800" kern="1200" dirty="0" smtClean="0">
                <a:solidFill>
                  <a:schemeClr val="tx1"/>
                </a:solidFill>
                <a:latin typeface="+mn-lt"/>
                <a:ea typeface="+mn-ea"/>
                <a:cs typeface="+mn-cs"/>
              </a:rPr>
              <a:t>fundamental purpose of the DTC is to facilitate the interaction and transition of numerical weather prediction (NWP) technology between research and operations.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8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dirty="0" smtClean="0">
                <a:solidFill>
                  <a:schemeClr val="tx1"/>
                </a:solidFill>
                <a:latin typeface="+mn-lt"/>
                <a:ea typeface="+mn-ea"/>
                <a:cs typeface="+mn-cs"/>
              </a:rPr>
              <a:t>In order to accomplish this mission, focus is placed on two key aspects: 1) advancing science research by providing access to and community support for functionally similar components of NWP systems used at operational centers to the research community (also referred to as O2R), and 2) extensively testing and evaluating promising codes emerging from the research community in a common framework to demonstrate the potential benefits for operational systems (or R2O).  Support to facilitate interactions between the research and operational communities is also important and is accommodated by the DTC through</a:t>
            </a:r>
            <a:r>
              <a:rPr lang="en-US" sz="800" kern="1200" baseline="0" dirty="0" smtClean="0">
                <a:solidFill>
                  <a:schemeClr val="tx1"/>
                </a:solidFill>
                <a:latin typeface="+mn-lt"/>
                <a:ea typeface="+mn-ea"/>
                <a:cs typeface="+mn-cs"/>
              </a:rPr>
              <a:t> the organization of workshops/meetings on relevant topics to the NWP community and through hosting a Visitor Program.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baseline="0" dirty="0" smtClean="0">
                <a:solidFill>
                  <a:schemeClr val="tx1"/>
                </a:solidFill>
                <a:latin typeface="+mn-lt"/>
                <a:ea typeface="+mn-ea"/>
                <a:cs typeface="+mn-cs"/>
              </a:rPr>
              <a:t>T</a:t>
            </a:r>
            <a:r>
              <a:rPr lang="en-US" sz="800" kern="1200" dirty="0" smtClean="0">
                <a:solidFill>
                  <a:schemeClr val="tx1"/>
                </a:solidFill>
                <a:latin typeface="+mn-lt"/>
                <a:ea typeface="+mn-ea"/>
                <a:cs typeface="+mn-cs"/>
              </a:rPr>
              <a:t>he ultimate goal of these specific activities is to accelerate the rate at which new science innovations are infused into operational weather forecasting, promoting an overall improvement in forecast skill.  And, in the end, the DTC strives to be an effective and efficient community facility for</a:t>
            </a:r>
            <a:r>
              <a:rPr lang="en-US" sz="800" kern="1200" baseline="0" dirty="0" smtClean="0">
                <a:solidFill>
                  <a:schemeClr val="tx1"/>
                </a:solidFill>
                <a:latin typeface="+mn-lt"/>
                <a:ea typeface="+mn-ea"/>
                <a:cs typeface="+mn-cs"/>
              </a:rPr>
              <a:t> the transition of innovations in NWP between research and operations.</a:t>
            </a:r>
            <a:endParaRPr lang="en-US" sz="8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AFDFDE0-7E87-4D0C-A795-403F4C50FDD6}" type="slidenum">
              <a:rPr lang="en-US" smtClean="0"/>
              <a:pPr/>
              <a:t>2</a:t>
            </a:fld>
            <a:endParaRPr lang="en-US"/>
          </a:p>
        </p:txBody>
      </p:sp>
    </p:spTree>
    <p:extLst>
      <p:ext uri="{BB962C8B-B14F-4D97-AF65-F5344CB8AC3E}">
        <p14:creationId xmlns:p14="http://schemas.microsoft.com/office/powerpoint/2010/main" val="2611689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dirty="0" smtClean="0">
                <a:solidFill>
                  <a:schemeClr val="tx1"/>
                </a:solidFill>
                <a:latin typeface="+mn-lt"/>
                <a:ea typeface="+mn-ea"/>
                <a:cs typeface="+mn-cs"/>
              </a:rPr>
              <a:t>So we have the mechanism </a:t>
            </a:r>
            <a:r>
              <a:rPr lang="en-US" sz="800" kern="1200" baseline="0" dirty="0" smtClean="0">
                <a:solidFill>
                  <a:schemeClr val="tx1"/>
                </a:solidFill>
                <a:latin typeface="+mn-lt"/>
                <a:ea typeface="+mn-ea"/>
                <a:cs typeface="+mn-cs"/>
              </a:rPr>
              <a:t>in place to facilitate and promote research to operations (or R2O).  However, there is a</a:t>
            </a:r>
            <a:r>
              <a:rPr lang="en-US" sz="800" kern="1200" dirty="0" smtClean="0">
                <a:solidFill>
                  <a:schemeClr val="tx1"/>
                </a:solidFill>
                <a:latin typeface="+mn-lt"/>
                <a:ea typeface="+mn-ea"/>
                <a:cs typeface="+mn-cs"/>
              </a:rPr>
              <a:t> wide range of NWP science innovations are under development in the research community</a:t>
            </a:r>
            <a:r>
              <a:rPr lang="en-US" sz="800" kern="1200" baseline="0" dirty="0" smtClean="0">
                <a:solidFill>
                  <a:schemeClr val="tx1"/>
                </a:solidFill>
                <a:latin typeface="+mn-lt"/>
                <a:ea typeface="+mn-ea"/>
                <a:cs typeface="+mn-cs"/>
              </a:rPr>
              <a:t>, and w</a:t>
            </a:r>
            <a:r>
              <a:rPr lang="en-US" sz="800" kern="1200" dirty="0" smtClean="0">
                <a:solidFill>
                  <a:schemeClr val="tx1"/>
                </a:solidFill>
                <a:latin typeface="+mn-lt"/>
                <a:ea typeface="+mn-ea"/>
                <a:cs typeface="+mn-cs"/>
              </a:rPr>
              <a:t>ith this extensive number of new techniques available, a testing protocol document detailing the procedures necessary to advance new innovations through the R2O process is imperative.  Ultimately, the effort should be streamlined to make it not only efficient, but also effective.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8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dirty="0" smtClean="0">
                <a:solidFill>
                  <a:schemeClr val="tx1"/>
                </a:solidFill>
                <a:latin typeface="+mn-lt"/>
                <a:ea typeface="+mn-ea"/>
                <a:cs typeface="+mn-cs"/>
              </a:rPr>
              <a:t>A three stage process</a:t>
            </a:r>
            <a:r>
              <a:rPr lang="en-US" sz="800" kern="1200" baseline="0" dirty="0" smtClean="0">
                <a:solidFill>
                  <a:schemeClr val="tx1"/>
                </a:solidFill>
                <a:latin typeface="+mn-lt"/>
                <a:ea typeface="+mn-ea"/>
                <a:cs typeface="+mn-cs"/>
              </a:rPr>
              <a:t> will be defined for </a:t>
            </a:r>
            <a:r>
              <a:rPr lang="en-US" sz="800" kern="1200" dirty="0" smtClean="0">
                <a:solidFill>
                  <a:schemeClr val="tx1"/>
                </a:solidFill>
                <a:latin typeface="+mn-lt"/>
                <a:ea typeface="+mn-ea"/>
                <a:cs typeface="+mn-cs"/>
              </a:rPr>
              <a:t> mesoscale modeling code deemed ready to progress through the R2O process.  The three stages will be detailed during the rest of this talk, but include testing conducted by the research community, the DTC</a:t>
            </a:r>
            <a:r>
              <a:rPr lang="en-US" sz="800" kern="1200" baseline="0" dirty="0" smtClean="0">
                <a:solidFill>
                  <a:schemeClr val="tx1"/>
                </a:solidFill>
                <a:latin typeface="+mn-lt"/>
                <a:ea typeface="+mn-ea"/>
                <a:cs typeface="+mn-cs"/>
              </a:rPr>
              <a:t> and, ultimately, the operational centers.</a:t>
            </a:r>
            <a:endParaRPr lang="en-US" sz="8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AFDFDE0-7E87-4D0C-A795-403F4C50FDD6}" type="slidenum">
              <a:rPr lang="en-US" smtClean="0"/>
              <a:pPr/>
              <a:t>3</a:t>
            </a:fld>
            <a:endParaRPr lang="en-US"/>
          </a:p>
        </p:txBody>
      </p:sp>
    </p:spTree>
    <p:extLst>
      <p:ext uri="{BB962C8B-B14F-4D97-AF65-F5344CB8AC3E}">
        <p14:creationId xmlns:p14="http://schemas.microsoft.com/office/powerpoint/2010/main" val="551357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Now, let me describe</a:t>
            </a:r>
            <a:r>
              <a:rPr lang="en-US" sz="1200" kern="1200" baseline="0" dirty="0" smtClean="0">
                <a:solidFill>
                  <a:schemeClr val="tx1"/>
                </a:solidFill>
                <a:latin typeface="+mn-lt"/>
                <a:ea typeface="+mn-ea"/>
                <a:cs typeface="+mn-cs"/>
              </a:rPr>
              <a:t> MMET in more detail for you.  </a:t>
            </a:r>
            <a:r>
              <a:rPr lang="en-US" sz="1200" kern="1200" dirty="0" smtClean="0">
                <a:solidFill>
                  <a:schemeClr val="tx1"/>
                </a:solidFill>
                <a:latin typeface="+mn-lt"/>
                <a:ea typeface="+mn-ea"/>
                <a:cs typeface="+mn-cs"/>
              </a:rPr>
              <a:t>The motivation of MMET is to assist the research community in efficiently demonstrating the merits of a new development that could positively impact an operational configuration in the future.  MMET also provides a common framework for direct comparisons to be made between multiple innovations and select operational configurations.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As</a:t>
            </a:r>
            <a:r>
              <a:rPr lang="en-US" sz="1200" kern="1200" baseline="0" dirty="0" smtClean="0">
                <a:solidFill>
                  <a:schemeClr val="tx1"/>
                </a:solidFill>
                <a:latin typeface="+mn-lt"/>
                <a:ea typeface="+mn-ea"/>
                <a:cs typeface="+mn-cs"/>
              </a:rPr>
              <a:t> I have already mentioned, MMET is a mechanism to assist and support the research community with the initial stage of R2O testing.  </a:t>
            </a:r>
            <a:r>
              <a:rPr lang="en-US" sz="1200" kern="1200" dirty="0" smtClean="0">
                <a:solidFill>
                  <a:schemeClr val="tx1"/>
                </a:solidFill>
                <a:latin typeface="+mn-lt"/>
                <a:ea typeface="+mn-ea"/>
                <a:cs typeface="+mn-cs"/>
              </a:rPr>
              <a:t>MMET provides a variety of initialization and observation data sets for routine, high-impact and field campaign  cases to be utilized by the research community for testing and evaluation of newly developed innovations that address forecast needs in </a:t>
            </a:r>
            <a:r>
              <a:rPr lang="en-US" sz="1200" kern="1200" baseline="0" dirty="0" smtClean="0">
                <a:solidFill>
                  <a:schemeClr val="tx1"/>
                </a:solidFill>
                <a:latin typeface="+mn-lt"/>
                <a:ea typeface="+mn-ea"/>
                <a:cs typeface="+mn-cs"/>
              </a:rPr>
              <a:t>many different areas. </a:t>
            </a:r>
            <a:r>
              <a:rPr lang="en-US" sz="1200" kern="1200" dirty="0" smtClean="0">
                <a:solidFill>
                  <a:schemeClr val="tx1"/>
                </a:solidFill>
                <a:latin typeface="+mn-lt"/>
                <a:ea typeface="+mn-ea"/>
                <a:cs typeface="+mn-cs"/>
              </a:rPr>
              <a:t>The DTC will utilize the same data sets included in the MMET to provide baseline results to the research community for specific operational configurations.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so-called “data sets of opportunity” available in MMET are housed at the DTC and accessible to the community-at-large via a web interface (</a:t>
            </a:r>
            <a:r>
              <a:rPr lang="en-US" sz="1200" kern="1200" dirty="0" err="1" smtClean="0">
                <a:solidFill>
                  <a:schemeClr val="tx1"/>
                </a:solidFill>
                <a:latin typeface="+mn-lt"/>
                <a:ea typeface="+mn-ea"/>
                <a:cs typeface="+mn-cs"/>
              </a:rPr>
              <a:t>dtcenter</a:t>
            </a:r>
            <a:r>
              <a:rPr lang="en-US" sz="1200" kern="1200" dirty="0" smtClean="0">
                <a:solidFill>
                  <a:schemeClr val="tx1"/>
                </a:solidFill>
                <a:latin typeface="+mn-lt"/>
                <a:ea typeface="+mn-ea"/>
                <a:cs typeface="+mn-cs"/>
              </a:rPr>
              <a:t> site).  RAMADDA, a </a:t>
            </a:r>
            <a:r>
              <a:rPr lang="en-US" sz="1200" b="1" kern="1200" dirty="0" smtClean="0">
                <a:solidFill>
                  <a:schemeClr val="tx1"/>
                </a:solidFill>
                <a:latin typeface="+mn-lt"/>
                <a:ea typeface="+mn-ea"/>
                <a:cs typeface="+mn-cs"/>
              </a:rPr>
              <a:t>R</a:t>
            </a:r>
            <a:r>
              <a:rPr lang="en-US" sz="1200" kern="1200" dirty="0" smtClean="0">
                <a:solidFill>
                  <a:schemeClr val="tx1"/>
                </a:solidFill>
                <a:latin typeface="+mn-lt"/>
                <a:ea typeface="+mn-ea"/>
                <a:cs typeface="+mn-cs"/>
              </a:rPr>
              <a:t>epository for </a:t>
            </a:r>
            <a:r>
              <a:rPr lang="en-US" sz="1200" b="1" kern="1200" dirty="0" smtClean="0">
                <a:solidFill>
                  <a:schemeClr val="tx1"/>
                </a:solidFill>
                <a:latin typeface="+mn-lt"/>
                <a:ea typeface="+mn-ea"/>
                <a:cs typeface="+mn-cs"/>
              </a:rPr>
              <a:t>A</a:t>
            </a:r>
            <a:r>
              <a:rPr lang="en-US" sz="1200" kern="1200" dirty="0" smtClean="0">
                <a:solidFill>
                  <a:schemeClr val="tx1"/>
                </a:solidFill>
                <a:latin typeface="+mn-lt"/>
                <a:ea typeface="+mn-ea"/>
                <a:cs typeface="+mn-cs"/>
              </a:rPr>
              <a:t>rchiving, </a:t>
            </a:r>
            <a:r>
              <a:rPr lang="en-US" sz="1200" b="1" kern="1200" dirty="0" smtClean="0">
                <a:solidFill>
                  <a:schemeClr val="tx1"/>
                </a:solidFill>
                <a:latin typeface="+mn-lt"/>
                <a:ea typeface="+mn-ea"/>
                <a:cs typeface="+mn-cs"/>
              </a:rPr>
              <a:t>M</a:t>
            </a:r>
            <a:r>
              <a:rPr lang="en-US" sz="1200" kern="1200" dirty="0" smtClean="0">
                <a:solidFill>
                  <a:schemeClr val="tx1"/>
                </a:solidFill>
                <a:latin typeface="+mn-lt"/>
                <a:ea typeface="+mn-ea"/>
                <a:cs typeface="+mn-cs"/>
              </a:rPr>
              <a:t>anaging and </a:t>
            </a:r>
            <a:r>
              <a:rPr lang="en-US" sz="1200" b="1" kern="1200" dirty="0" smtClean="0">
                <a:solidFill>
                  <a:schemeClr val="tx1"/>
                </a:solidFill>
                <a:latin typeface="+mn-lt"/>
                <a:ea typeface="+mn-ea"/>
                <a:cs typeface="+mn-cs"/>
              </a:rPr>
              <a:t>A</a:t>
            </a:r>
            <a:r>
              <a:rPr lang="en-US" sz="1200" kern="1200" dirty="0" smtClean="0">
                <a:solidFill>
                  <a:schemeClr val="tx1"/>
                </a:solidFill>
                <a:latin typeface="+mn-lt"/>
                <a:ea typeface="+mn-ea"/>
                <a:cs typeface="+mn-cs"/>
              </a:rPr>
              <a:t>ccessing </a:t>
            </a:r>
            <a:r>
              <a:rPr lang="en-US" sz="1200" b="1" kern="1200" dirty="0" smtClean="0">
                <a:solidFill>
                  <a:schemeClr val="tx1"/>
                </a:solidFill>
                <a:latin typeface="+mn-lt"/>
                <a:ea typeface="+mn-ea"/>
                <a:cs typeface="+mn-cs"/>
              </a:rPr>
              <a:t>D</a:t>
            </a:r>
            <a:r>
              <a:rPr lang="en-US" sz="1200" kern="1200" dirty="0" smtClean="0">
                <a:solidFill>
                  <a:schemeClr val="tx1"/>
                </a:solidFill>
                <a:latin typeface="+mn-lt"/>
                <a:ea typeface="+mn-ea"/>
                <a:cs typeface="+mn-cs"/>
              </a:rPr>
              <a:t>iverse </a:t>
            </a:r>
            <a:r>
              <a:rPr lang="en-US" sz="1200" b="1" kern="1200" dirty="0" err="1" smtClean="0">
                <a:solidFill>
                  <a:schemeClr val="tx1"/>
                </a:solidFill>
                <a:latin typeface="+mn-lt"/>
                <a:ea typeface="+mn-ea"/>
                <a:cs typeface="+mn-cs"/>
              </a:rPr>
              <a:t>DA</a:t>
            </a:r>
            <a:r>
              <a:rPr lang="en-US" sz="1200" kern="1200" dirty="0" err="1" smtClean="0">
                <a:solidFill>
                  <a:schemeClr val="tx1"/>
                </a:solidFill>
                <a:latin typeface="+mn-lt"/>
                <a:ea typeface="+mn-ea"/>
                <a:cs typeface="+mn-cs"/>
              </a:rPr>
              <a:t>ta</a:t>
            </a:r>
            <a:r>
              <a:rPr lang="en-US" sz="1200" kern="1200" dirty="0" smtClean="0">
                <a:solidFill>
                  <a:schemeClr val="tx1"/>
                </a:solidFill>
                <a:latin typeface="+mn-lt"/>
                <a:ea typeface="+mn-ea"/>
                <a:cs typeface="+mn-cs"/>
              </a:rPr>
              <a:t> (</a:t>
            </a:r>
            <a:r>
              <a:rPr lang="en-US" sz="1200" u="sng" kern="1200" dirty="0" smtClean="0">
                <a:solidFill>
                  <a:schemeClr val="tx1"/>
                </a:solidFill>
                <a:latin typeface="+mn-lt"/>
                <a:ea typeface="+mn-ea"/>
                <a:cs typeface="+mn-cs"/>
                <a:hlinkClick r:id="rId3"/>
              </a:rPr>
              <a:t>http://www.unidata.ucar.edu/software/ramadda</a:t>
            </a:r>
            <a:r>
              <a:rPr lang="en-US" sz="1200" kern="1200" dirty="0" smtClean="0">
                <a:solidFill>
                  <a:schemeClr val="tx1"/>
                </a:solidFill>
                <a:latin typeface="+mn-lt"/>
                <a:ea typeface="+mn-ea"/>
                <a:cs typeface="+mn-cs"/>
              </a:rPr>
              <a:t>), is used as the foundation for hosting and distributing the data.</a:t>
            </a:r>
          </a:p>
          <a:p>
            <a:endParaRPr lang="en-US" dirty="0"/>
          </a:p>
        </p:txBody>
      </p:sp>
      <p:sp>
        <p:nvSpPr>
          <p:cNvPr id="4" name="Slide Number Placeholder 3"/>
          <p:cNvSpPr>
            <a:spLocks noGrp="1"/>
          </p:cNvSpPr>
          <p:nvPr>
            <p:ph type="sldNum" sz="quarter" idx="10"/>
          </p:nvPr>
        </p:nvSpPr>
        <p:spPr/>
        <p:txBody>
          <a:bodyPr/>
          <a:lstStyle/>
          <a:p>
            <a:fld id="{0FB95978-D253-485A-A8DE-8B20070210F8}" type="slidenum">
              <a:rPr lang="en-US" smtClean="0"/>
              <a:pPr/>
              <a:t>4</a:t>
            </a:fld>
            <a:endParaRPr lang="en-US"/>
          </a:p>
        </p:txBody>
      </p:sp>
    </p:spTree>
    <p:extLst>
      <p:ext uri="{BB962C8B-B14F-4D97-AF65-F5344CB8AC3E}">
        <p14:creationId xmlns:p14="http://schemas.microsoft.com/office/powerpoint/2010/main" val="2256658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FB95978-D253-485A-A8DE-8B20070210F8}" type="slidenum">
              <a:rPr lang="en-US" smtClean="0"/>
              <a:pPr/>
              <a:t>5</a:t>
            </a:fld>
            <a:endParaRPr lang="en-US"/>
          </a:p>
        </p:txBody>
      </p:sp>
    </p:spTree>
    <p:extLst>
      <p:ext uri="{BB962C8B-B14F-4D97-AF65-F5344CB8AC3E}">
        <p14:creationId xmlns:p14="http://schemas.microsoft.com/office/powerpoint/2010/main" val="2256658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Cases of</a:t>
            </a:r>
            <a:r>
              <a:rPr lang="en-US" baseline="0" dirty="0" smtClean="0"/>
              <a:t> interest to EMC – represent cases for which operational models did not perform well</a:t>
            </a:r>
          </a:p>
          <a:p>
            <a:endParaRPr lang="en-US" baseline="0" dirty="0" smtClean="0"/>
          </a:p>
          <a:p>
            <a:r>
              <a:rPr lang="en-US" sz="1200" dirty="0" smtClean="0"/>
              <a:t>Initial solicitation</a:t>
            </a:r>
            <a:r>
              <a:rPr lang="en-US" sz="1200" baseline="0" dirty="0" smtClean="0"/>
              <a:t> of cases was sent to the DTC Science Advisory Board Members participants of a physics workshop that the DTC and EMC co-hosted last summer.  The response was overwhelmingly positive and a large number of cases were proposed.  Nine cases were selected as the initial focus for this first year and those are listed here.</a:t>
            </a:r>
          </a:p>
          <a:p>
            <a:endParaRPr lang="en-US" sz="1200" baseline="0" dirty="0" smtClean="0"/>
          </a:p>
          <a:p>
            <a:r>
              <a:rPr lang="en-US" sz="1200" baseline="0" dirty="0" smtClean="0"/>
              <a:t>The cases selected contain a good cross-section of weather events, including winter weather, flooding, severe weather and a few more quote-un-quote routine (or less extreme) weather events.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0FB95978-D253-485A-A8DE-8B20070210F8}" type="slidenum">
              <a:rPr lang="en-US" smtClean="0"/>
              <a:pPr/>
              <a:t>6</a:t>
            </a:fld>
            <a:endParaRPr lang="en-US"/>
          </a:p>
        </p:txBody>
      </p:sp>
    </p:spTree>
    <p:extLst>
      <p:ext uri="{BB962C8B-B14F-4D97-AF65-F5344CB8AC3E}">
        <p14:creationId xmlns:p14="http://schemas.microsoft.com/office/powerpoint/2010/main" val="2256658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697DA8-578C-2E42-B831-512E3328F30E}" type="slidenum">
              <a:rPr lang="en-US" smtClean="0"/>
              <a:pPr/>
              <a:t>7</a:t>
            </a:fld>
            <a:endParaRPr lang="en-US"/>
          </a:p>
        </p:txBody>
      </p:sp>
    </p:spTree>
    <p:extLst>
      <p:ext uri="{BB962C8B-B14F-4D97-AF65-F5344CB8AC3E}">
        <p14:creationId xmlns:p14="http://schemas.microsoft.com/office/powerpoint/2010/main" val="835082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Currently,</a:t>
            </a:r>
            <a:r>
              <a:rPr lang="en-US" baseline="0" dirty="0" smtClean="0"/>
              <a:t> all cases are initial and boundary conditions are derived from NAM on grid 221, a 32-km North American domain. In addition, to providing NAM IC/BCs, we also provide GFS data on a 0.5 deg grid. As we look to the future, MMET will soon provide the 13-km RAP on a North American domain for IC/BCs. The </a:t>
            </a:r>
            <a:r>
              <a:rPr lang="en-US" dirty="0"/>
              <a:t>addition of the RAP provides the user community with a higher-resolution model that includes the GSI system for updating analysis fields hourly as well as ingesting satellite radiance and radar data in the assimilation process.</a:t>
            </a:r>
          </a:p>
          <a:p>
            <a:endParaRPr lang="en-US" dirty="0"/>
          </a:p>
          <a:p>
            <a:r>
              <a:rPr lang="en-US" dirty="0"/>
              <a:t>This year, the MMET team is also working to implement GSI in the testing framework. The necessary files to run GSI (e.g., conventional and satellite/radiance </a:t>
            </a:r>
            <a:r>
              <a:rPr lang="en-US" dirty="0" err="1"/>
              <a:t>obs</a:t>
            </a:r>
            <a:r>
              <a:rPr lang="en-US" dirty="0"/>
              <a:t>) will be included in the data repository.</a:t>
            </a:r>
          </a:p>
        </p:txBody>
      </p:sp>
      <p:sp>
        <p:nvSpPr>
          <p:cNvPr id="4" name="Slide Number Placeholder 3"/>
          <p:cNvSpPr>
            <a:spLocks noGrp="1"/>
          </p:cNvSpPr>
          <p:nvPr>
            <p:ph type="sldNum" sz="quarter" idx="10"/>
          </p:nvPr>
        </p:nvSpPr>
        <p:spPr/>
        <p:txBody>
          <a:bodyPr/>
          <a:lstStyle/>
          <a:p>
            <a:fld id="{0FB95978-D253-485A-A8DE-8B20070210F8}" type="slidenum">
              <a:rPr lang="en-US" smtClean="0"/>
              <a:pPr/>
              <a:t>8</a:t>
            </a:fld>
            <a:endParaRPr lang="en-US"/>
          </a:p>
        </p:txBody>
      </p:sp>
    </p:spTree>
    <p:extLst>
      <p:ext uri="{BB962C8B-B14F-4D97-AF65-F5344CB8AC3E}">
        <p14:creationId xmlns:p14="http://schemas.microsoft.com/office/powerpoint/2010/main" val="2256658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MMET provides</a:t>
            </a:r>
            <a:r>
              <a:rPr lang="en-US" baseline="0" dirty="0" smtClean="0"/>
              <a:t> the necessary files for running WPS and NPS (NEMS-NMMB pre-processor). In addition, we make the </a:t>
            </a:r>
            <a:r>
              <a:rPr lang="en-US" baseline="0" dirty="0" err="1" smtClean="0"/>
              <a:t>met_em</a:t>
            </a:r>
            <a:r>
              <a:rPr lang="en-US" baseline="0" dirty="0" smtClean="0"/>
              <a:t>* and </a:t>
            </a:r>
            <a:r>
              <a:rPr lang="en-US" baseline="0" dirty="0" err="1" smtClean="0"/>
              <a:t>met_nmb</a:t>
            </a:r>
            <a:r>
              <a:rPr lang="en-US" baseline="0" dirty="0" smtClean="0"/>
              <a:t> files available; this allows users who want to use our same domain set-up the ability to “skip” the WPS/NPS portion and start with running real and </a:t>
            </a:r>
            <a:r>
              <a:rPr lang="en-US" baseline="0" dirty="0" err="1" smtClean="0"/>
              <a:t>wrf</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0FB95978-D253-485A-A8DE-8B20070210F8}" type="slidenum">
              <a:rPr lang="en-US" smtClean="0"/>
              <a:pPr/>
              <a:t>9</a:t>
            </a:fld>
            <a:endParaRPr lang="en-US"/>
          </a:p>
        </p:txBody>
      </p:sp>
    </p:spTree>
    <p:extLst>
      <p:ext uri="{BB962C8B-B14F-4D97-AF65-F5344CB8AC3E}">
        <p14:creationId xmlns:p14="http://schemas.microsoft.com/office/powerpoint/2010/main" val="2256658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E010DCD-E053-47AD-A951-25BCFFF373F4}" type="datetimeFigureOut">
              <a:rPr lang="en-US" smtClean="0"/>
              <a:pPr/>
              <a:t>11/13/15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F5459D80-F6AF-4590-8E73-2F013678FE42}"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010DCD-E053-47AD-A951-25BCFFF373F4}" type="datetimeFigureOut">
              <a:rPr lang="en-US" smtClean="0"/>
              <a:pPr/>
              <a:t>11/13/15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459D80-F6AF-4590-8E73-2F013678FE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010DCD-E053-47AD-A951-25BCFFF373F4}" type="datetimeFigureOut">
              <a:rPr lang="en-US" smtClean="0"/>
              <a:pPr/>
              <a:t>11/13/15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459D80-F6AF-4590-8E73-2F013678FE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E010DCD-E053-47AD-A951-25BCFFF373F4}" type="datetimeFigureOut">
              <a:rPr lang="en-US" smtClean="0"/>
              <a:pPr/>
              <a:t>11/13/15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459D80-F6AF-4590-8E73-2F013678FE42}"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E010DCD-E053-47AD-A951-25BCFFF373F4}" type="datetimeFigureOut">
              <a:rPr lang="en-US" smtClean="0"/>
              <a:pPr/>
              <a:t>11/13/15</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F5459D80-F6AF-4590-8E73-2F013678FE4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E010DCD-E053-47AD-A951-25BCFFF373F4}" type="datetimeFigureOut">
              <a:rPr lang="en-US" smtClean="0"/>
              <a:pPr/>
              <a:t>11/13/15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459D80-F6AF-4590-8E73-2F013678FE42}"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E010DCD-E053-47AD-A951-25BCFFF373F4}" type="datetimeFigureOut">
              <a:rPr lang="en-US" smtClean="0"/>
              <a:pPr/>
              <a:t>11/13/15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459D80-F6AF-4590-8E73-2F013678FE42}"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E010DCD-E053-47AD-A951-25BCFFF373F4}" type="datetimeFigureOut">
              <a:rPr lang="en-US" smtClean="0"/>
              <a:pPr/>
              <a:t>11/13/15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459D80-F6AF-4590-8E73-2F013678FE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010DCD-E053-47AD-A951-25BCFFF373F4}" type="datetimeFigureOut">
              <a:rPr lang="en-US" smtClean="0"/>
              <a:pPr/>
              <a:t>11/13/15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459D80-F6AF-4590-8E73-2F013678FE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E010DCD-E053-47AD-A951-25BCFFF373F4}" type="datetimeFigureOut">
              <a:rPr lang="en-US" smtClean="0"/>
              <a:pPr/>
              <a:t>11/13/15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459D80-F6AF-4590-8E73-2F013678FE42}"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E010DCD-E053-47AD-A951-25BCFFF373F4}" type="datetimeFigureOut">
              <a:rPr lang="en-US" smtClean="0"/>
              <a:pPr/>
              <a:t>11/13/15</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F5459D80-F6AF-4590-8E73-2F013678FE42}"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3E010DCD-E053-47AD-A951-25BCFFF373F4}" type="datetimeFigureOut">
              <a:rPr lang="en-US" smtClean="0"/>
              <a:pPr/>
              <a:t>11/13/15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F5459D80-F6AF-4590-8E73-2F013678FE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hyperlink" Target="http://www.dtcenter.org/upp/users/"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22.png"/><Relationship Id="rId9"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hyperlink" Target="http://www.dtcenter.org/repository" TargetMode="External"/><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gif"/><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4396435"/>
            <a:ext cx="7315200" cy="1676400"/>
          </a:xfrm>
        </p:spPr>
        <p:txBody>
          <a:bodyPr>
            <a:normAutofit fontScale="85000" lnSpcReduction="20000"/>
          </a:bodyPr>
          <a:lstStyle/>
          <a:p>
            <a:r>
              <a:rPr lang="en-US" sz="3000" u="sng" dirty="0" smtClean="0"/>
              <a:t>MMET Team</a:t>
            </a:r>
          </a:p>
          <a:p>
            <a:r>
              <a:rPr lang="en-US" sz="3000" dirty="0" smtClean="0"/>
              <a:t>Michelle Harrold</a:t>
            </a:r>
          </a:p>
          <a:p>
            <a:r>
              <a:rPr lang="en-US" sz="3000" dirty="0" smtClean="0"/>
              <a:t>Tracy Hertneky</a:t>
            </a:r>
          </a:p>
          <a:p>
            <a:r>
              <a:rPr lang="en-US" sz="3000" dirty="0" smtClean="0"/>
              <a:t>Jamie Wolff</a:t>
            </a:r>
            <a:endParaRPr lang="en-US" sz="2200" dirty="0" smtClean="0"/>
          </a:p>
          <a:p>
            <a:endParaRPr lang="en-US" dirty="0" smtClean="0"/>
          </a:p>
        </p:txBody>
      </p:sp>
      <p:sp>
        <p:nvSpPr>
          <p:cNvPr id="2" name="Title 1"/>
          <p:cNvSpPr>
            <a:spLocks noGrp="1"/>
          </p:cNvSpPr>
          <p:nvPr>
            <p:ph type="ctrTitle"/>
          </p:nvPr>
        </p:nvSpPr>
        <p:spPr/>
        <p:txBody>
          <a:bodyPr>
            <a:normAutofit fontScale="90000"/>
          </a:bodyPr>
          <a:lstStyle/>
          <a:p>
            <a:r>
              <a:rPr lang="en-US" dirty="0" smtClean="0"/>
              <a:t>Demonstrating the utility of the </a:t>
            </a:r>
            <a:r>
              <a:rPr lang="en-US" dirty="0" err="1" smtClean="0"/>
              <a:t>Mesoscale</a:t>
            </a:r>
            <a:r>
              <a:rPr lang="en-US" dirty="0" smtClean="0"/>
              <a:t> Model Evaluation </a:t>
            </a:r>
            <a:r>
              <a:rPr lang="en-US" dirty="0" err="1" smtClean="0"/>
              <a:t>Testbed</a:t>
            </a:r>
            <a:r>
              <a:rPr lang="en-US" dirty="0" smtClean="0"/>
              <a:t> (MMET)</a:t>
            </a:r>
            <a:endParaRPr lang="en-US" dirty="0"/>
          </a:p>
        </p:txBody>
      </p:sp>
      <p:pic>
        <p:nvPicPr>
          <p:cNvPr id="5" name="Picture 4" descr="dtc_wordmark_pms203.jpg"/>
          <p:cNvPicPr>
            <a:picLocks noChangeAspect="1"/>
          </p:cNvPicPr>
          <p:nvPr/>
        </p:nvPicPr>
        <p:blipFill>
          <a:blip r:embed="rId3" cstate="print"/>
          <a:srcRect/>
          <a:stretch>
            <a:fillRect/>
          </a:stretch>
        </p:blipFill>
        <p:spPr bwMode="auto">
          <a:xfrm>
            <a:off x="0" y="6081713"/>
            <a:ext cx="2895600" cy="776287"/>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274638"/>
            <a:ext cx="8138160" cy="1143000"/>
          </a:xfrm>
        </p:spPr>
        <p:txBody>
          <a:bodyPr>
            <a:normAutofit/>
          </a:bodyPr>
          <a:lstStyle/>
          <a:p>
            <a:r>
              <a:rPr lang="en-US" dirty="0" smtClean="0"/>
              <a:t>Model</a:t>
            </a:r>
            <a:endParaRPr lang="en-US" sz="3700" dirty="0"/>
          </a:p>
        </p:txBody>
      </p:sp>
      <p:sp>
        <p:nvSpPr>
          <p:cNvPr id="11" name="Content Placeholder 2"/>
          <p:cNvSpPr>
            <a:spLocks noGrp="1"/>
          </p:cNvSpPr>
          <p:nvPr>
            <p:ph idx="1"/>
          </p:nvPr>
        </p:nvSpPr>
        <p:spPr>
          <a:xfrm>
            <a:off x="762000" y="1676400"/>
            <a:ext cx="3505200" cy="1295400"/>
          </a:xfrm>
          <a:solidFill>
            <a:schemeClr val="bg1">
              <a:lumMod val="85000"/>
            </a:schemeClr>
          </a:solidFill>
          <a:ln w="38100">
            <a:solidFill>
              <a:schemeClr val="tx1"/>
            </a:solidFill>
          </a:ln>
        </p:spPr>
        <p:txBody>
          <a:bodyPr>
            <a:noAutofit/>
          </a:bodyPr>
          <a:lstStyle/>
          <a:p>
            <a:pPr>
              <a:spcBef>
                <a:spcPts val="300"/>
              </a:spcBef>
            </a:pPr>
            <a:r>
              <a:rPr lang="en-US" sz="1800" dirty="0" smtClean="0"/>
              <a:t>Domain: 12-km CONUS grid with 3-km nest over area of interest</a:t>
            </a:r>
          </a:p>
          <a:p>
            <a:pPr>
              <a:spcBef>
                <a:spcPts val="300"/>
              </a:spcBef>
            </a:pPr>
            <a:r>
              <a:rPr lang="en-US" sz="1800" dirty="0" err="1" smtClean="0"/>
              <a:t>namelist.input</a:t>
            </a:r>
            <a:r>
              <a:rPr lang="en-US" sz="1800" dirty="0" smtClean="0"/>
              <a:t> and </a:t>
            </a:r>
            <a:r>
              <a:rPr lang="en-US" sz="1800" dirty="0" err="1" smtClean="0"/>
              <a:t>configure_file</a:t>
            </a:r>
            <a:endParaRPr lang="en-US" sz="1800" dirty="0" smtClean="0"/>
          </a:p>
          <a:p>
            <a:endParaRPr lang="en-US" sz="1800" dirty="0" smtClean="0"/>
          </a:p>
          <a:p>
            <a:endParaRPr lang="en-US" sz="1200" dirty="0" smtClean="0"/>
          </a:p>
          <a:p>
            <a:pPr lvl="2"/>
            <a:endParaRPr lang="en-US" sz="1200" dirty="0" smtClean="0"/>
          </a:p>
          <a:p>
            <a:pPr lvl="1">
              <a:buNone/>
            </a:pPr>
            <a:endParaRPr lang="en-US" sz="1600" dirty="0" smtClean="0"/>
          </a:p>
        </p:txBody>
      </p:sp>
      <p:pic>
        <p:nvPicPr>
          <p:cNvPr id="4" name="Picture 3" descr="namelist_input.png"/>
          <p:cNvPicPr>
            <a:picLocks noChangeAspect="1"/>
          </p:cNvPicPr>
          <p:nvPr/>
        </p:nvPicPr>
        <p:blipFill>
          <a:blip r:embed="rId3" cstate="print"/>
          <a:srcRect t="441"/>
          <a:stretch>
            <a:fillRect/>
          </a:stretch>
        </p:blipFill>
        <p:spPr>
          <a:xfrm>
            <a:off x="5334000" y="810315"/>
            <a:ext cx="2895600" cy="5745862"/>
          </a:xfrm>
          <a:prstGeom prst="rect">
            <a:avLst/>
          </a:prstGeom>
          <a:ln w="22225">
            <a:solidFill>
              <a:srgbClr val="0000FF"/>
            </a:solidFill>
          </a:ln>
        </p:spPr>
      </p:pic>
      <p:pic>
        <p:nvPicPr>
          <p:cNvPr id="5" name="Picture 4" descr="configure_file.png"/>
          <p:cNvPicPr>
            <a:picLocks noChangeAspect="1"/>
          </p:cNvPicPr>
          <p:nvPr/>
        </p:nvPicPr>
        <p:blipFill>
          <a:blip r:embed="rId4" cstate="print"/>
          <a:srcRect l="265" t="236"/>
          <a:stretch>
            <a:fillRect/>
          </a:stretch>
        </p:blipFill>
        <p:spPr>
          <a:xfrm>
            <a:off x="990600" y="3124200"/>
            <a:ext cx="3052749" cy="3429000"/>
          </a:xfrm>
          <a:prstGeom prst="rect">
            <a:avLst/>
          </a:prstGeom>
          <a:ln w="22225">
            <a:solidFill>
              <a:srgbClr val="FF0000"/>
            </a:solidFill>
          </a:ln>
        </p:spPr>
      </p:pic>
      <p:grpSp>
        <p:nvGrpSpPr>
          <p:cNvPr id="8" name="Group 7"/>
          <p:cNvGrpSpPr/>
          <p:nvPr/>
        </p:nvGrpSpPr>
        <p:grpSpPr>
          <a:xfrm>
            <a:off x="4724400" y="1349279"/>
            <a:ext cx="4085216" cy="3756121"/>
            <a:chOff x="3657600" y="225143"/>
            <a:chExt cx="3146475" cy="2893003"/>
          </a:xfrm>
        </p:grpSpPr>
        <p:pic>
          <p:nvPicPr>
            <p:cNvPr id="6" name="Picture 5" descr="vx_subregions.png"/>
            <p:cNvPicPr/>
            <p:nvPr/>
          </p:nvPicPr>
          <p:blipFill>
            <a:blip r:embed="rId5" cstate="print"/>
            <a:srcRect l="9600" t="12000" r="10560" b="3600"/>
            <a:stretch>
              <a:fillRect/>
            </a:stretch>
          </p:blipFill>
          <p:spPr>
            <a:xfrm>
              <a:off x="3657600" y="457200"/>
              <a:ext cx="3146475" cy="2660946"/>
            </a:xfrm>
            <a:prstGeom prst="rect">
              <a:avLst/>
            </a:prstGeom>
          </p:spPr>
        </p:pic>
        <p:sp>
          <p:nvSpPr>
            <p:cNvPr id="7" name="TextBox 6"/>
            <p:cNvSpPr txBox="1"/>
            <p:nvPr/>
          </p:nvSpPr>
          <p:spPr>
            <a:xfrm>
              <a:off x="4655330" y="225143"/>
              <a:ext cx="1752600" cy="369332"/>
            </a:xfrm>
            <a:prstGeom prst="rect">
              <a:avLst/>
            </a:prstGeom>
            <a:noFill/>
          </p:spPr>
          <p:txBody>
            <a:bodyPr wrap="square" rtlCol="0">
              <a:spAutoFit/>
            </a:bodyPr>
            <a:lstStyle/>
            <a:p>
              <a:r>
                <a:rPr lang="en-US" b="1" dirty="0" smtClean="0"/>
                <a:t>Model domain</a:t>
              </a:r>
              <a:endParaRPr lang="en-US" b="1" dirty="0"/>
            </a:p>
          </p:txBody>
        </p:sp>
      </p:grpSp>
      <p:sp>
        <p:nvSpPr>
          <p:cNvPr id="9" name="TextBox 8"/>
          <p:cNvSpPr txBox="1"/>
          <p:nvPr/>
        </p:nvSpPr>
        <p:spPr>
          <a:xfrm>
            <a:off x="2249424" y="3505200"/>
            <a:ext cx="1828800" cy="307777"/>
          </a:xfrm>
          <a:prstGeom prst="rect">
            <a:avLst/>
          </a:prstGeom>
          <a:noFill/>
        </p:spPr>
        <p:txBody>
          <a:bodyPr wrap="square" rtlCol="0">
            <a:spAutoFit/>
          </a:bodyPr>
          <a:lstStyle/>
          <a:p>
            <a:r>
              <a:rPr lang="en-US" sz="1400" b="1" dirty="0" smtClean="0"/>
              <a:t>NMMB configure file</a:t>
            </a:r>
            <a:endParaRPr lang="en-US" sz="1400" b="1" dirty="0"/>
          </a:p>
        </p:txBody>
      </p:sp>
      <p:sp>
        <p:nvSpPr>
          <p:cNvPr id="10" name="TextBox 9"/>
          <p:cNvSpPr txBox="1"/>
          <p:nvPr/>
        </p:nvSpPr>
        <p:spPr>
          <a:xfrm>
            <a:off x="6019800" y="533400"/>
            <a:ext cx="1752600" cy="307777"/>
          </a:xfrm>
          <a:prstGeom prst="rect">
            <a:avLst/>
          </a:prstGeom>
          <a:noFill/>
        </p:spPr>
        <p:txBody>
          <a:bodyPr wrap="square" rtlCol="0">
            <a:spAutoFit/>
          </a:bodyPr>
          <a:lstStyle/>
          <a:p>
            <a:r>
              <a:rPr lang="en-US" sz="1400" b="1" dirty="0" smtClean="0"/>
              <a:t>WRF-ARW </a:t>
            </a:r>
            <a:r>
              <a:rPr lang="en-US" sz="1400" b="1" dirty="0" err="1" smtClean="0"/>
              <a:t>namelist</a:t>
            </a:r>
            <a:endParaRPr lang="en-US" sz="1400" b="1" dirty="0"/>
          </a:p>
        </p:txBody>
      </p:sp>
      <p:grpSp>
        <p:nvGrpSpPr>
          <p:cNvPr id="14" name="Group 13"/>
          <p:cNvGrpSpPr/>
          <p:nvPr/>
        </p:nvGrpSpPr>
        <p:grpSpPr>
          <a:xfrm>
            <a:off x="4476488" y="1349279"/>
            <a:ext cx="4317555" cy="3527521"/>
            <a:chOff x="4476488" y="1349279"/>
            <a:chExt cx="4317555" cy="3527521"/>
          </a:xfrm>
        </p:grpSpPr>
        <p:pic>
          <p:nvPicPr>
            <p:cNvPr id="12" name="Picture 11" descr="wps_show_dom.png"/>
            <p:cNvPicPr>
              <a:picLocks noChangeAspect="1"/>
            </p:cNvPicPr>
            <p:nvPr/>
          </p:nvPicPr>
          <p:blipFill>
            <a:blip r:embed="rId6" cstate="print"/>
            <a:srcRect l="1875" t="16875" r="938" b="9375"/>
            <a:stretch>
              <a:fillRect/>
            </a:stretch>
          </p:blipFill>
          <p:spPr>
            <a:xfrm>
              <a:off x="4476488" y="1600200"/>
              <a:ext cx="4317555" cy="3276600"/>
            </a:xfrm>
            <a:prstGeom prst="rect">
              <a:avLst/>
            </a:prstGeom>
          </p:spPr>
        </p:pic>
        <p:sp>
          <p:nvSpPr>
            <p:cNvPr id="13" name="TextBox 12"/>
            <p:cNvSpPr txBox="1"/>
            <p:nvPr/>
          </p:nvSpPr>
          <p:spPr>
            <a:xfrm>
              <a:off x="6019800" y="1349279"/>
              <a:ext cx="2275483" cy="479521"/>
            </a:xfrm>
            <a:prstGeom prst="rect">
              <a:avLst/>
            </a:prstGeom>
            <a:noFill/>
          </p:spPr>
          <p:txBody>
            <a:bodyPr wrap="square" rtlCol="0">
              <a:spAutoFit/>
            </a:bodyPr>
            <a:lstStyle/>
            <a:p>
              <a:r>
                <a:rPr lang="en-US" b="1" dirty="0" smtClean="0"/>
                <a:t>Model domain</a:t>
              </a:r>
              <a:endParaRPr lang="en-US" b="1" dirty="0"/>
            </a:p>
          </p:txBody>
        </p:sp>
      </p:grpSp>
      <p:sp>
        <p:nvSpPr>
          <p:cNvPr id="15" name="TextBox 14"/>
          <p:cNvSpPr txBox="1"/>
          <p:nvPr/>
        </p:nvSpPr>
        <p:spPr>
          <a:xfrm>
            <a:off x="4800600" y="4278868"/>
            <a:ext cx="3048000" cy="369332"/>
          </a:xfrm>
          <a:prstGeom prst="rect">
            <a:avLst/>
          </a:prstGeom>
          <a:noFill/>
        </p:spPr>
        <p:txBody>
          <a:bodyPr wrap="square" rtlCol="0">
            <a:spAutoFit/>
          </a:bodyPr>
          <a:lstStyle/>
          <a:p>
            <a:r>
              <a:rPr lang="en-US" dirty="0" smtClean="0"/>
              <a:t>20120628 12 UTC – </a:t>
            </a:r>
            <a:r>
              <a:rPr lang="en-US" dirty="0" err="1" smtClean="0"/>
              <a:t>derecho</a:t>
            </a:r>
            <a:r>
              <a:rPr lang="en-US" dirty="0" smtClean="0"/>
              <a:t> case</a:t>
            </a:r>
            <a:endParaRPr lang="en-US" dirty="0"/>
          </a:p>
        </p:txBody>
      </p:sp>
    </p:spTree>
    <p:extLst>
      <p:ext uri="{BB962C8B-B14F-4D97-AF65-F5344CB8AC3E}">
        <p14:creationId xmlns:p14="http://schemas.microsoft.com/office/powerpoint/2010/main" val="6843767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14"/>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5" grpId="0"/>
      <p:bldP spid="1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rf_cntrl.png"/>
          <p:cNvPicPr>
            <a:picLocks noChangeAspect="1"/>
          </p:cNvPicPr>
          <p:nvPr/>
        </p:nvPicPr>
        <p:blipFill>
          <a:blip r:embed="rId3" cstate="print"/>
          <a:stretch>
            <a:fillRect/>
          </a:stretch>
        </p:blipFill>
        <p:spPr>
          <a:xfrm>
            <a:off x="703606" y="2743200"/>
            <a:ext cx="5620994" cy="3840480"/>
          </a:xfrm>
          <a:prstGeom prst="rect">
            <a:avLst/>
          </a:prstGeom>
          <a:ln w="19050">
            <a:solidFill>
              <a:srgbClr val="0000FF"/>
            </a:solidFill>
          </a:ln>
        </p:spPr>
      </p:pic>
      <p:sp>
        <p:nvSpPr>
          <p:cNvPr id="2" name="Title 1"/>
          <p:cNvSpPr>
            <a:spLocks noGrp="1"/>
          </p:cNvSpPr>
          <p:nvPr>
            <p:ph type="title"/>
          </p:nvPr>
        </p:nvSpPr>
        <p:spPr>
          <a:xfrm>
            <a:off x="548640" y="274638"/>
            <a:ext cx="8138160" cy="1143000"/>
          </a:xfrm>
        </p:spPr>
        <p:txBody>
          <a:bodyPr>
            <a:normAutofit/>
          </a:bodyPr>
          <a:lstStyle/>
          <a:p>
            <a:r>
              <a:rPr lang="en-US" dirty="0" smtClean="0"/>
              <a:t>Post-processing</a:t>
            </a:r>
            <a:endParaRPr lang="en-US" sz="3700" dirty="0"/>
          </a:p>
        </p:txBody>
      </p:sp>
      <p:sp>
        <p:nvSpPr>
          <p:cNvPr id="11" name="Content Placeholder 2"/>
          <p:cNvSpPr>
            <a:spLocks noGrp="1"/>
          </p:cNvSpPr>
          <p:nvPr>
            <p:ph idx="1"/>
          </p:nvPr>
        </p:nvSpPr>
        <p:spPr>
          <a:xfrm>
            <a:off x="701040" y="1600200"/>
            <a:ext cx="3642360" cy="838200"/>
          </a:xfrm>
          <a:solidFill>
            <a:schemeClr val="bg1">
              <a:lumMod val="85000"/>
            </a:schemeClr>
          </a:solidFill>
          <a:ln w="38100">
            <a:solidFill>
              <a:schemeClr val="tx1"/>
            </a:solidFill>
          </a:ln>
        </p:spPr>
        <p:txBody>
          <a:bodyPr>
            <a:noAutofit/>
          </a:bodyPr>
          <a:lstStyle/>
          <a:p>
            <a:r>
              <a:rPr lang="en-US" sz="1800" dirty="0" err="1" smtClean="0"/>
              <a:t>run_unipost</a:t>
            </a:r>
            <a:r>
              <a:rPr lang="en-US" sz="1800" dirty="0" smtClean="0"/>
              <a:t> script</a:t>
            </a:r>
          </a:p>
          <a:p>
            <a:r>
              <a:rPr lang="en-US" sz="1800" dirty="0" err="1" smtClean="0"/>
              <a:t>wrf_cntrl.parm</a:t>
            </a:r>
            <a:r>
              <a:rPr lang="en-US" sz="1800" dirty="0" smtClean="0"/>
              <a:t> and </a:t>
            </a:r>
            <a:r>
              <a:rPr lang="en-US" sz="1800" dirty="0" err="1" smtClean="0"/>
              <a:t>nmb_cntrl.parm</a:t>
            </a:r>
            <a:endParaRPr lang="en-US" sz="1800" dirty="0" smtClean="0"/>
          </a:p>
          <a:p>
            <a:pPr>
              <a:buNone/>
            </a:pPr>
            <a:endParaRPr lang="en-US" sz="1800" dirty="0" smtClean="0"/>
          </a:p>
          <a:p>
            <a:endParaRPr lang="en-US" sz="1200" dirty="0" smtClean="0"/>
          </a:p>
          <a:p>
            <a:pPr lvl="2"/>
            <a:endParaRPr lang="en-US" sz="1200" dirty="0" smtClean="0"/>
          </a:p>
          <a:p>
            <a:pPr lvl="1">
              <a:buNone/>
            </a:pPr>
            <a:endParaRPr lang="en-US" sz="1600" dirty="0" smtClean="0"/>
          </a:p>
        </p:txBody>
      </p:sp>
      <p:pic>
        <p:nvPicPr>
          <p:cNvPr id="5" name="Picture 4" descr="post_proc.png"/>
          <p:cNvPicPr>
            <a:picLocks noChangeAspect="1"/>
          </p:cNvPicPr>
          <p:nvPr/>
        </p:nvPicPr>
        <p:blipFill>
          <a:blip r:embed="rId4" cstate="print"/>
          <a:stretch>
            <a:fillRect/>
          </a:stretch>
        </p:blipFill>
        <p:spPr>
          <a:xfrm>
            <a:off x="1115568" y="2781448"/>
            <a:ext cx="2827133" cy="1638152"/>
          </a:xfrm>
          <a:prstGeom prst="rect">
            <a:avLst/>
          </a:prstGeom>
        </p:spPr>
      </p:pic>
      <p:pic>
        <p:nvPicPr>
          <p:cNvPr id="6" name="Picture 5" descr="post_script.png"/>
          <p:cNvPicPr>
            <a:picLocks noChangeAspect="1"/>
          </p:cNvPicPr>
          <p:nvPr/>
        </p:nvPicPr>
        <p:blipFill>
          <a:blip r:embed="rId5" cstate="print"/>
          <a:srcRect l="110"/>
          <a:stretch>
            <a:fillRect/>
          </a:stretch>
        </p:blipFill>
        <p:spPr>
          <a:xfrm>
            <a:off x="4481121" y="1078992"/>
            <a:ext cx="4476600" cy="5504687"/>
          </a:xfrm>
          <a:prstGeom prst="rect">
            <a:avLst/>
          </a:prstGeom>
          <a:ln w="15875">
            <a:solidFill>
              <a:srgbClr val="00B050"/>
            </a:solidFill>
          </a:ln>
        </p:spPr>
      </p:pic>
      <p:sp>
        <p:nvSpPr>
          <p:cNvPr id="7" name="TextBox 6"/>
          <p:cNvSpPr txBox="1"/>
          <p:nvPr/>
        </p:nvSpPr>
        <p:spPr>
          <a:xfrm>
            <a:off x="4306824" y="228600"/>
            <a:ext cx="4648200" cy="584775"/>
          </a:xfrm>
          <a:prstGeom prst="rect">
            <a:avLst/>
          </a:prstGeom>
          <a:noFill/>
          <a:ln w="38100">
            <a:solidFill>
              <a:srgbClr val="C00000"/>
            </a:solidFill>
          </a:ln>
        </p:spPr>
        <p:txBody>
          <a:bodyPr wrap="square" rtlCol="0">
            <a:spAutoFit/>
          </a:bodyPr>
          <a:lstStyle/>
          <a:p>
            <a:r>
              <a:rPr lang="en-US" sz="1600" dirty="0" smtClean="0"/>
              <a:t>For more information on the Unified Post Processor (UPP): </a:t>
            </a:r>
            <a:r>
              <a:rPr lang="en-US" sz="1600" dirty="0" smtClean="0">
                <a:hlinkClick r:id="rId6"/>
              </a:rPr>
              <a:t>http://www.dtcenter.org/upp/users/</a:t>
            </a:r>
            <a:endParaRPr lang="en-US" sz="1600" dirty="0"/>
          </a:p>
        </p:txBody>
      </p:sp>
    </p:spTree>
    <p:extLst>
      <p:ext uri="{BB962C8B-B14F-4D97-AF65-F5344CB8AC3E}">
        <p14:creationId xmlns:p14="http://schemas.microsoft.com/office/powerpoint/2010/main" val="19065181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par>
                                <p:cTn id="18" presetID="1" presetClass="exit" presetSubtype="0" fill="hold" nodeType="withEffect">
                                  <p:stCondLst>
                                    <p:cond delay="0"/>
                                  </p:stCondLst>
                                  <p:childTnLst>
                                    <p:set>
                                      <p:cBhvr>
                                        <p:cTn id="19" dur="1" fill="hold">
                                          <p:stCondLst>
                                            <p:cond delay="0"/>
                                          </p:stCondLst>
                                        </p:cTn>
                                        <p:tgtEl>
                                          <p:spTgt spid="6"/>
                                        </p:tgtEl>
                                        <p:attrNameLst>
                                          <p:attrName>style.visibility</p:attrName>
                                        </p:attrNameLst>
                                      </p:cBhvr>
                                      <p:to>
                                        <p:strVal val="hidden"/>
                                      </p:to>
                                    </p:set>
                                  </p:childTnLst>
                                </p:cTn>
                              </p:par>
                              <p:par>
                                <p:cTn id="20" presetID="1" presetClass="exit" presetSubtype="0" fill="hold" nodeType="withEffect">
                                  <p:stCondLst>
                                    <p:cond delay="0"/>
                                  </p:stCondLst>
                                  <p:childTnLst>
                                    <p:set>
                                      <p:cBhvr>
                                        <p:cTn id="21"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274638"/>
            <a:ext cx="8138160" cy="1143000"/>
          </a:xfrm>
        </p:spPr>
        <p:txBody>
          <a:bodyPr>
            <a:normAutofit/>
          </a:bodyPr>
          <a:lstStyle/>
          <a:p>
            <a:r>
              <a:rPr lang="en-US" dirty="0" smtClean="0"/>
              <a:t>Graphics</a:t>
            </a:r>
            <a:endParaRPr lang="en-US" sz="3700" dirty="0"/>
          </a:p>
        </p:txBody>
      </p:sp>
      <p:sp>
        <p:nvSpPr>
          <p:cNvPr id="11" name="Content Placeholder 2"/>
          <p:cNvSpPr>
            <a:spLocks noGrp="1"/>
          </p:cNvSpPr>
          <p:nvPr>
            <p:ph idx="1"/>
          </p:nvPr>
        </p:nvSpPr>
        <p:spPr>
          <a:xfrm>
            <a:off x="685800" y="1828800"/>
            <a:ext cx="6156960" cy="990600"/>
          </a:xfrm>
          <a:solidFill>
            <a:schemeClr val="bg1">
              <a:lumMod val="85000"/>
            </a:schemeClr>
          </a:solidFill>
          <a:ln w="38100">
            <a:solidFill>
              <a:schemeClr val="tx1"/>
            </a:solidFill>
          </a:ln>
        </p:spPr>
        <p:txBody>
          <a:bodyPr>
            <a:noAutofit/>
          </a:bodyPr>
          <a:lstStyle/>
          <a:p>
            <a:r>
              <a:rPr lang="en-US" sz="1800" dirty="0" smtClean="0"/>
              <a:t>NCL scripts and plots for a number of variables:</a:t>
            </a:r>
          </a:p>
          <a:p>
            <a:pPr lvl="1">
              <a:buSzPct val="90000"/>
              <a:buFont typeface="Wingdings" pitchFamily="2" charset="2"/>
              <a:buChar char="§"/>
            </a:pPr>
            <a:r>
              <a:rPr lang="en-US" sz="1600" dirty="0" smtClean="0"/>
              <a:t>Surface and upper air fields (e.g., temperature, wind, and moisture fields)</a:t>
            </a:r>
          </a:p>
          <a:p>
            <a:pPr lvl="1">
              <a:buSzPct val="90000"/>
              <a:buFont typeface="Wingdings" pitchFamily="2" charset="2"/>
              <a:buChar char="§"/>
            </a:pPr>
            <a:r>
              <a:rPr lang="en-US" sz="1600" dirty="0" smtClean="0"/>
              <a:t>Accumulated precipitation, composite reflectivity, CAPE, </a:t>
            </a:r>
            <a:r>
              <a:rPr lang="en-US" sz="1600" dirty="0" err="1" smtClean="0"/>
              <a:t>vorticity</a:t>
            </a:r>
            <a:r>
              <a:rPr lang="en-US" sz="1600" dirty="0" smtClean="0"/>
              <a:t>, etc.</a:t>
            </a:r>
          </a:p>
          <a:p>
            <a:endParaRPr lang="en-US" sz="1800" dirty="0" smtClean="0"/>
          </a:p>
          <a:p>
            <a:endParaRPr lang="en-US" sz="1200" dirty="0" smtClean="0"/>
          </a:p>
          <a:p>
            <a:pPr lvl="2"/>
            <a:endParaRPr lang="en-US" sz="1200" dirty="0" smtClean="0"/>
          </a:p>
          <a:p>
            <a:pPr lvl="1">
              <a:buNone/>
            </a:pPr>
            <a:endParaRPr lang="en-US" sz="1600" dirty="0" smtClean="0"/>
          </a:p>
        </p:txBody>
      </p:sp>
      <p:pic>
        <p:nvPicPr>
          <p:cNvPr id="5" name="Picture 4" descr="wind_250_d01_f60.png"/>
          <p:cNvPicPr>
            <a:picLocks noChangeAspect="1"/>
          </p:cNvPicPr>
          <p:nvPr/>
        </p:nvPicPr>
        <p:blipFill>
          <a:blip r:embed="rId3" cstate="print"/>
          <a:stretch>
            <a:fillRect/>
          </a:stretch>
        </p:blipFill>
        <p:spPr>
          <a:xfrm>
            <a:off x="6099481" y="3398520"/>
            <a:ext cx="2892119" cy="2468880"/>
          </a:xfrm>
          <a:prstGeom prst="rect">
            <a:avLst/>
          </a:prstGeom>
        </p:spPr>
      </p:pic>
      <p:pic>
        <p:nvPicPr>
          <p:cNvPr id="6" name="Picture 5" descr="temp_850_d01_f30.png"/>
          <p:cNvPicPr>
            <a:picLocks noChangeAspect="1"/>
          </p:cNvPicPr>
          <p:nvPr/>
        </p:nvPicPr>
        <p:blipFill>
          <a:blip r:embed="rId4" cstate="print"/>
          <a:stretch>
            <a:fillRect/>
          </a:stretch>
        </p:blipFill>
        <p:spPr>
          <a:xfrm>
            <a:off x="3127681" y="3398520"/>
            <a:ext cx="2892119" cy="2468880"/>
          </a:xfrm>
          <a:prstGeom prst="rect">
            <a:avLst/>
          </a:prstGeom>
        </p:spPr>
      </p:pic>
      <p:pic>
        <p:nvPicPr>
          <p:cNvPr id="7" name="Picture 6" descr="dewp_sfc_d01_f06.png"/>
          <p:cNvPicPr>
            <a:picLocks noChangeAspect="1"/>
          </p:cNvPicPr>
          <p:nvPr/>
        </p:nvPicPr>
        <p:blipFill>
          <a:blip r:embed="rId5" cstate="print"/>
          <a:stretch>
            <a:fillRect/>
          </a:stretch>
        </p:blipFill>
        <p:spPr>
          <a:xfrm>
            <a:off x="152401" y="3398520"/>
            <a:ext cx="2892119" cy="2468880"/>
          </a:xfrm>
          <a:prstGeom prst="rect">
            <a:avLst/>
          </a:prstGeom>
        </p:spPr>
      </p:pic>
      <p:pic>
        <p:nvPicPr>
          <p:cNvPr id="8" name="Picture 7" descr="vort_500_d01_f12.png"/>
          <p:cNvPicPr>
            <a:picLocks noChangeAspect="1"/>
          </p:cNvPicPr>
          <p:nvPr/>
        </p:nvPicPr>
        <p:blipFill>
          <a:blip r:embed="rId6" cstate="print"/>
          <a:stretch>
            <a:fillRect/>
          </a:stretch>
        </p:blipFill>
        <p:spPr>
          <a:xfrm>
            <a:off x="6099481" y="3398520"/>
            <a:ext cx="2892119" cy="2468880"/>
          </a:xfrm>
          <a:prstGeom prst="rect">
            <a:avLst/>
          </a:prstGeom>
        </p:spPr>
      </p:pic>
      <p:pic>
        <p:nvPicPr>
          <p:cNvPr id="9" name="Picture 8" descr="graphics.png"/>
          <p:cNvPicPr>
            <a:picLocks noChangeAspect="1"/>
          </p:cNvPicPr>
          <p:nvPr/>
        </p:nvPicPr>
        <p:blipFill>
          <a:blip r:embed="rId7" cstate="print"/>
          <a:stretch>
            <a:fillRect/>
          </a:stretch>
        </p:blipFill>
        <p:spPr>
          <a:xfrm>
            <a:off x="6248400" y="304800"/>
            <a:ext cx="2575800" cy="1266648"/>
          </a:xfrm>
          <a:prstGeom prst="rect">
            <a:avLst/>
          </a:prstGeom>
        </p:spPr>
      </p:pic>
      <p:pic>
        <p:nvPicPr>
          <p:cNvPr id="4" name="Picture 3" descr="3hap_sfc_d01_f48.png"/>
          <p:cNvPicPr>
            <a:picLocks noChangeAspect="1"/>
          </p:cNvPicPr>
          <p:nvPr/>
        </p:nvPicPr>
        <p:blipFill>
          <a:blip r:embed="rId8" cstate="print"/>
          <a:stretch>
            <a:fillRect/>
          </a:stretch>
        </p:blipFill>
        <p:spPr>
          <a:xfrm>
            <a:off x="152400" y="3398520"/>
            <a:ext cx="2892119" cy="2468880"/>
          </a:xfrm>
          <a:prstGeom prst="rect">
            <a:avLst/>
          </a:prstGeom>
        </p:spPr>
      </p:pic>
      <p:pic>
        <p:nvPicPr>
          <p:cNvPr id="10" name="Picture 9" descr="cref_sfc_d01_f12.png"/>
          <p:cNvPicPr>
            <a:picLocks noChangeAspect="1"/>
          </p:cNvPicPr>
          <p:nvPr/>
        </p:nvPicPr>
        <p:blipFill>
          <a:blip r:embed="rId9" cstate="print"/>
          <a:stretch>
            <a:fillRect/>
          </a:stretch>
        </p:blipFill>
        <p:spPr>
          <a:xfrm>
            <a:off x="3127681" y="3398520"/>
            <a:ext cx="2892119" cy="2468880"/>
          </a:xfrm>
          <a:prstGeom prst="rect">
            <a:avLst/>
          </a:prstGeom>
        </p:spPr>
      </p:pic>
    </p:spTree>
    <p:extLst>
      <p:ext uri="{BB962C8B-B14F-4D97-AF65-F5344CB8AC3E}">
        <p14:creationId xmlns:p14="http://schemas.microsoft.com/office/powerpoint/2010/main" val="4556031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7"/>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6"/>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274638"/>
            <a:ext cx="8138160" cy="1143000"/>
          </a:xfrm>
        </p:spPr>
        <p:txBody>
          <a:bodyPr>
            <a:normAutofit/>
          </a:bodyPr>
          <a:lstStyle/>
          <a:p>
            <a:r>
              <a:rPr lang="en-US" dirty="0" smtClean="0"/>
              <a:t>Observation Datasets</a:t>
            </a:r>
            <a:endParaRPr lang="en-US" sz="3700" dirty="0"/>
          </a:p>
        </p:txBody>
      </p:sp>
      <p:sp>
        <p:nvSpPr>
          <p:cNvPr id="11" name="Content Placeholder 2"/>
          <p:cNvSpPr>
            <a:spLocks noGrp="1"/>
          </p:cNvSpPr>
          <p:nvPr>
            <p:ph idx="1"/>
          </p:nvPr>
        </p:nvSpPr>
        <p:spPr>
          <a:xfrm>
            <a:off x="701040" y="1447800"/>
            <a:ext cx="7680960" cy="2209800"/>
          </a:xfrm>
          <a:solidFill>
            <a:schemeClr val="bg1">
              <a:lumMod val="85000"/>
            </a:schemeClr>
          </a:solidFill>
          <a:ln w="38100">
            <a:solidFill>
              <a:schemeClr val="tx1"/>
            </a:solidFill>
          </a:ln>
        </p:spPr>
        <p:txBody>
          <a:bodyPr>
            <a:noAutofit/>
          </a:bodyPr>
          <a:lstStyle/>
          <a:p>
            <a:r>
              <a:rPr lang="en-US" sz="1800" dirty="0" smtClean="0"/>
              <a:t>Raw and processed North American Data Assimilation System (NDAS) </a:t>
            </a:r>
            <a:r>
              <a:rPr lang="en-US" sz="1800" dirty="0" err="1" smtClean="0"/>
              <a:t>prepbufr</a:t>
            </a:r>
            <a:r>
              <a:rPr lang="en-US" sz="1800" dirty="0" smtClean="0"/>
              <a:t> files for point observations</a:t>
            </a:r>
            <a:endParaRPr lang="en-US" sz="1600" dirty="0" smtClean="0"/>
          </a:p>
          <a:p>
            <a:r>
              <a:rPr lang="en-US" sz="1800" dirty="0" smtClean="0"/>
              <a:t>NCL scripts and plots for accumulated observed precipitation</a:t>
            </a:r>
          </a:p>
          <a:p>
            <a:r>
              <a:rPr lang="en-US" sz="1800" dirty="0" smtClean="0"/>
              <a:t>Raw and processed observations (</a:t>
            </a:r>
            <a:r>
              <a:rPr lang="en-US" sz="1800" dirty="0" err="1" smtClean="0"/>
              <a:t>regridded</a:t>
            </a:r>
            <a:r>
              <a:rPr lang="en-US" sz="1800" dirty="0" smtClean="0"/>
              <a:t> and in 3- and 24-h accumulations)</a:t>
            </a:r>
          </a:p>
          <a:p>
            <a:pPr lvl="1">
              <a:buSzPct val="90000"/>
              <a:buFont typeface="Wingdings" pitchFamily="2" charset="2"/>
              <a:buChar char="§"/>
            </a:pPr>
            <a:r>
              <a:rPr lang="en-US" sz="1600" dirty="0" smtClean="0"/>
              <a:t>Climate Prediction Center Unified Gauge-Based Analysis (CPC)</a:t>
            </a:r>
          </a:p>
          <a:p>
            <a:pPr lvl="1">
              <a:buSzPct val="90000"/>
              <a:buFont typeface="Wingdings" pitchFamily="2" charset="2"/>
              <a:buChar char="§"/>
            </a:pPr>
            <a:r>
              <a:rPr lang="en-US" sz="1600" dirty="0" smtClean="0"/>
              <a:t>Stage II</a:t>
            </a:r>
          </a:p>
          <a:p>
            <a:pPr lvl="1">
              <a:buSzPct val="90000"/>
              <a:buFont typeface="Wingdings" pitchFamily="2" charset="2"/>
              <a:buChar char="§"/>
            </a:pPr>
            <a:r>
              <a:rPr lang="en-US" sz="1600" dirty="0" smtClean="0"/>
              <a:t>Stage IV (currently only available for the 20110213-16 atmospheric river case)</a:t>
            </a:r>
          </a:p>
          <a:p>
            <a:endParaRPr lang="en-US" sz="1200" dirty="0" smtClean="0"/>
          </a:p>
          <a:p>
            <a:pPr lvl="2"/>
            <a:endParaRPr lang="en-US" sz="1200" dirty="0" smtClean="0"/>
          </a:p>
          <a:p>
            <a:pPr lvl="1">
              <a:buNone/>
            </a:pPr>
            <a:endParaRPr lang="en-US" sz="1600" dirty="0" smtClean="0"/>
          </a:p>
        </p:txBody>
      </p:sp>
      <p:pic>
        <p:nvPicPr>
          <p:cNvPr id="4" name="Picture 3" descr="pbufr.png"/>
          <p:cNvPicPr>
            <a:picLocks noChangeAspect="1"/>
          </p:cNvPicPr>
          <p:nvPr/>
        </p:nvPicPr>
        <p:blipFill>
          <a:blip r:embed="rId3" cstate="print"/>
          <a:stretch>
            <a:fillRect/>
          </a:stretch>
        </p:blipFill>
        <p:spPr>
          <a:xfrm>
            <a:off x="3806546" y="3810000"/>
            <a:ext cx="4575454" cy="2667000"/>
          </a:xfrm>
          <a:prstGeom prst="rect">
            <a:avLst/>
          </a:prstGeom>
        </p:spPr>
      </p:pic>
      <p:pic>
        <p:nvPicPr>
          <p:cNvPr id="7" name="Picture 6" descr="obs.png"/>
          <p:cNvPicPr>
            <a:picLocks noChangeAspect="1"/>
          </p:cNvPicPr>
          <p:nvPr/>
        </p:nvPicPr>
        <p:blipFill>
          <a:blip r:embed="rId4" cstate="print"/>
          <a:stretch>
            <a:fillRect/>
          </a:stretch>
        </p:blipFill>
        <p:spPr>
          <a:xfrm>
            <a:off x="685800" y="4191000"/>
            <a:ext cx="3057143" cy="1590476"/>
          </a:xfrm>
          <a:prstGeom prst="rect">
            <a:avLst/>
          </a:prstGeom>
        </p:spPr>
      </p:pic>
      <p:grpSp>
        <p:nvGrpSpPr>
          <p:cNvPr id="10" name="Group 9"/>
          <p:cNvGrpSpPr/>
          <p:nvPr/>
        </p:nvGrpSpPr>
        <p:grpSpPr>
          <a:xfrm>
            <a:off x="4881342" y="3886200"/>
            <a:ext cx="3272058" cy="2743200"/>
            <a:chOff x="4881342" y="3886200"/>
            <a:chExt cx="3272058" cy="2743200"/>
          </a:xfrm>
        </p:grpSpPr>
        <p:pic>
          <p:nvPicPr>
            <p:cNvPr id="6" name="Picture 5" descr="ST2_apcp24h_v12.png"/>
            <p:cNvPicPr>
              <a:picLocks noChangeAspect="1"/>
            </p:cNvPicPr>
            <p:nvPr/>
          </p:nvPicPr>
          <p:blipFill>
            <a:blip r:embed="rId5" cstate="print"/>
            <a:srcRect l="9697" t="4706" r="9697" b="7843"/>
            <a:stretch>
              <a:fillRect/>
            </a:stretch>
          </p:blipFill>
          <p:spPr>
            <a:xfrm>
              <a:off x="4881342" y="3886200"/>
              <a:ext cx="3272058" cy="2743200"/>
            </a:xfrm>
            <a:prstGeom prst="rect">
              <a:avLst/>
            </a:prstGeom>
          </p:spPr>
        </p:pic>
        <p:sp>
          <p:nvSpPr>
            <p:cNvPr id="8" name="TextBox 7"/>
            <p:cNvSpPr txBox="1"/>
            <p:nvPr/>
          </p:nvSpPr>
          <p:spPr>
            <a:xfrm>
              <a:off x="5257800" y="5802868"/>
              <a:ext cx="986058" cy="369332"/>
            </a:xfrm>
            <a:prstGeom prst="rect">
              <a:avLst/>
            </a:prstGeom>
            <a:noFill/>
          </p:spPr>
          <p:txBody>
            <a:bodyPr wrap="square" rtlCol="0">
              <a:spAutoFit/>
            </a:bodyPr>
            <a:lstStyle/>
            <a:p>
              <a:r>
                <a:rPr lang="en-US" b="1" dirty="0" smtClean="0"/>
                <a:t>Stage II</a:t>
              </a:r>
              <a:endParaRPr lang="en-US" b="1" dirty="0"/>
            </a:p>
          </p:txBody>
        </p:sp>
      </p:grpSp>
      <p:grpSp>
        <p:nvGrpSpPr>
          <p:cNvPr id="12" name="Group 11"/>
          <p:cNvGrpSpPr/>
          <p:nvPr/>
        </p:nvGrpSpPr>
        <p:grpSpPr>
          <a:xfrm>
            <a:off x="1075904" y="3886200"/>
            <a:ext cx="3272038" cy="2743200"/>
            <a:chOff x="1075904" y="3886200"/>
            <a:chExt cx="3272038" cy="2743200"/>
          </a:xfrm>
        </p:grpSpPr>
        <p:pic>
          <p:nvPicPr>
            <p:cNvPr id="5" name="Picture 4" descr="CPC_apcp24h_v12.png"/>
            <p:cNvPicPr>
              <a:picLocks noChangeAspect="1"/>
            </p:cNvPicPr>
            <p:nvPr/>
          </p:nvPicPr>
          <p:blipFill>
            <a:blip r:embed="rId6" cstate="print"/>
            <a:srcRect l="9697" t="4706" r="9697" b="7843"/>
            <a:stretch>
              <a:fillRect/>
            </a:stretch>
          </p:blipFill>
          <p:spPr>
            <a:xfrm>
              <a:off x="1075904" y="3886200"/>
              <a:ext cx="3272038" cy="2743200"/>
            </a:xfrm>
            <a:prstGeom prst="rect">
              <a:avLst/>
            </a:prstGeom>
          </p:spPr>
        </p:pic>
        <p:sp>
          <p:nvSpPr>
            <p:cNvPr id="9" name="TextBox 8"/>
            <p:cNvSpPr txBox="1"/>
            <p:nvPr/>
          </p:nvSpPr>
          <p:spPr>
            <a:xfrm>
              <a:off x="1447800" y="5802868"/>
              <a:ext cx="990600" cy="369332"/>
            </a:xfrm>
            <a:prstGeom prst="rect">
              <a:avLst/>
            </a:prstGeom>
            <a:noFill/>
          </p:spPr>
          <p:txBody>
            <a:bodyPr wrap="square" rtlCol="0">
              <a:spAutoFit/>
            </a:bodyPr>
            <a:lstStyle/>
            <a:p>
              <a:r>
                <a:rPr lang="en-US" b="1" dirty="0" smtClean="0"/>
                <a:t>CPC</a:t>
              </a:r>
              <a:endParaRPr lang="en-US" b="1" dirty="0"/>
            </a:p>
          </p:txBody>
        </p:sp>
      </p:grpSp>
    </p:spTree>
    <p:extLst>
      <p:ext uri="{BB962C8B-B14F-4D97-AF65-F5344CB8AC3E}">
        <p14:creationId xmlns:p14="http://schemas.microsoft.com/office/powerpoint/2010/main" val="6872522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7"/>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Cases to consider</a:t>
            </a:r>
            <a:endParaRPr lang="en-US" dirty="0"/>
          </a:p>
        </p:txBody>
      </p:sp>
      <p:sp>
        <p:nvSpPr>
          <p:cNvPr id="3" name="Content Placeholder 2"/>
          <p:cNvSpPr>
            <a:spLocks noGrp="1"/>
          </p:cNvSpPr>
          <p:nvPr>
            <p:ph idx="1"/>
          </p:nvPr>
        </p:nvSpPr>
        <p:spPr/>
        <p:txBody>
          <a:bodyPr>
            <a:normAutofit/>
          </a:bodyPr>
          <a:lstStyle/>
          <a:p>
            <a:r>
              <a:rPr lang="en-US" dirty="0" smtClean="0"/>
              <a:t>Recent hourly HRRR datasets added to MMET focused on snow bands</a:t>
            </a:r>
          </a:p>
          <a:p>
            <a:pPr lvl="1"/>
            <a:r>
              <a:rPr lang="en-US" dirty="0" smtClean="0"/>
              <a:t>00-18 UTC 26 Nov 2014: Northeast US </a:t>
            </a:r>
          </a:p>
          <a:p>
            <a:pPr lvl="1"/>
            <a:r>
              <a:rPr lang="en-US" dirty="0" smtClean="0"/>
              <a:t>18 UTC 9 Dec 2014 – 12 UTC 10 Dec 2014: Northeast US </a:t>
            </a:r>
          </a:p>
          <a:p>
            <a:pPr lvl="1"/>
            <a:r>
              <a:rPr lang="en-US" dirty="0" smtClean="0"/>
              <a:t>06 UTC 26 Jan 2015 – 06 UTC 27 Jan 2015: Northeast US </a:t>
            </a:r>
          </a:p>
          <a:p>
            <a:pPr lvl="1"/>
            <a:r>
              <a:rPr lang="en-US" dirty="0" smtClean="0"/>
              <a:t>00-17 UTC 5 Jan 2015 – Midwest  </a:t>
            </a:r>
          </a:p>
          <a:p>
            <a:pPr lvl="1"/>
            <a:r>
              <a:rPr lang="en-US" dirty="0" smtClean="0"/>
              <a:t>06-21 UTC 22 Mar 2015:  Midwest  </a:t>
            </a:r>
          </a:p>
        </p:txBody>
      </p:sp>
    </p:spTree>
    <p:extLst>
      <p:ext uri="{BB962C8B-B14F-4D97-AF65-F5344CB8AC3E}">
        <p14:creationId xmlns:p14="http://schemas.microsoft.com/office/powerpoint/2010/main" val="38360145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Cases used by SBU</a:t>
            </a:r>
            <a:endParaRPr lang="en-US" dirty="0"/>
          </a:p>
        </p:txBody>
      </p:sp>
      <p:sp>
        <p:nvSpPr>
          <p:cNvPr id="3" name="Content Placeholder 2"/>
          <p:cNvSpPr>
            <a:spLocks noGrp="1"/>
          </p:cNvSpPr>
          <p:nvPr>
            <p:ph idx="1"/>
          </p:nvPr>
        </p:nvSpPr>
        <p:spPr/>
        <p:txBody>
          <a:bodyPr/>
          <a:lstStyle/>
          <a:p>
            <a:r>
              <a:rPr lang="en-US" dirty="0" smtClean="0"/>
              <a:t>9-10 Dec 2009</a:t>
            </a:r>
          </a:p>
          <a:p>
            <a:r>
              <a:rPr lang="en-US" dirty="0" smtClean="0"/>
              <a:t>26 Dec 2010</a:t>
            </a:r>
          </a:p>
          <a:p>
            <a:r>
              <a:rPr lang="en-US" dirty="0" smtClean="0"/>
              <a:t>7-9 Feb 2013</a:t>
            </a:r>
            <a:endParaRPr lang="en-US" dirty="0"/>
          </a:p>
        </p:txBody>
      </p:sp>
    </p:spTree>
    <p:extLst>
      <p:ext uri="{BB962C8B-B14F-4D97-AF65-F5344CB8AC3E}">
        <p14:creationId xmlns:p14="http://schemas.microsoft.com/office/powerpoint/2010/main" val="3903745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tc_wordmark_pms203.jpg"/>
          <p:cNvPicPr>
            <a:picLocks noChangeAspect="1"/>
          </p:cNvPicPr>
          <p:nvPr/>
        </p:nvPicPr>
        <p:blipFill>
          <a:blip r:embed="rId3" cstate="print"/>
          <a:srcRect/>
          <a:stretch>
            <a:fillRect/>
          </a:stretch>
        </p:blipFill>
        <p:spPr bwMode="auto">
          <a:xfrm>
            <a:off x="0" y="6081713"/>
            <a:ext cx="2895600" cy="776287"/>
          </a:xfrm>
          <a:prstGeom prst="rect">
            <a:avLst/>
          </a:prstGeom>
          <a:noFill/>
          <a:ln w="9525">
            <a:noFill/>
            <a:miter lim="800000"/>
            <a:headEnd/>
            <a:tailEnd/>
          </a:ln>
        </p:spPr>
      </p:pic>
      <p:sp>
        <p:nvSpPr>
          <p:cNvPr id="2" name="Title 1"/>
          <p:cNvSpPr>
            <a:spLocks noGrp="1"/>
          </p:cNvSpPr>
          <p:nvPr>
            <p:ph type="title"/>
          </p:nvPr>
        </p:nvSpPr>
        <p:spPr>
          <a:xfrm>
            <a:off x="640080" y="365760"/>
            <a:ext cx="7772400" cy="1005840"/>
          </a:xfrm>
        </p:spPr>
        <p:txBody>
          <a:bodyPr/>
          <a:lstStyle/>
          <a:p>
            <a:r>
              <a:rPr lang="en-US" dirty="0" smtClean="0"/>
              <a:t>DTC Mission</a:t>
            </a:r>
            <a:endParaRPr lang="en-US" dirty="0"/>
          </a:p>
        </p:txBody>
      </p:sp>
      <p:sp>
        <p:nvSpPr>
          <p:cNvPr id="3" name="Content Placeholder 2"/>
          <p:cNvSpPr>
            <a:spLocks noGrp="1"/>
          </p:cNvSpPr>
          <p:nvPr>
            <p:ph sz="quarter" idx="1"/>
          </p:nvPr>
        </p:nvSpPr>
        <p:spPr>
          <a:xfrm>
            <a:off x="640080" y="1463040"/>
            <a:ext cx="8046720" cy="5212080"/>
          </a:xfrm>
        </p:spPr>
        <p:txBody>
          <a:bodyPr>
            <a:normAutofit fontScale="92500" lnSpcReduction="10000"/>
          </a:bodyPr>
          <a:lstStyle/>
          <a:p>
            <a:r>
              <a:rPr lang="en-US" dirty="0" smtClean="0"/>
              <a:t>The fundamental purpose of the DTC is to facilitate the interaction &amp; transition of NWP technology between research &amp; operations. </a:t>
            </a:r>
          </a:p>
          <a:p>
            <a:pPr>
              <a:buNone/>
            </a:pPr>
            <a:r>
              <a:rPr lang="en-US" dirty="0" smtClean="0"/>
              <a:t>    </a:t>
            </a:r>
            <a:r>
              <a:rPr lang="en-US" dirty="0" smtClean="0">
                <a:solidFill>
                  <a:srgbClr val="0070C0"/>
                </a:solidFill>
              </a:rPr>
              <a:t>DTC facilitates:</a:t>
            </a:r>
          </a:p>
          <a:p>
            <a:pPr lvl="1"/>
            <a:r>
              <a:rPr lang="en-US" dirty="0" smtClean="0">
                <a:solidFill>
                  <a:srgbClr val="FF0000"/>
                </a:solidFill>
              </a:rPr>
              <a:t>O2R</a:t>
            </a:r>
            <a:r>
              <a:rPr lang="en-US" dirty="0" smtClean="0"/>
              <a:t> transition by making the operational NWP systems available to the research community &amp; providing community user support</a:t>
            </a:r>
          </a:p>
          <a:p>
            <a:pPr lvl="1"/>
            <a:r>
              <a:rPr lang="en-US" dirty="0" smtClean="0">
                <a:solidFill>
                  <a:srgbClr val="FF0000"/>
                </a:solidFill>
              </a:rPr>
              <a:t>R2O </a:t>
            </a:r>
            <a:r>
              <a:rPr lang="en-US" dirty="0" smtClean="0"/>
              <a:t>transition by performing testing &amp; evaluation of new NWP innovations in a functionally similar operational environment over an extended period</a:t>
            </a:r>
          </a:p>
          <a:p>
            <a:pPr lvl="1"/>
            <a:r>
              <a:rPr lang="en-US" dirty="0" smtClean="0">
                <a:solidFill>
                  <a:srgbClr val="FF0000"/>
                </a:solidFill>
              </a:rPr>
              <a:t>Interaction</a:t>
            </a:r>
            <a:r>
              <a:rPr lang="en-US" dirty="0" smtClean="0"/>
              <a:t> between research &amp; operational NWP communities through the organization of community workshops/meetings on important topics of interest to the NWP community &amp; hosting a DTC Visitor Program</a:t>
            </a:r>
          </a:p>
          <a:p>
            <a:pPr lvl="1">
              <a:buNone/>
            </a:pPr>
            <a:endParaRPr lang="en-US" sz="1000" dirty="0" smtClean="0"/>
          </a:p>
          <a:p>
            <a:pPr marL="0" indent="0" algn="ctr">
              <a:buNone/>
            </a:pPr>
            <a:r>
              <a:rPr lang="en-US" i="1" dirty="0" smtClean="0">
                <a:solidFill>
                  <a:srgbClr val="FF0000"/>
                </a:solidFill>
              </a:rPr>
              <a:t>DTC strives to be an </a:t>
            </a:r>
            <a:r>
              <a:rPr lang="en-US" b="1" i="1" dirty="0" smtClean="0">
                <a:solidFill>
                  <a:srgbClr val="FF0000"/>
                </a:solidFill>
              </a:rPr>
              <a:t>effective</a:t>
            </a:r>
            <a:r>
              <a:rPr lang="en-US" i="1" dirty="0" smtClean="0">
                <a:solidFill>
                  <a:srgbClr val="FF0000"/>
                </a:solidFill>
              </a:rPr>
              <a:t> and </a:t>
            </a:r>
            <a:r>
              <a:rPr lang="en-US" b="1" i="1" dirty="0" smtClean="0">
                <a:solidFill>
                  <a:srgbClr val="FF0000"/>
                </a:solidFill>
              </a:rPr>
              <a:t>efficient</a:t>
            </a:r>
            <a:r>
              <a:rPr lang="en-US" i="1" dirty="0" smtClean="0">
                <a:solidFill>
                  <a:srgbClr val="FF0000"/>
                </a:solidFill>
              </a:rPr>
              <a:t> community facility for the transition of innovations in NWP between research and operations.</a:t>
            </a:r>
            <a:endParaRPr lang="en-US" dirty="0" smtClean="0"/>
          </a:p>
        </p:txBody>
      </p:sp>
    </p:spTree>
    <p:extLst>
      <p:ext uri="{BB962C8B-B14F-4D97-AF65-F5344CB8AC3E}">
        <p14:creationId xmlns:p14="http://schemas.microsoft.com/office/powerpoint/2010/main" val="16426570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down)">
                                      <p:cBhvr>
                                        <p:cTn id="13" dur="500"/>
                                        <p:tgtEl>
                                          <p:spTgt spid="3">
                                            <p:txEl>
                                              <p:pRg st="3" end="3"/>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ipe(down)">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p:cTn id="21"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 y="365760"/>
            <a:ext cx="7772400" cy="1005840"/>
          </a:xfrm>
        </p:spPr>
        <p:txBody>
          <a:bodyPr/>
          <a:lstStyle/>
          <a:p>
            <a:r>
              <a:rPr lang="en-US" dirty="0" smtClean="0"/>
              <a:t>Testing Protocol Motivation</a:t>
            </a:r>
            <a:endParaRPr lang="en-US" dirty="0"/>
          </a:p>
        </p:txBody>
      </p:sp>
      <p:sp>
        <p:nvSpPr>
          <p:cNvPr id="3" name="Content Placeholder 2"/>
          <p:cNvSpPr>
            <a:spLocks noGrp="1"/>
          </p:cNvSpPr>
          <p:nvPr>
            <p:ph sz="quarter" idx="1"/>
          </p:nvPr>
        </p:nvSpPr>
        <p:spPr>
          <a:xfrm>
            <a:off x="640080" y="1463040"/>
            <a:ext cx="7772400" cy="5013960"/>
          </a:xfrm>
        </p:spPr>
        <p:txBody>
          <a:bodyPr>
            <a:normAutofit/>
          </a:bodyPr>
          <a:lstStyle/>
          <a:p>
            <a:r>
              <a:rPr lang="en-US" dirty="0" smtClean="0"/>
              <a:t>Wide range of NWP science innovations under development in the research community</a:t>
            </a:r>
          </a:p>
          <a:p>
            <a:r>
              <a:rPr lang="en-US" dirty="0" smtClean="0"/>
              <a:t>Testing protocol imperative to advance new innovations through the research to operations (R2O) process </a:t>
            </a:r>
            <a:r>
              <a:rPr lang="en-US" i="1" dirty="0" smtClean="0">
                <a:solidFill>
                  <a:srgbClr val="FF0000"/>
                </a:solidFill>
              </a:rPr>
              <a:t>efficiently</a:t>
            </a:r>
            <a:r>
              <a:rPr lang="en-US" dirty="0" smtClean="0"/>
              <a:t> and </a:t>
            </a:r>
            <a:r>
              <a:rPr lang="en-US" i="1" dirty="0" smtClean="0">
                <a:solidFill>
                  <a:srgbClr val="FF0000"/>
                </a:solidFill>
              </a:rPr>
              <a:t>effectively</a:t>
            </a:r>
            <a:r>
              <a:rPr lang="en-US" i="1" dirty="0" smtClean="0"/>
              <a:t>.</a:t>
            </a:r>
            <a:endParaRPr lang="en-US" dirty="0" smtClean="0"/>
          </a:p>
          <a:p>
            <a:pPr lvl="1"/>
            <a:r>
              <a:rPr lang="en-US" sz="2600" dirty="0" smtClean="0"/>
              <a:t>Three stage process:</a:t>
            </a:r>
          </a:p>
          <a:p>
            <a:pPr marL="548640" lvl="2" indent="274320">
              <a:spcBef>
                <a:spcPts val="0"/>
              </a:spcBef>
              <a:buClr>
                <a:schemeClr val="accent3"/>
              </a:buClr>
              <a:buSzPct val="100000"/>
              <a:buFont typeface="+mj-lt"/>
              <a:buAutoNum type="arabicParenR"/>
            </a:pPr>
            <a:r>
              <a:rPr lang="en-US" dirty="0" smtClean="0"/>
              <a:t>Proving ground for research</a:t>
            </a:r>
          </a:p>
          <a:p>
            <a:pPr lvl="2">
              <a:buNone/>
            </a:pPr>
            <a:r>
              <a:rPr lang="en-US" dirty="0" smtClean="0"/>
              <a:t>    community</a:t>
            </a:r>
          </a:p>
          <a:p>
            <a:pPr marL="548640" lvl="2" indent="274320">
              <a:buClr>
                <a:schemeClr val="accent3"/>
              </a:buClr>
              <a:buSzPct val="100000"/>
              <a:buFont typeface="+mj-lt"/>
              <a:buAutoNum type="arabicParenR" startAt="2"/>
            </a:pPr>
            <a:r>
              <a:rPr lang="en-US" dirty="0" smtClean="0"/>
              <a:t>Comprehensive T&amp;E </a:t>
            </a:r>
          </a:p>
          <a:p>
            <a:pPr lvl="2">
              <a:buNone/>
            </a:pPr>
            <a:r>
              <a:rPr lang="en-US" dirty="0" smtClean="0"/>
              <a:t>    performed by the DTC</a:t>
            </a:r>
          </a:p>
          <a:p>
            <a:pPr marL="548640" lvl="2" indent="274320">
              <a:spcBef>
                <a:spcPts val="0"/>
              </a:spcBef>
              <a:buClr>
                <a:schemeClr val="accent3"/>
              </a:buClr>
              <a:buSzPct val="100000"/>
              <a:buFont typeface="+mj-lt"/>
              <a:buAutoNum type="arabicParenR" startAt="3"/>
            </a:pPr>
            <a:r>
              <a:rPr lang="en-US" dirty="0" smtClean="0"/>
              <a:t>Pre-Implementation testing</a:t>
            </a:r>
          </a:p>
          <a:p>
            <a:pPr lvl="2">
              <a:buNone/>
            </a:pPr>
            <a:r>
              <a:rPr lang="en-US" dirty="0" smtClean="0"/>
              <a:t>    at Operational Centers</a:t>
            </a:r>
          </a:p>
        </p:txBody>
      </p:sp>
      <p:pic>
        <p:nvPicPr>
          <p:cNvPr id="4" name="Picture 2"/>
          <p:cNvPicPr>
            <a:picLocks noChangeAspect="1" noChangeArrowheads="1"/>
          </p:cNvPicPr>
          <p:nvPr/>
        </p:nvPicPr>
        <p:blipFill>
          <a:blip r:embed="rId3" cstate="print"/>
          <a:srcRect/>
          <a:stretch>
            <a:fillRect/>
          </a:stretch>
        </p:blipFill>
        <p:spPr bwMode="auto">
          <a:xfrm>
            <a:off x="4267200" y="3643928"/>
            <a:ext cx="4724400" cy="2528272"/>
          </a:xfrm>
          <a:prstGeom prst="rect">
            <a:avLst/>
          </a:prstGeom>
          <a:noFill/>
          <a:ln w="9525">
            <a:noFill/>
            <a:miter lim="800000"/>
            <a:headEnd/>
            <a:tailEnd/>
          </a:ln>
        </p:spPr>
      </p:pic>
    </p:spTree>
    <p:extLst>
      <p:ext uri="{BB962C8B-B14F-4D97-AF65-F5344CB8AC3E}">
        <p14:creationId xmlns:p14="http://schemas.microsoft.com/office/powerpoint/2010/main" val="16774266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500"/>
                                        <p:tgtEl>
                                          <p:spTgt spid="3">
                                            <p:txEl>
                                              <p:pRg st="2" end="2"/>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down)">
                                      <p:cBhvr>
                                        <p:cTn id="26" dur="500"/>
                                        <p:tgtEl>
                                          <p:spTgt spid="3">
                                            <p:txEl>
                                              <p:pRg st="4" end="4"/>
                                            </p:txEl>
                                          </p:spTgt>
                                        </p:tgtEl>
                                      </p:cBhvr>
                                    </p:animEffect>
                                  </p:childTnLst>
                                </p:cTn>
                              </p:par>
                              <p:par>
                                <p:cTn id="27" presetID="2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down)">
                                      <p:cBhvr>
                                        <p:cTn id="29" dur="500"/>
                                        <p:tgtEl>
                                          <p:spTgt spid="3">
                                            <p:txEl>
                                              <p:pRg st="5" end="5"/>
                                            </p:txEl>
                                          </p:spTgt>
                                        </p:tgtEl>
                                      </p:cBhvr>
                                    </p:animEffect>
                                  </p:childTnLst>
                                </p:cTn>
                              </p:par>
                              <p:par>
                                <p:cTn id="30" presetID="22" presetClass="entr" presetSubtype="4"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par>
                                <p:cTn id="33" presetID="2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wipe(down)">
                                      <p:cBhvr>
                                        <p:cTn id="35" dur="500"/>
                                        <p:tgtEl>
                                          <p:spTgt spid="3">
                                            <p:txEl>
                                              <p:pRg st="7" end="7"/>
                                            </p:txEl>
                                          </p:spTgt>
                                        </p:tgtEl>
                                      </p:cBhvr>
                                    </p:animEffect>
                                  </p:childTnLst>
                                </p:cTn>
                              </p:par>
                              <p:par>
                                <p:cTn id="36" presetID="22" presetClass="entr" presetSubtype="4" fill="hold" nodeType="with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wipe(down)">
                                      <p:cBhvr>
                                        <p:cTn id="3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274638"/>
            <a:ext cx="8183880" cy="1143000"/>
          </a:xfrm>
        </p:spPr>
        <p:txBody>
          <a:bodyPr>
            <a:normAutofit fontScale="90000"/>
          </a:bodyPr>
          <a:lstStyle/>
          <a:p>
            <a:r>
              <a:rPr lang="en-US" dirty="0" smtClean="0"/>
              <a:t>Mesoscale Model Evaluation Testbed (MMET)</a:t>
            </a:r>
            <a:endParaRPr lang="en-US" dirty="0"/>
          </a:p>
        </p:txBody>
      </p:sp>
      <p:sp>
        <p:nvSpPr>
          <p:cNvPr id="3" name="Content Placeholder 2"/>
          <p:cNvSpPr>
            <a:spLocks noGrp="1"/>
          </p:cNvSpPr>
          <p:nvPr>
            <p:ph idx="1"/>
          </p:nvPr>
        </p:nvSpPr>
        <p:spPr>
          <a:xfrm>
            <a:off x="548640" y="1444752"/>
            <a:ext cx="3886200" cy="4572000"/>
          </a:xfrm>
        </p:spPr>
        <p:txBody>
          <a:bodyPr>
            <a:noAutofit/>
          </a:bodyPr>
          <a:lstStyle/>
          <a:p>
            <a:pPr marL="0" indent="0">
              <a:buNone/>
            </a:pPr>
            <a:r>
              <a:rPr lang="en-US" sz="1700" b="1" dirty="0" smtClean="0">
                <a:solidFill>
                  <a:schemeClr val="accent2"/>
                </a:solidFill>
              </a:rPr>
              <a:t>Why:</a:t>
            </a:r>
            <a:r>
              <a:rPr lang="en-US" sz="1700" b="1" dirty="0" smtClean="0">
                <a:solidFill>
                  <a:schemeClr val="tx2"/>
                </a:solidFill>
              </a:rPr>
              <a:t> </a:t>
            </a:r>
            <a:r>
              <a:rPr lang="en-US" sz="1700" dirty="0" smtClean="0"/>
              <a:t>Assist the research community in efficiently demonstrating the merits of a new development</a:t>
            </a:r>
          </a:p>
          <a:p>
            <a:r>
              <a:rPr lang="en-US" sz="1800" dirty="0" smtClean="0"/>
              <a:t>Provide a common framework for testing; allow for direct comparisons</a:t>
            </a:r>
            <a:endParaRPr lang="en-US" sz="1900" b="1" dirty="0" smtClean="0">
              <a:solidFill>
                <a:schemeClr val="accent2"/>
              </a:solidFill>
            </a:endParaRPr>
          </a:p>
          <a:p>
            <a:pPr marL="0" lvl="1" indent="0">
              <a:spcBef>
                <a:spcPts val="580"/>
              </a:spcBef>
              <a:buClr>
                <a:schemeClr val="accent1"/>
              </a:buClr>
              <a:buNone/>
            </a:pPr>
            <a:r>
              <a:rPr lang="en-US" sz="1700" b="1" dirty="0" smtClean="0">
                <a:solidFill>
                  <a:schemeClr val="accent2"/>
                </a:solidFill>
              </a:rPr>
              <a:t>What:</a:t>
            </a:r>
            <a:r>
              <a:rPr lang="en-US" sz="1700" b="1" dirty="0" smtClean="0">
                <a:solidFill>
                  <a:schemeClr val="tx2"/>
                </a:solidFill>
              </a:rPr>
              <a:t> </a:t>
            </a:r>
            <a:r>
              <a:rPr lang="en-US" sz="1700" dirty="0" smtClean="0"/>
              <a:t>Mechanism to efficiently </a:t>
            </a:r>
            <a:r>
              <a:rPr lang="en-US" sz="1700" i="1" dirty="0" smtClean="0"/>
              <a:t>assist</a:t>
            </a:r>
            <a:r>
              <a:rPr lang="en-US" sz="1700" dirty="0" smtClean="0"/>
              <a:t> research community </a:t>
            </a:r>
            <a:r>
              <a:rPr lang="en-US" sz="1700" i="1" dirty="0" smtClean="0"/>
              <a:t>with initial stage of testing</a:t>
            </a:r>
            <a:endParaRPr lang="en-US" sz="1700" dirty="0" smtClean="0"/>
          </a:p>
          <a:p>
            <a:r>
              <a:rPr lang="en-US" sz="1800" dirty="0" smtClean="0"/>
              <a:t>Provide model input and observational datasets to utilize for testing</a:t>
            </a:r>
          </a:p>
          <a:p>
            <a:r>
              <a:rPr lang="en-US" sz="1800" dirty="0" smtClean="0"/>
              <a:t>Establish and publicize baseline results for select operational models</a:t>
            </a:r>
          </a:p>
          <a:p>
            <a:pPr marL="0" indent="0">
              <a:spcBef>
                <a:spcPts val="0"/>
              </a:spcBef>
              <a:buNone/>
            </a:pPr>
            <a:r>
              <a:rPr lang="en-US" sz="1700" b="1" dirty="0" smtClean="0">
                <a:solidFill>
                  <a:schemeClr val="accent2"/>
                </a:solidFill>
              </a:rPr>
              <a:t>Where: </a:t>
            </a:r>
            <a:r>
              <a:rPr lang="en-US" sz="1700" dirty="0" smtClean="0"/>
              <a:t>Hosted by the DTC; served through </a:t>
            </a:r>
            <a:r>
              <a:rPr lang="en-US" sz="1700" b="1" dirty="0" smtClean="0">
                <a:solidFill>
                  <a:srgbClr val="0070C0"/>
                </a:solidFill>
              </a:rPr>
              <a:t>R</a:t>
            </a:r>
            <a:r>
              <a:rPr lang="en-US" sz="1700" dirty="0" smtClean="0"/>
              <a:t>epository for </a:t>
            </a:r>
            <a:r>
              <a:rPr lang="en-US" sz="1700" b="1" dirty="0" smtClean="0">
                <a:solidFill>
                  <a:srgbClr val="0070C0"/>
                </a:solidFill>
              </a:rPr>
              <a:t>A</a:t>
            </a:r>
            <a:r>
              <a:rPr lang="en-US" sz="1700" dirty="0" smtClean="0"/>
              <a:t>rchiving, </a:t>
            </a:r>
            <a:r>
              <a:rPr lang="en-US" sz="1700" b="1" dirty="0" smtClean="0">
                <a:solidFill>
                  <a:srgbClr val="0070C0"/>
                </a:solidFill>
              </a:rPr>
              <a:t>M</a:t>
            </a:r>
            <a:r>
              <a:rPr lang="en-US" sz="1700" dirty="0" smtClean="0"/>
              <a:t>anaging and </a:t>
            </a:r>
            <a:r>
              <a:rPr lang="en-US" sz="1700" b="1" dirty="0" smtClean="0">
                <a:solidFill>
                  <a:srgbClr val="0070C0"/>
                </a:solidFill>
              </a:rPr>
              <a:t>A</a:t>
            </a:r>
            <a:r>
              <a:rPr lang="en-US" sz="1700" dirty="0" smtClean="0"/>
              <a:t>ccessing </a:t>
            </a:r>
            <a:r>
              <a:rPr lang="en-US" sz="1700" b="1" dirty="0" smtClean="0">
                <a:solidFill>
                  <a:srgbClr val="0070C0"/>
                </a:solidFill>
              </a:rPr>
              <a:t>D</a:t>
            </a:r>
            <a:r>
              <a:rPr lang="en-US" sz="1700" dirty="0" smtClean="0"/>
              <a:t>iverse </a:t>
            </a:r>
            <a:r>
              <a:rPr lang="en-US" sz="1700" b="1" dirty="0" err="1" smtClean="0">
                <a:solidFill>
                  <a:srgbClr val="0070C0"/>
                </a:solidFill>
              </a:rPr>
              <a:t>DA</a:t>
            </a:r>
            <a:r>
              <a:rPr lang="en-US" sz="1700" dirty="0" err="1" smtClean="0"/>
              <a:t>ta</a:t>
            </a:r>
            <a:r>
              <a:rPr lang="en-US" sz="1700" dirty="0" smtClean="0"/>
              <a:t> (RAMADDA)</a:t>
            </a:r>
          </a:p>
          <a:p>
            <a:pPr marL="0" indent="0">
              <a:spcBef>
                <a:spcPts val="0"/>
              </a:spcBef>
              <a:buNone/>
            </a:pPr>
            <a:r>
              <a:rPr lang="en-US" sz="1700" dirty="0">
                <a:hlinkClick r:id="rId3"/>
              </a:rPr>
              <a:t>http://www.dtcenter.org/repository</a:t>
            </a:r>
            <a:endParaRPr lang="en-US" sz="1700" dirty="0"/>
          </a:p>
          <a:p>
            <a:pPr marL="0" indent="0">
              <a:buNone/>
            </a:pPr>
            <a:endParaRPr lang="en-US" sz="1700" dirty="0" smtClean="0"/>
          </a:p>
        </p:txBody>
      </p:sp>
      <p:pic>
        <p:nvPicPr>
          <p:cNvPr id="7" name="Picture 6" descr="mmet_screen.png"/>
          <p:cNvPicPr>
            <a:picLocks noChangeAspect="1"/>
          </p:cNvPicPr>
          <p:nvPr/>
        </p:nvPicPr>
        <p:blipFill>
          <a:blip r:embed="rId4" cstate="print"/>
          <a:stretch>
            <a:fillRect/>
          </a:stretch>
        </p:blipFill>
        <p:spPr>
          <a:xfrm>
            <a:off x="4343400" y="1444752"/>
            <a:ext cx="4415238" cy="4278095"/>
          </a:xfrm>
          <a:prstGeom prst="rect">
            <a:avLst/>
          </a:prstGeom>
        </p:spPr>
      </p:pic>
      <p:sp>
        <p:nvSpPr>
          <p:cNvPr id="10" name="TextBox 9"/>
          <p:cNvSpPr txBox="1"/>
          <p:nvPr/>
        </p:nvSpPr>
        <p:spPr>
          <a:xfrm>
            <a:off x="914400" y="6167735"/>
            <a:ext cx="7315200" cy="461665"/>
          </a:xfrm>
          <a:prstGeom prst="rect">
            <a:avLst/>
          </a:prstGeom>
          <a:noFill/>
        </p:spPr>
        <p:txBody>
          <a:bodyPr wrap="square" rtlCol="0" anchor="ctr" anchorCtr="0">
            <a:spAutoFit/>
          </a:bodyPr>
          <a:lstStyle/>
          <a:p>
            <a:r>
              <a:rPr lang="en-US" sz="2400" dirty="0" smtClean="0">
                <a:solidFill>
                  <a:schemeClr val="accent2"/>
                </a:solidFill>
              </a:rPr>
              <a:t>http://www.dtcenter.org/eval/meso_mod/mmet/index.php</a:t>
            </a:r>
            <a:endParaRPr lang="en-US" sz="2400" dirty="0">
              <a:solidFill>
                <a:schemeClr val="accent2"/>
              </a:solidFill>
            </a:endParaRPr>
          </a:p>
        </p:txBody>
      </p:sp>
      <p:sp>
        <p:nvSpPr>
          <p:cNvPr id="4" name="Slide Number Placeholder 3"/>
          <p:cNvSpPr>
            <a:spLocks noGrp="1"/>
          </p:cNvSpPr>
          <p:nvPr>
            <p:ph type="sldNum" sz="quarter" idx="12"/>
          </p:nvPr>
        </p:nvSpPr>
        <p:spPr>
          <a:xfrm>
            <a:off x="8549640" y="6263640"/>
            <a:ext cx="457200" cy="457200"/>
          </a:xfrm>
        </p:spPr>
        <p:txBody>
          <a:bodyPr/>
          <a:lstStyle/>
          <a:p>
            <a:fld id="{F5459D80-F6AF-4590-8E73-2F013678FE42}" type="slidenum">
              <a:rPr lang="en-US" smtClean="0"/>
              <a:pPr/>
              <a:t>4</a:t>
            </a:fld>
            <a:endParaRPr lang="en-US" dirty="0"/>
          </a:p>
        </p:txBody>
      </p:sp>
    </p:spTree>
    <p:extLst>
      <p:ext uri="{BB962C8B-B14F-4D97-AF65-F5344CB8AC3E}">
        <p14:creationId xmlns:p14="http://schemas.microsoft.com/office/powerpoint/2010/main" val="73117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274638"/>
            <a:ext cx="7772400" cy="1143000"/>
          </a:xfrm>
        </p:spPr>
        <p:txBody>
          <a:bodyPr>
            <a:normAutofit/>
          </a:bodyPr>
          <a:lstStyle/>
          <a:p>
            <a:r>
              <a:rPr lang="en-US" dirty="0" smtClean="0"/>
              <a:t>Operational Baselines</a:t>
            </a:r>
            <a:endParaRPr lang="en-US" dirty="0"/>
          </a:p>
        </p:txBody>
      </p:sp>
      <p:sp>
        <p:nvSpPr>
          <p:cNvPr id="12" name="Content Placeholder 2"/>
          <p:cNvSpPr>
            <a:spLocks noGrp="1"/>
          </p:cNvSpPr>
          <p:nvPr>
            <p:ph idx="1"/>
          </p:nvPr>
        </p:nvSpPr>
        <p:spPr>
          <a:xfrm>
            <a:off x="548640" y="1600200"/>
            <a:ext cx="8138160" cy="2362200"/>
          </a:xfrm>
        </p:spPr>
        <p:txBody>
          <a:bodyPr>
            <a:noAutofit/>
          </a:bodyPr>
          <a:lstStyle/>
          <a:p>
            <a:r>
              <a:rPr lang="en-US" sz="2000" dirty="0" smtClean="0"/>
              <a:t>Baseline results for select Operational Configurations (OC) using:</a:t>
            </a:r>
          </a:p>
          <a:p>
            <a:pPr lvl="1">
              <a:spcBef>
                <a:spcPts val="600"/>
              </a:spcBef>
              <a:buSzPct val="90000"/>
              <a:buFont typeface="Wingdings" pitchFamily="2" charset="2"/>
              <a:buChar char="§"/>
            </a:pPr>
            <a:r>
              <a:rPr lang="en-US" sz="1800" dirty="0" smtClean="0"/>
              <a:t>Weather Research and Forecasting -  Advanced Research WRF (WRF-ARW) </a:t>
            </a:r>
            <a:endParaRPr lang="en-US" sz="1800" dirty="0" smtClean="0">
              <a:sym typeface="Wingdings" pitchFamily="2" charset="2"/>
            </a:endParaRPr>
          </a:p>
          <a:p>
            <a:pPr lvl="2"/>
            <a:r>
              <a:rPr lang="en-US" sz="1600" dirty="0" smtClean="0">
                <a:sym typeface="Wingdings" pitchFamily="2" charset="2"/>
              </a:rPr>
              <a:t>RAP/HRRR OC (Air Force OC prior to 2015)</a:t>
            </a:r>
          </a:p>
          <a:p>
            <a:pPr lvl="1">
              <a:spcBef>
                <a:spcPts val="600"/>
              </a:spcBef>
              <a:buSzPct val="90000"/>
              <a:buFont typeface="Wingdings" pitchFamily="2" charset="2"/>
              <a:buChar char="§"/>
            </a:pPr>
            <a:r>
              <a:rPr lang="en-US" sz="1800" dirty="0" smtClean="0"/>
              <a:t>NOAA Environmental Modeling System – </a:t>
            </a:r>
            <a:r>
              <a:rPr lang="en-US" sz="1800" dirty="0" err="1" smtClean="0"/>
              <a:t>Nonhydrostatic</a:t>
            </a:r>
            <a:r>
              <a:rPr lang="en-US" sz="1800" dirty="0" smtClean="0"/>
              <a:t> Multiscale Model on the B-grid (NEMS-NMMB) </a:t>
            </a:r>
          </a:p>
          <a:p>
            <a:pPr lvl="2"/>
            <a:r>
              <a:rPr lang="en-US" sz="1600" dirty="0" smtClean="0"/>
              <a:t>North American Mesoscale Forecast System (NAM) OC</a:t>
            </a:r>
          </a:p>
          <a:p>
            <a:pPr lvl="1">
              <a:buNone/>
            </a:pPr>
            <a:endParaRPr lang="en-US" sz="1600" dirty="0" smtClean="0"/>
          </a:p>
        </p:txBody>
      </p:sp>
      <p:graphicFrame>
        <p:nvGraphicFramePr>
          <p:cNvPr id="5" name="Table 4"/>
          <p:cNvGraphicFramePr>
            <a:graphicFrameLocks noGrp="1"/>
          </p:cNvGraphicFramePr>
          <p:nvPr>
            <p:extLst>
              <p:ext uri="{D42A27DB-BD31-4B8C-83A1-F6EECF244321}">
                <p14:modId xmlns:p14="http://schemas.microsoft.com/office/powerpoint/2010/main" val="930049346"/>
              </p:ext>
            </p:extLst>
          </p:nvPr>
        </p:nvGraphicFramePr>
        <p:xfrm>
          <a:off x="2438400" y="3886200"/>
          <a:ext cx="3886200" cy="2697868"/>
        </p:xfrm>
        <a:graphic>
          <a:graphicData uri="http://schemas.openxmlformats.org/drawingml/2006/table">
            <a:tbl>
              <a:tblPr firstRow="1" bandRow="1">
                <a:tableStyleId>{5C22544A-7EE6-4342-B048-85BDC9FD1C3A}</a:tableStyleId>
              </a:tblPr>
              <a:tblGrid>
                <a:gridCol w="1295400"/>
                <a:gridCol w="1295400"/>
                <a:gridCol w="1295400"/>
              </a:tblGrid>
              <a:tr h="446825">
                <a:tc>
                  <a:txBody>
                    <a:bodyPr/>
                    <a:lstStyle/>
                    <a:p>
                      <a:pPr algn="ctr"/>
                      <a:r>
                        <a:rPr lang="en-US" sz="1200" dirty="0" smtClean="0"/>
                        <a:t>Physics Suite</a:t>
                      </a:r>
                      <a:endParaRPr lang="en-US" sz="1200" dirty="0"/>
                    </a:p>
                  </a:txBody>
                  <a:tcPr marL="77724" marR="77724" marT="38862" marB="38862" anchor="ctr"/>
                </a:tc>
                <a:tc>
                  <a:txBody>
                    <a:bodyPr/>
                    <a:lstStyle/>
                    <a:p>
                      <a:pPr algn="ctr"/>
                      <a:r>
                        <a:rPr lang="en-US" sz="1200" dirty="0" smtClean="0">
                          <a:solidFill>
                            <a:schemeClr val="accent1">
                              <a:lumMod val="20000"/>
                              <a:lumOff val="80000"/>
                            </a:schemeClr>
                          </a:solidFill>
                        </a:rPr>
                        <a:t>WRF-ARW</a:t>
                      </a:r>
                    </a:p>
                    <a:p>
                      <a:pPr algn="ctr"/>
                      <a:r>
                        <a:rPr lang="en-US" sz="1200" dirty="0" smtClean="0">
                          <a:solidFill>
                            <a:schemeClr val="accent1">
                              <a:lumMod val="20000"/>
                              <a:lumOff val="80000"/>
                            </a:schemeClr>
                          </a:solidFill>
                        </a:rPr>
                        <a:t>RAP/HRRR OC</a:t>
                      </a:r>
                      <a:endParaRPr lang="en-US" sz="1200" dirty="0">
                        <a:solidFill>
                          <a:schemeClr val="accent1">
                            <a:lumMod val="20000"/>
                            <a:lumOff val="80000"/>
                          </a:schemeClr>
                        </a:solidFill>
                      </a:endParaRPr>
                    </a:p>
                  </a:txBody>
                  <a:tcPr marL="77724" marR="77724" marT="38862" marB="38862"/>
                </a:tc>
                <a:tc>
                  <a:txBody>
                    <a:bodyPr/>
                    <a:lstStyle/>
                    <a:p>
                      <a:pPr algn="ctr"/>
                      <a:r>
                        <a:rPr lang="en-US" sz="1200" dirty="0" smtClean="0">
                          <a:solidFill>
                            <a:srgbClr val="FF0000"/>
                          </a:solidFill>
                        </a:rPr>
                        <a:t>NEMS-NMMB</a:t>
                      </a:r>
                    </a:p>
                    <a:p>
                      <a:pPr algn="ctr"/>
                      <a:r>
                        <a:rPr lang="en-US" sz="1200" dirty="0" smtClean="0">
                          <a:solidFill>
                            <a:srgbClr val="FF0000"/>
                          </a:solidFill>
                        </a:rPr>
                        <a:t>NAM OC</a:t>
                      </a:r>
                      <a:endParaRPr lang="en-US" sz="1200" dirty="0">
                        <a:solidFill>
                          <a:srgbClr val="FF0000"/>
                        </a:solidFill>
                      </a:endParaRPr>
                    </a:p>
                  </a:txBody>
                  <a:tcPr marL="77724" marR="77724" marT="38862" marB="38862"/>
                </a:tc>
              </a:tr>
              <a:tr h="418433">
                <a:tc>
                  <a:txBody>
                    <a:bodyPr/>
                    <a:lstStyle/>
                    <a:p>
                      <a:pPr algn="ctr"/>
                      <a:r>
                        <a:rPr lang="en-US" sz="1200" dirty="0" smtClean="0"/>
                        <a:t>Microphysics</a:t>
                      </a:r>
                      <a:endParaRPr lang="en-US" sz="1200" dirty="0"/>
                    </a:p>
                  </a:txBody>
                  <a:tcPr marL="77724" marR="77724" marT="38862" marB="38862" anchor="ctr"/>
                </a:tc>
                <a:tc>
                  <a:txBody>
                    <a:bodyPr/>
                    <a:lstStyle/>
                    <a:p>
                      <a:pPr algn="ctr"/>
                      <a:r>
                        <a:rPr lang="en-US" sz="1200" dirty="0" smtClean="0"/>
                        <a:t>Thompson</a:t>
                      </a:r>
                      <a:endParaRPr lang="en-US" sz="1200" dirty="0"/>
                    </a:p>
                  </a:txBody>
                  <a:tcPr marL="77724" marR="77724" marT="38862" marB="38862" anchor="ctr"/>
                </a:tc>
                <a:tc>
                  <a:txBody>
                    <a:bodyPr/>
                    <a:lstStyle/>
                    <a:p>
                      <a:pPr algn="ctr"/>
                      <a:r>
                        <a:rPr lang="en-US" sz="1200" dirty="0" smtClean="0"/>
                        <a:t>Ferrier-Hires</a:t>
                      </a:r>
                      <a:endParaRPr lang="en-US" sz="1200" dirty="0"/>
                    </a:p>
                  </a:txBody>
                  <a:tcPr marL="77724" marR="77724" marT="38862" marB="38862" anchor="ctr"/>
                </a:tc>
              </a:tr>
              <a:tr h="315214">
                <a:tc>
                  <a:txBody>
                    <a:bodyPr/>
                    <a:lstStyle/>
                    <a:p>
                      <a:pPr algn="ctr"/>
                      <a:r>
                        <a:rPr lang="en-US" sz="1200" dirty="0" smtClean="0"/>
                        <a:t>Radiation</a:t>
                      </a:r>
                      <a:r>
                        <a:rPr lang="en-US" sz="1200" baseline="0" dirty="0" smtClean="0"/>
                        <a:t> (LW/SW)</a:t>
                      </a:r>
                      <a:endParaRPr lang="en-US" sz="1200" dirty="0"/>
                    </a:p>
                  </a:txBody>
                  <a:tcPr marL="77724" marR="77724" marT="38862" marB="38862" anchor="ctr"/>
                </a:tc>
                <a:tc>
                  <a:txBody>
                    <a:bodyPr/>
                    <a:lstStyle/>
                    <a:p>
                      <a:pPr algn="ctr"/>
                      <a:r>
                        <a:rPr lang="en-US" sz="1200" dirty="0" smtClean="0"/>
                        <a:t>RRTMG/RRTMG</a:t>
                      </a:r>
                      <a:endParaRPr lang="en-US" sz="1200" dirty="0"/>
                    </a:p>
                  </a:txBody>
                  <a:tcPr marL="77724" marR="77724" marT="38862" marB="38862" anchor="ctr"/>
                </a:tc>
                <a:tc>
                  <a:txBody>
                    <a:bodyPr/>
                    <a:lstStyle/>
                    <a:p>
                      <a:pPr algn="ctr"/>
                      <a:r>
                        <a:rPr lang="en-US" sz="1200" dirty="0" smtClean="0"/>
                        <a:t>GFDL/GFDL</a:t>
                      </a:r>
                      <a:endParaRPr lang="en-US" sz="1200" dirty="0"/>
                    </a:p>
                  </a:txBody>
                  <a:tcPr marL="77724" marR="77724" marT="38862" marB="38862" anchor="ctr"/>
                </a:tc>
              </a:tr>
              <a:tr h="418433">
                <a:tc>
                  <a:txBody>
                    <a:bodyPr/>
                    <a:lstStyle/>
                    <a:p>
                      <a:pPr algn="ctr"/>
                      <a:r>
                        <a:rPr lang="en-US" sz="1200" dirty="0" smtClean="0"/>
                        <a:t>Surface Layer</a:t>
                      </a:r>
                      <a:endParaRPr lang="en-US" sz="1200" dirty="0"/>
                    </a:p>
                  </a:txBody>
                  <a:tcPr marL="77724" marR="77724" marT="38862" marB="38862" anchor="ctr"/>
                </a:tc>
                <a:tc>
                  <a:txBody>
                    <a:bodyPr/>
                    <a:lstStyle/>
                    <a:p>
                      <a:pPr algn="ctr"/>
                      <a:r>
                        <a:rPr lang="en-US" sz="1200" dirty="0" smtClean="0"/>
                        <a:t>MYNN</a:t>
                      </a:r>
                      <a:endParaRPr lang="en-US" sz="1200" dirty="0"/>
                    </a:p>
                  </a:txBody>
                  <a:tcPr marL="77724" marR="77724" marT="38862" marB="38862" anchor="ctr"/>
                </a:tc>
                <a:tc>
                  <a:txBody>
                    <a:bodyPr/>
                    <a:lstStyle/>
                    <a:p>
                      <a:pPr algn="ctr"/>
                      <a:r>
                        <a:rPr lang="en-US" sz="1200" dirty="0" smtClean="0"/>
                        <a:t>Mellor-Yamada-</a:t>
                      </a:r>
                      <a:r>
                        <a:rPr lang="en-US" sz="1200" dirty="0" err="1" smtClean="0"/>
                        <a:t>Janjic</a:t>
                      </a:r>
                      <a:endParaRPr lang="en-US" sz="1200" dirty="0"/>
                    </a:p>
                  </a:txBody>
                  <a:tcPr marL="77724" marR="77724" marT="38862" marB="38862" anchor="ctr"/>
                </a:tc>
              </a:tr>
              <a:tr h="315214">
                <a:tc>
                  <a:txBody>
                    <a:bodyPr/>
                    <a:lstStyle/>
                    <a:p>
                      <a:pPr algn="ctr"/>
                      <a:r>
                        <a:rPr lang="en-US" sz="1200" dirty="0" smtClean="0"/>
                        <a:t>LSM</a:t>
                      </a:r>
                      <a:endParaRPr lang="en-US" sz="1200" dirty="0"/>
                    </a:p>
                  </a:txBody>
                  <a:tcPr marL="77724" marR="77724" marT="38862" marB="38862" anchor="ctr"/>
                </a:tc>
                <a:tc>
                  <a:txBody>
                    <a:bodyPr/>
                    <a:lstStyle/>
                    <a:p>
                      <a:pPr algn="ctr"/>
                      <a:r>
                        <a:rPr lang="en-US" sz="1200" dirty="0" smtClean="0"/>
                        <a:t>RUC</a:t>
                      </a:r>
                      <a:endParaRPr lang="en-US" sz="1200" dirty="0"/>
                    </a:p>
                  </a:txBody>
                  <a:tcPr marL="77724" marR="77724" marT="38862" marB="38862" anchor="ctr"/>
                </a:tc>
                <a:tc>
                  <a:txBody>
                    <a:bodyPr/>
                    <a:lstStyle/>
                    <a:p>
                      <a:pPr algn="ctr"/>
                      <a:r>
                        <a:rPr lang="en-US" sz="1200" dirty="0" smtClean="0"/>
                        <a:t>Noah</a:t>
                      </a:r>
                      <a:endParaRPr lang="en-US" sz="1200" dirty="0"/>
                    </a:p>
                  </a:txBody>
                  <a:tcPr marL="77724" marR="77724" marT="38862" marB="38862" anchor="ctr"/>
                </a:tc>
              </a:tr>
              <a:tr h="315214">
                <a:tc>
                  <a:txBody>
                    <a:bodyPr/>
                    <a:lstStyle/>
                    <a:p>
                      <a:pPr algn="ctr"/>
                      <a:r>
                        <a:rPr lang="en-US" sz="1200" dirty="0" smtClean="0"/>
                        <a:t>PBL</a:t>
                      </a:r>
                      <a:endParaRPr lang="en-US" sz="1200" dirty="0"/>
                    </a:p>
                  </a:txBody>
                  <a:tcPr marL="77724" marR="77724" marT="38862" marB="38862" anchor="ctr"/>
                </a:tc>
                <a:tc>
                  <a:txBody>
                    <a:bodyPr/>
                    <a:lstStyle/>
                    <a:p>
                      <a:pPr algn="ctr"/>
                      <a:r>
                        <a:rPr lang="en-US" sz="1200" dirty="0" smtClean="0"/>
                        <a:t>MYNN 2.5</a:t>
                      </a:r>
                      <a:endParaRPr lang="en-US" sz="1200" dirty="0"/>
                    </a:p>
                  </a:txBody>
                  <a:tcPr marL="77724" marR="77724" marT="38862" marB="38862"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Mellor-Yamada-</a:t>
                      </a:r>
                      <a:r>
                        <a:rPr lang="en-US" sz="1200" dirty="0" err="1" smtClean="0"/>
                        <a:t>Janjic</a:t>
                      </a:r>
                      <a:endParaRPr lang="en-US" sz="1200" dirty="0" smtClean="0"/>
                    </a:p>
                  </a:txBody>
                  <a:tcPr marL="77724" marR="77724" marT="38862" marB="38862" anchor="ctr"/>
                </a:tc>
              </a:tr>
              <a:tr h="315214">
                <a:tc>
                  <a:txBody>
                    <a:bodyPr/>
                    <a:lstStyle/>
                    <a:p>
                      <a:pPr algn="ctr"/>
                      <a:r>
                        <a:rPr lang="en-US" sz="1200" dirty="0" smtClean="0"/>
                        <a:t>Convection</a:t>
                      </a:r>
                      <a:endParaRPr lang="en-US" sz="1200" dirty="0"/>
                    </a:p>
                  </a:txBody>
                  <a:tcPr marL="77724" marR="77724" marT="38862" marB="38862" anchor="ctr"/>
                </a:tc>
                <a:tc>
                  <a:txBody>
                    <a:bodyPr/>
                    <a:lstStyle/>
                    <a:p>
                      <a:pPr algn="ctr"/>
                      <a:r>
                        <a:rPr lang="en-US" sz="1200" dirty="0" err="1" smtClean="0"/>
                        <a:t>Grell-Freitas</a:t>
                      </a:r>
                      <a:r>
                        <a:rPr lang="en-US" sz="1200" dirty="0" smtClean="0"/>
                        <a:t> (RAP)</a:t>
                      </a:r>
                      <a:endParaRPr lang="en-US" sz="1200" dirty="0"/>
                    </a:p>
                  </a:txBody>
                  <a:tcPr marL="77724" marR="77724" marT="38862" marB="38862" anchor="ctr"/>
                </a:tc>
                <a:tc>
                  <a:txBody>
                    <a:bodyPr/>
                    <a:lstStyle/>
                    <a:p>
                      <a:pPr algn="ctr"/>
                      <a:r>
                        <a:rPr lang="en-US" sz="1200" dirty="0" smtClean="0"/>
                        <a:t>Betts-Miller-</a:t>
                      </a:r>
                      <a:r>
                        <a:rPr lang="en-US" sz="1200" dirty="0" err="1" smtClean="0"/>
                        <a:t>Janjic</a:t>
                      </a:r>
                      <a:endParaRPr lang="en-US" sz="1200" dirty="0"/>
                    </a:p>
                  </a:txBody>
                  <a:tcPr marL="77724" marR="77724" marT="38862" marB="38862" anchor="ctr"/>
                </a:tc>
              </a:tr>
            </a:tbl>
          </a:graphicData>
        </a:graphic>
      </p:graphicFrame>
    </p:spTree>
    <p:extLst>
      <p:ext uri="{BB962C8B-B14F-4D97-AF65-F5344CB8AC3E}">
        <p14:creationId xmlns:p14="http://schemas.microsoft.com/office/powerpoint/2010/main" val="29019738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dissolve">
                                      <p:cBhvr>
                                        <p:cTn id="7" dur="500"/>
                                        <p:tgtEl>
                                          <p:spTgt spid="12">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2">
                                            <p:txEl>
                                              <p:pRg st="1" end="1"/>
                                            </p:txEl>
                                          </p:spTgt>
                                        </p:tgtEl>
                                        <p:attrNameLst>
                                          <p:attrName>style.visibility</p:attrName>
                                        </p:attrNameLst>
                                      </p:cBhvr>
                                      <p:to>
                                        <p:strVal val="visible"/>
                                      </p:to>
                                    </p:set>
                                    <p:animEffect transition="in" filter="dissolve">
                                      <p:cBhvr>
                                        <p:cTn id="10" dur="500"/>
                                        <p:tgtEl>
                                          <p:spTgt spid="12">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Effect transition="in" filter="dissolve">
                                      <p:cBhvr>
                                        <p:cTn id="13" dur="500"/>
                                        <p:tgtEl>
                                          <p:spTgt spid="12">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12">
                                            <p:txEl>
                                              <p:pRg st="3" end="3"/>
                                            </p:txEl>
                                          </p:spTgt>
                                        </p:tgtEl>
                                        <p:attrNameLst>
                                          <p:attrName>style.visibility</p:attrName>
                                        </p:attrNameLst>
                                      </p:cBhvr>
                                      <p:to>
                                        <p:strVal val="visible"/>
                                      </p:to>
                                    </p:set>
                                    <p:animEffect transition="in" filter="dissolve">
                                      <p:cBhvr>
                                        <p:cTn id="16" dur="500"/>
                                        <p:tgtEl>
                                          <p:spTgt spid="12">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animEffect transition="in" filter="dissolve">
                                      <p:cBhvr>
                                        <p:cTn id="19" dur="500"/>
                                        <p:tgtEl>
                                          <p:spTgt spid="12">
                                            <p:txEl>
                                              <p:pRg st="4" end="4"/>
                                            </p:txEl>
                                          </p:spTgt>
                                        </p:tgtEl>
                                      </p:cBhvr>
                                    </p:animEffect>
                                  </p:childTnLst>
                                </p:cTn>
                              </p:par>
                              <p:par>
                                <p:cTn id="20" presetID="2" presetClass="entr" presetSubtype="4"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152400"/>
            <a:ext cx="8183880" cy="1143000"/>
          </a:xfrm>
        </p:spPr>
        <p:txBody>
          <a:bodyPr anchor="b" anchorCtr="0">
            <a:normAutofit/>
          </a:bodyPr>
          <a:lstStyle/>
          <a:p>
            <a:r>
              <a:rPr lang="en-US" sz="3600" dirty="0" smtClean="0"/>
              <a:t>MMET – Case Inventory</a:t>
            </a:r>
            <a:endParaRPr lang="en-US" sz="3600" dirty="0"/>
          </a:p>
        </p:txBody>
      </p:sp>
      <p:graphicFrame>
        <p:nvGraphicFramePr>
          <p:cNvPr id="8" name="Content Placeholder 7"/>
          <p:cNvGraphicFramePr>
            <a:graphicFrameLocks noGrp="1"/>
          </p:cNvGraphicFramePr>
          <p:nvPr>
            <p:ph sz="quarter" idx="1"/>
            <p:extLst>
              <p:ext uri="{D42A27DB-BD31-4B8C-83A1-F6EECF244321}">
                <p14:modId xmlns:p14="http://schemas.microsoft.com/office/powerpoint/2010/main" val="920461091"/>
              </p:ext>
            </p:extLst>
          </p:nvPr>
        </p:nvGraphicFramePr>
        <p:xfrm>
          <a:off x="533400" y="1219200"/>
          <a:ext cx="8153400" cy="5557520"/>
        </p:xfrm>
        <a:graphic>
          <a:graphicData uri="http://schemas.openxmlformats.org/drawingml/2006/table">
            <a:tbl>
              <a:tblPr firstRow="1" bandRow="1">
                <a:tableStyleId>{5C22544A-7EE6-4342-B048-85BDC9FD1C3A}</a:tableStyleId>
              </a:tblPr>
              <a:tblGrid>
                <a:gridCol w="1432560"/>
                <a:gridCol w="672084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rPr>
                        <a:t>Date(s)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rPr>
                        <a:t>Meteorological Scenario</a:t>
                      </a:r>
                    </a:p>
                  </a:txBody>
                  <a:tcPr/>
                </a:tc>
              </a:tr>
              <a:tr h="2133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cs typeface="Arial" pitchFamily="34" charset="0"/>
                        </a:rPr>
                        <a:t>20110404</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spc="50" dirty="0" smtClean="0">
                          <a:solidFill>
                            <a:schemeClr val="dk1"/>
                          </a:solidFill>
                          <a:latin typeface="+mn-lt"/>
                          <a:cs typeface="Arial" pitchFamily="34" charset="0"/>
                        </a:rPr>
                        <a:t>Record breaking </a:t>
                      </a:r>
                      <a:r>
                        <a:rPr lang="en-US" sz="1600" b="0" i="1" spc="50" dirty="0" smtClean="0">
                          <a:solidFill>
                            <a:srgbClr val="C00000"/>
                          </a:solidFill>
                          <a:latin typeface="+mn-lt"/>
                          <a:cs typeface="Arial" pitchFamily="34" charset="0"/>
                        </a:rPr>
                        <a:t>severe</a:t>
                      </a:r>
                      <a:r>
                        <a:rPr lang="en-US" sz="1600" b="0" i="0" spc="50" dirty="0" smtClean="0">
                          <a:solidFill>
                            <a:srgbClr val="C00000"/>
                          </a:solidFill>
                          <a:latin typeface="+mn-lt"/>
                          <a:cs typeface="Arial" pitchFamily="34" charset="0"/>
                        </a:rPr>
                        <a:t> </a:t>
                      </a:r>
                      <a:r>
                        <a:rPr lang="en-US" sz="1600" b="0" i="0" spc="50" dirty="0" smtClean="0">
                          <a:solidFill>
                            <a:schemeClr val="dk1"/>
                          </a:solidFill>
                          <a:latin typeface="+mn-lt"/>
                          <a:cs typeface="Arial" pitchFamily="34" charset="0"/>
                        </a:rPr>
                        <a:t>report day</a:t>
                      </a:r>
                      <a:endParaRPr lang="en-US" sz="1600" b="0" i="0" spc="50" dirty="0" smtClean="0">
                        <a:latin typeface="+mn-lt"/>
                        <a:cs typeface="Arial" pitchFamily="34" charset="0"/>
                      </a:endParaRPr>
                    </a:p>
                  </a:txBody>
                  <a:tcPr anchor="ctr"/>
                </a:tc>
              </a:tr>
              <a:tr h="2286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cs typeface="Arial" pitchFamily="34" charset="0"/>
                        </a:rPr>
                        <a:t>20111128</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1" spc="50" dirty="0" smtClean="0">
                          <a:solidFill>
                            <a:srgbClr val="C00000"/>
                          </a:solidFill>
                          <a:latin typeface="+mn-lt"/>
                          <a:cs typeface="Arial" pitchFamily="34" charset="0"/>
                        </a:rPr>
                        <a:t>Cutoff low </a:t>
                      </a:r>
                      <a:r>
                        <a:rPr lang="en-US" sz="1600" b="0" i="0" spc="50" dirty="0" smtClean="0">
                          <a:latin typeface="+mn-lt"/>
                          <a:cs typeface="Arial" pitchFamily="34" charset="0"/>
                        </a:rPr>
                        <a:t>over SW US</a:t>
                      </a:r>
                    </a:p>
                  </a:txBody>
                  <a:tcPr anchor="ctr"/>
                </a:tc>
              </a:tr>
              <a:tr h="2286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cs typeface="Arial" pitchFamily="34" charset="0"/>
                        </a:rPr>
                        <a:t>20120203-05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1" spc="50" dirty="0" smtClean="0">
                          <a:solidFill>
                            <a:srgbClr val="C00000"/>
                          </a:solidFill>
                          <a:latin typeface="+mn-lt"/>
                          <a:cs typeface="Arial" pitchFamily="34" charset="0"/>
                        </a:rPr>
                        <a:t>Snow storm </a:t>
                      </a:r>
                      <a:r>
                        <a:rPr lang="en-US" sz="1600" b="0" i="0" spc="50" dirty="0" smtClean="0">
                          <a:latin typeface="+mn-lt"/>
                          <a:cs typeface="Arial" pitchFamily="34" charset="0"/>
                        </a:rPr>
                        <a:t>over Colorado, Nebraska, etc.</a:t>
                      </a:r>
                    </a:p>
                  </a:txBody>
                  <a:tcPr anchor="ctr"/>
                </a:tc>
              </a:tr>
              <a:tr h="304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rPr>
                        <a:t>20120628</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1" dirty="0" err="1" smtClean="0">
                          <a:solidFill>
                            <a:srgbClr val="C00000"/>
                          </a:solidFill>
                          <a:latin typeface="+mn-lt"/>
                        </a:rPr>
                        <a:t>Derecho</a:t>
                      </a:r>
                      <a:r>
                        <a:rPr lang="en-US" sz="1600" i="0" dirty="0" smtClean="0">
                          <a:solidFill>
                            <a:srgbClr val="C00000"/>
                          </a:solidFill>
                          <a:latin typeface="+mn-lt"/>
                        </a:rPr>
                        <a:t> </a:t>
                      </a:r>
                      <a:r>
                        <a:rPr lang="en-US" sz="1600" i="0" dirty="0" smtClean="0">
                          <a:solidFill>
                            <a:schemeClr val="tx1"/>
                          </a:solidFill>
                          <a:latin typeface="+mn-lt"/>
                        </a:rPr>
                        <a:t>event</a:t>
                      </a:r>
                      <a:r>
                        <a:rPr lang="en-US" sz="1600" i="0" baseline="0" dirty="0" smtClean="0">
                          <a:solidFill>
                            <a:schemeClr val="tx1"/>
                          </a:solidFill>
                          <a:latin typeface="+mn-lt"/>
                        </a:rPr>
                        <a:t> that began in Iowa and traveled eastward through the Mid-Atlantic states</a:t>
                      </a:r>
                      <a:endParaRPr lang="en-US" sz="1600" dirty="0" smtClean="0">
                        <a:latin typeface="+mn-lt"/>
                      </a:endParaRPr>
                    </a:p>
                  </a:txBody>
                  <a:tcPr anchor="ctr"/>
                </a:tc>
              </a:tr>
              <a:tr h="304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mn-lt"/>
                        </a:rPr>
                        <a:t>20130729</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1" dirty="0" smtClean="0">
                          <a:solidFill>
                            <a:srgbClr val="C00000"/>
                          </a:solidFill>
                          <a:latin typeface="+mn-lt"/>
                        </a:rPr>
                        <a:t>Mesoscale convective system </a:t>
                      </a:r>
                      <a:r>
                        <a:rPr lang="en-US" sz="1600" dirty="0" smtClean="0">
                          <a:solidFill>
                            <a:schemeClr val="tx1"/>
                          </a:solidFill>
                          <a:latin typeface="+mn-lt"/>
                        </a:rPr>
                        <a:t>(MCS) over SE Kansas</a:t>
                      </a:r>
                    </a:p>
                  </a:txBody>
                  <a:tcPr anchor="ctr"/>
                </a:tc>
              </a:tr>
              <a:tr h="304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rPr>
                        <a:t>20130908-14</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Historic Colorado </a:t>
                      </a:r>
                      <a:r>
                        <a:rPr lang="en-US" sz="1600" i="1" dirty="0" smtClean="0">
                          <a:solidFill>
                            <a:srgbClr val="C00000"/>
                          </a:solidFill>
                          <a:latin typeface="+mn-lt"/>
                        </a:rPr>
                        <a:t>flooding</a:t>
                      </a:r>
                      <a:r>
                        <a:rPr lang="en-US" sz="1600" dirty="0" smtClean="0">
                          <a:latin typeface="+mn-lt"/>
                        </a:rPr>
                        <a:t> associated w/ long</a:t>
                      </a:r>
                      <a:r>
                        <a:rPr lang="en-US" sz="1600" baseline="0" dirty="0" smtClean="0">
                          <a:latin typeface="+mn-lt"/>
                        </a:rPr>
                        <a:t> duration and </a:t>
                      </a:r>
                      <a:r>
                        <a:rPr lang="en-US" sz="1600" dirty="0" smtClean="0">
                          <a:latin typeface="+mn-lt"/>
                        </a:rPr>
                        <a:t>warm</a:t>
                      </a:r>
                      <a:r>
                        <a:rPr lang="en-US" sz="1600" baseline="0" dirty="0" smtClean="0">
                          <a:latin typeface="+mn-lt"/>
                        </a:rPr>
                        <a:t> rain processes</a:t>
                      </a:r>
                      <a:endParaRPr lang="en-US" sz="1600" dirty="0" smtClean="0">
                        <a:latin typeface="+mn-lt"/>
                      </a:endParaRPr>
                    </a:p>
                  </a:txBody>
                  <a:tcPr anchor="ct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rPr>
                        <a:t>20140105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1" dirty="0" smtClean="0">
                          <a:solidFill>
                            <a:srgbClr val="C00000"/>
                          </a:solidFill>
                          <a:latin typeface="+mn-lt"/>
                        </a:rPr>
                        <a:t>Arctic air outbreak</a:t>
                      </a:r>
                      <a:r>
                        <a:rPr lang="en-US" sz="1600" i="1" baseline="0" dirty="0" smtClean="0">
                          <a:solidFill>
                            <a:srgbClr val="C00000"/>
                          </a:solidFill>
                          <a:latin typeface="+mn-lt"/>
                        </a:rPr>
                        <a:t> </a:t>
                      </a:r>
                      <a:r>
                        <a:rPr lang="en-US" sz="1600" baseline="0" dirty="0" smtClean="0">
                          <a:latin typeface="+mn-lt"/>
                        </a:rPr>
                        <a:t>impacting much of the United States east of the Rockies</a:t>
                      </a:r>
                      <a:endParaRPr lang="en-US" sz="1600" dirty="0" smtClean="0">
                        <a:latin typeface="+mn-lt"/>
                      </a:endParaRPr>
                    </a:p>
                  </a:txBody>
                  <a:tcPr anchor="ctr"/>
                </a:tc>
              </a:tr>
              <a:tr h="370840">
                <a:tc>
                  <a:txBody>
                    <a:bodyPr/>
                    <a:lstStyle/>
                    <a:p>
                      <a:pPr marL="0" marR="0" algn="ctr">
                        <a:lnSpc>
                          <a:spcPct val="115000"/>
                        </a:lnSpc>
                        <a:spcBef>
                          <a:spcPts val="0"/>
                        </a:spcBef>
                        <a:spcAft>
                          <a:spcPts val="0"/>
                        </a:spcAft>
                      </a:pPr>
                      <a:r>
                        <a:rPr lang="en-US" sz="1600" b="1" kern="1200" dirty="0" smtClean="0">
                          <a:solidFill>
                            <a:srgbClr val="000000"/>
                          </a:solidFill>
                          <a:effectLst/>
                          <a:latin typeface="+mn-lt"/>
                          <a:ea typeface="Times New Roman"/>
                          <a:cs typeface="Times New Roman"/>
                        </a:rPr>
                        <a:t>20110214</a:t>
                      </a:r>
                      <a:r>
                        <a:rPr lang="en-US" sz="1600" b="1" kern="1200" dirty="0">
                          <a:solidFill>
                            <a:srgbClr val="000000"/>
                          </a:solidFill>
                          <a:effectLst/>
                          <a:latin typeface="+mn-lt"/>
                          <a:ea typeface="Times New Roman"/>
                          <a:cs typeface="Times New Roman"/>
                        </a:rPr>
                        <a:t>-</a:t>
                      </a:r>
                      <a:r>
                        <a:rPr lang="en-US" sz="1600" b="1" kern="1200" dirty="0" smtClean="0">
                          <a:solidFill>
                            <a:srgbClr val="000000"/>
                          </a:solidFill>
                          <a:effectLst/>
                          <a:latin typeface="+mn-lt"/>
                          <a:ea typeface="Times New Roman"/>
                          <a:cs typeface="Times New Roman"/>
                        </a:rPr>
                        <a:t>17</a:t>
                      </a:r>
                      <a:endParaRPr lang="en-US" sz="1400" dirty="0">
                        <a:effectLst/>
                        <a:latin typeface="+mn-lt"/>
                        <a:ea typeface="ＭＳ 明朝"/>
                        <a:cs typeface="Times New Roman"/>
                      </a:endParaRPr>
                    </a:p>
                  </a:txBody>
                  <a:tcPr marL="68580" marR="68580" marT="0" marB="0"/>
                </a:tc>
                <a:tc>
                  <a:txBody>
                    <a:bodyPr/>
                    <a:lstStyle/>
                    <a:p>
                      <a:pPr marL="0" marR="0">
                        <a:lnSpc>
                          <a:spcPct val="115000"/>
                        </a:lnSpc>
                        <a:spcBef>
                          <a:spcPts val="0"/>
                        </a:spcBef>
                        <a:spcAft>
                          <a:spcPts val="0"/>
                        </a:spcAft>
                      </a:pPr>
                      <a:r>
                        <a:rPr lang="en-US" sz="1600" b="0" i="1" kern="1200" dirty="0">
                          <a:solidFill>
                            <a:srgbClr val="C00000"/>
                          </a:solidFill>
                          <a:effectLst/>
                          <a:latin typeface="+mn-lt"/>
                          <a:ea typeface="Times New Roman"/>
                          <a:cs typeface="Times New Roman"/>
                        </a:rPr>
                        <a:t>Atmospheric river </a:t>
                      </a:r>
                      <a:r>
                        <a:rPr lang="en-US" sz="1600" kern="1200" dirty="0">
                          <a:effectLst/>
                          <a:latin typeface="+mn-lt"/>
                          <a:ea typeface="Times New Roman"/>
                          <a:cs typeface="Times New Roman"/>
                        </a:rPr>
                        <a:t>impacting the West Coast</a:t>
                      </a:r>
                      <a:endParaRPr lang="en-US" sz="1400" dirty="0">
                        <a:effectLst/>
                        <a:latin typeface="+mn-lt"/>
                        <a:ea typeface="ＭＳ 明朝"/>
                        <a:cs typeface="Times New Roman"/>
                      </a:endParaRPr>
                    </a:p>
                  </a:txBody>
                  <a:tcPr marL="68580" marR="68580" marT="0" marB="0"/>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cs typeface="Arial" pitchFamily="34" charset="0"/>
                        </a:rPr>
                        <a:t>20090228</a:t>
                      </a:r>
                    </a:p>
                  </a:txBody>
                  <a:tcPr anchor="ctr">
                    <a:solidFill>
                      <a:schemeClr val="bg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spc="50" dirty="0" smtClean="0">
                          <a:latin typeface="+mn-lt"/>
                          <a:cs typeface="Arial" pitchFamily="34" charset="0"/>
                        </a:rPr>
                        <a:t>Mid-Atlantic </a:t>
                      </a:r>
                      <a:r>
                        <a:rPr lang="en-US" sz="1600" b="0" i="1" spc="50" dirty="0" smtClean="0">
                          <a:solidFill>
                            <a:srgbClr val="C00000"/>
                          </a:solidFill>
                          <a:latin typeface="+mn-lt"/>
                          <a:cs typeface="Arial" pitchFamily="34" charset="0"/>
                        </a:rPr>
                        <a:t>snow storm </a:t>
                      </a:r>
                      <a:r>
                        <a:rPr lang="en-US" sz="1600" b="0" i="0" spc="50" dirty="0" smtClean="0">
                          <a:solidFill>
                            <a:schemeClr val="dk1"/>
                          </a:solidFill>
                          <a:latin typeface="+mn-lt"/>
                          <a:cs typeface="Arial" pitchFamily="34" charset="0"/>
                        </a:rPr>
                        <a:t>-</a:t>
                      </a:r>
                      <a:r>
                        <a:rPr lang="en-US" sz="1600" b="0" i="0" spc="50" dirty="0" smtClean="0">
                          <a:latin typeface="+mn-lt"/>
                          <a:cs typeface="Arial" pitchFamily="34" charset="0"/>
                        </a:rPr>
                        <a:t>NAM high QPF shifted too far north</a:t>
                      </a:r>
                    </a:p>
                  </a:txBody>
                  <a:tcPr anchor="ctr">
                    <a:solidFill>
                      <a:schemeClr val="bg1">
                        <a:lumMod val="65000"/>
                      </a:schemeClr>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cs typeface="Arial" pitchFamily="34" charset="0"/>
                        </a:rPr>
                        <a:t>20090311</a:t>
                      </a:r>
                    </a:p>
                  </a:txBody>
                  <a:tcPr anchor="ctr">
                    <a:solidFill>
                      <a:schemeClr val="bg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1" spc="50" dirty="0" smtClean="0">
                          <a:solidFill>
                            <a:srgbClr val="C00000"/>
                          </a:solidFill>
                          <a:latin typeface="+mn-lt"/>
                          <a:cs typeface="Arial" pitchFamily="34" charset="0"/>
                        </a:rPr>
                        <a:t>High dew point </a:t>
                      </a:r>
                      <a:r>
                        <a:rPr lang="en-US" sz="1600" b="0" i="0" spc="50" dirty="0" smtClean="0">
                          <a:latin typeface="+mn-lt"/>
                          <a:cs typeface="Arial" pitchFamily="34" charset="0"/>
                        </a:rPr>
                        <a:t>predictions by NAM over the upper Midwest and in areas of snow</a:t>
                      </a:r>
                    </a:p>
                  </a:txBody>
                  <a:tcPr anchor="ctr">
                    <a:solidFill>
                      <a:schemeClr val="bg1">
                        <a:lumMod val="65000"/>
                      </a:schemeClr>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cs typeface="Arial" pitchFamily="34" charset="0"/>
                        </a:rPr>
                        <a:t>20091007</a:t>
                      </a:r>
                    </a:p>
                  </a:txBody>
                  <a:tcPr anchor="ctr">
                    <a:solidFill>
                      <a:schemeClr val="bg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1" spc="50" dirty="0" smtClean="0">
                          <a:solidFill>
                            <a:srgbClr val="C00000"/>
                          </a:solidFill>
                          <a:latin typeface="+mn-lt"/>
                          <a:cs typeface="Arial" pitchFamily="34" charset="0"/>
                        </a:rPr>
                        <a:t>HIRESW</a:t>
                      </a:r>
                      <a:r>
                        <a:rPr lang="en-US" sz="1600" b="0" i="0" spc="50" baseline="0" dirty="0" smtClean="0">
                          <a:solidFill>
                            <a:srgbClr val="C00000"/>
                          </a:solidFill>
                          <a:latin typeface="+mn-lt"/>
                          <a:cs typeface="Arial" pitchFamily="34" charset="0"/>
                        </a:rPr>
                        <a:t> </a:t>
                      </a:r>
                      <a:r>
                        <a:rPr lang="en-US" sz="1600" b="0" i="0" spc="50" dirty="0" smtClean="0">
                          <a:latin typeface="+mn-lt"/>
                          <a:cs typeface="Arial" pitchFamily="34" charset="0"/>
                        </a:rPr>
                        <a:t>runs </a:t>
                      </a:r>
                      <a:r>
                        <a:rPr lang="en-US" sz="1600" b="0" i="1" spc="50" dirty="0" smtClean="0">
                          <a:solidFill>
                            <a:srgbClr val="C00000"/>
                          </a:solidFill>
                          <a:latin typeface="+mn-lt"/>
                          <a:cs typeface="Arial" pitchFamily="34" charset="0"/>
                        </a:rPr>
                        <a:t>underperformed </a:t>
                      </a:r>
                      <a:r>
                        <a:rPr lang="en-US" sz="1600" b="0" i="0" spc="50" dirty="0" smtClean="0">
                          <a:latin typeface="+mn-lt"/>
                          <a:cs typeface="Arial" pitchFamily="34" charset="0"/>
                        </a:rPr>
                        <a:t>compared to coarser NAM model</a:t>
                      </a:r>
                    </a:p>
                  </a:txBody>
                  <a:tcPr anchor="ctr">
                    <a:solidFill>
                      <a:schemeClr val="bg1">
                        <a:lumMod val="65000"/>
                      </a:schemeClr>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cs typeface="Arial" pitchFamily="34" charset="0"/>
                        </a:rPr>
                        <a:t>20091217</a:t>
                      </a:r>
                    </a:p>
                  </a:txBody>
                  <a:tcPr anchor="ctr">
                    <a:solidFill>
                      <a:schemeClr val="bg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spc="50" dirty="0" smtClean="0">
                          <a:latin typeface="+mn-lt"/>
                          <a:cs typeface="Arial" pitchFamily="34" charset="0"/>
                        </a:rPr>
                        <a:t>“</a:t>
                      </a:r>
                      <a:r>
                        <a:rPr lang="en-US" sz="1600" b="0" i="1" spc="50" dirty="0" err="1" smtClean="0">
                          <a:solidFill>
                            <a:srgbClr val="C00000"/>
                          </a:solidFill>
                          <a:latin typeface="+mn-lt"/>
                          <a:cs typeface="Arial" pitchFamily="34" charset="0"/>
                        </a:rPr>
                        <a:t>Snowpocalypse</a:t>
                      </a:r>
                      <a:r>
                        <a:rPr lang="en-US" sz="1600" b="0" i="1" spc="50" dirty="0" smtClean="0">
                          <a:solidFill>
                            <a:srgbClr val="C00000"/>
                          </a:solidFill>
                          <a:latin typeface="+mn-lt"/>
                          <a:cs typeface="Arial" pitchFamily="34" charset="0"/>
                        </a:rPr>
                        <a:t> ‘09</a:t>
                      </a:r>
                      <a:r>
                        <a:rPr lang="en-US" sz="1600" b="0" i="0" spc="50" dirty="0" smtClean="0">
                          <a:latin typeface="+mn-lt"/>
                          <a:cs typeface="Arial" pitchFamily="34" charset="0"/>
                        </a:rPr>
                        <a:t>”</a:t>
                      </a:r>
                    </a:p>
                  </a:txBody>
                  <a:tcPr anchor="ctr">
                    <a:solidFill>
                      <a:schemeClr val="bg1">
                        <a:lumMod val="65000"/>
                      </a:schemeClr>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cs typeface="Arial" pitchFamily="34" charset="0"/>
                        </a:rPr>
                        <a:t>20100428-0504</a:t>
                      </a:r>
                    </a:p>
                  </a:txBody>
                  <a:tcPr anchor="ctr">
                    <a:solidFill>
                      <a:schemeClr val="bg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spc="50" dirty="0" smtClean="0">
                          <a:latin typeface="+mn-lt"/>
                          <a:cs typeface="Arial" pitchFamily="34" charset="0"/>
                        </a:rPr>
                        <a:t>Historic Tennessee </a:t>
                      </a:r>
                      <a:r>
                        <a:rPr lang="en-US" sz="1600" b="0" i="1" spc="50" dirty="0" smtClean="0">
                          <a:solidFill>
                            <a:srgbClr val="C00000"/>
                          </a:solidFill>
                          <a:latin typeface="+mn-lt"/>
                          <a:cs typeface="Arial" pitchFamily="34" charset="0"/>
                        </a:rPr>
                        <a:t>flooding</a:t>
                      </a:r>
                      <a:r>
                        <a:rPr lang="en-US" sz="1600" b="0" i="0" spc="50" dirty="0" smtClean="0">
                          <a:solidFill>
                            <a:srgbClr val="C00000"/>
                          </a:solidFill>
                          <a:latin typeface="+mn-lt"/>
                          <a:cs typeface="Arial" pitchFamily="34" charset="0"/>
                        </a:rPr>
                        <a:t> </a:t>
                      </a:r>
                      <a:r>
                        <a:rPr lang="en-US" sz="1600" b="0" i="0" spc="50" dirty="0" smtClean="0">
                          <a:latin typeface="+mn-lt"/>
                          <a:cs typeface="Arial" pitchFamily="34" charset="0"/>
                        </a:rPr>
                        <a:t>associated w/ an atmospheric river</a:t>
                      </a:r>
                    </a:p>
                  </a:txBody>
                  <a:tcPr anchor="ctr">
                    <a:solidFill>
                      <a:schemeClr val="bg1">
                        <a:lumMod val="65000"/>
                      </a:schemeClr>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mn-lt"/>
                          <a:cs typeface="Arial" pitchFamily="34" charset="0"/>
                        </a:rPr>
                        <a:t>20110518-26</a:t>
                      </a:r>
                    </a:p>
                  </a:txBody>
                  <a:tcPr anchor="ctr">
                    <a:solidFill>
                      <a:schemeClr val="bg1">
                        <a:lumMod val="6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spc="50" dirty="0" smtClean="0">
                          <a:latin typeface="+mn-lt"/>
                          <a:cs typeface="Arial" pitchFamily="34" charset="0"/>
                        </a:rPr>
                        <a:t>Extended </a:t>
                      </a:r>
                      <a:r>
                        <a:rPr lang="en-US" sz="1600" b="0" i="1" spc="50" dirty="0" smtClean="0">
                          <a:solidFill>
                            <a:srgbClr val="C00000"/>
                          </a:solidFill>
                          <a:latin typeface="+mn-lt"/>
                          <a:cs typeface="Arial" pitchFamily="34" charset="0"/>
                        </a:rPr>
                        <a:t>severe weather </a:t>
                      </a:r>
                      <a:r>
                        <a:rPr lang="en-US" sz="1600" b="0" i="0" spc="50" dirty="0" smtClean="0">
                          <a:latin typeface="+mn-lt"/>
                          <a:cs typeface="Arial" pitchFamily="34" charset="0"/>
                        </a:rPr>
                        <a:t>outbreak covering much of the Midwest and into the eastern states</a:t>
                      </a:r>
                    </a:p>
                  </a:txBody>
                  <a:tcPr anchor="ctr">
                    <a:solidFill>
                      <a:schemeClr val="bg1">
                        <a:lumMod val="65000"/>
                      </a:schemeClr>
                    </a:solidFill>
                  </a:tcPr>
                </a:tc>
              </a:tr>
            </a:tbl>
          </a:graphicData>
        </a:graphic>
      </p:graphicFrame>
      <p:sp>
        <p:nvSpPr>
          <p:cNvPr id="3" name="Slide Number Placeholder 2"/>
          <p:cNvSpPr>
            <a:spLocks noGrp="1"/>
          </p:cNvSpPr>
          <p:nvPr>
            <p:ph type="sldNum" sz="quarter" idx="12"/>
          </p:nvPr>
        </p:nvSpPr>
        <p:spPr>
          <a:xfrm>
            <a:off x="8549640" y="6263640"/>
            <a:ext cx="457200" cy="457200"/>
          </a:xfrm>
        </p:spPr>
        <p:txBody>
          <a:bodyPr/>
          <a:lstStyle/>
          <a:p>
            <a:fld id="{F5459D80-F6AF-4590-8E73-2F013678FE42}" type="slidenum">
              <a:rPr lang="en-US" smtClean="0"/>
              <a:pPr/>
              <a:t>6</a:t>
            </a:fld>
            <a:endParaRPr lang="en-US" dirty="0"/>
          </a:p>
        </p:txBody>
      </p:sp>
      <p:cxnSp>
        <p:nvCxnSpPr>
          <p:cNvPr id="5" name="Straight Connector 4"/>
          <p:cNvCxnSpPr/>
          <p:nvPr/>
        </p:nvCxnSpPr>
        <p:spPr>
          <a:xfrm>
            <a:off x="533400" y="4343400"/>
            <a:ext cx="81534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50223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does MMET provide?</a:t>
            </a:r>
            <a:endParaRPr lang="en-US" dirty="0"/>
          </a:p>
        </p:txBody>
      </p:sp>
      <p:sp>
        <p:nvSpPr>
          <p:cNvPr id="5" name="Text Placeholder 4"/>
          <p:cNvSpPr txBox="1">
            <a:spLocks noGrp="1"/>
          </p:cNvSpPr>
          <p:nvPr>
            <p:ph type="body" idx="1"/>
          </p:nvPr>
        </p:nvSpPr>
        <p:spPr>
          <a:xfrm>
            <a:off x="722312" y="2611438"/>
            <a:ext cx="8421688" cy="2923877"/>
          </a:xfrm>
          <a:prstGeom prst="rect">
            <a:avLst/>
          </a:prstGeom>
          <a:noFill/>
        </p:spPr>
        <p:txBody>
          <a:bodyPr wrap="square" rtlCol="0">
            <a:spAutoFit/>
          </a:bodyPr>
          <a:lstStyle/>
          <a:p>
            <a:pPr>
              <a:spcBef>
                <a:spcPts val="600"/>
              </a:spcBef>
            </a:pPr>
            <a:r>
              <a:rPr lang="en-US" sz="2200" b="1" dirty="0" smtClean="0">
                <a:solidFill>
                  <a:schemeClr val="bg1">
                    <a:lumMod val="50000"/>
                  </a:schemeClr>
                </a:solidFill>
                <a:cs typeface="Arial" pitchFamily="34" charset="0"/>
              </a:rPr>
              <a:t>Initialization datasets</a:t>
            </a:r>
          </a:p>
          <a:p>
            <a:pPr>
              <a:spcBef>
                <a:spcPts val="600"/>
              </a:spcBef>
            </a:pPr>
            <a:r>
              <a:rPr lang="en-US" sz="2200" b="1" dirty="0" smtClean="0">
                <a:solidFill>
                  <a:schemeClr val="bg1">
                    <a:lumMod val="50000"/>
                  </a:schemeClr>
                </a:solidFill>
                <a:latin typeface="Perpetua"/>
                <a:cs typeface="Arial" pitchFamily="34" charset="0"/>
              </a:rPr>
              <a:t>Pre-processing datasets</a:t>
            </a:r>
          </a:p>
          <a:p>
            <a:pPr>
              <a:spcBef>
                <a:spcPts val="600"/>
              </a:spcBef>
            </a:pPr>
            <a:r>
              <a:rPr lang="en-US" sz="2200" b="1" dirty="0" smtClean="0">
                <a:solidFill>
                  <a:schemeClr val="bg1">
                    <a:lumMod val="50000"/>
                  </a:schemeClr>
                </a:solidFill>
                <a:latin typeface="Perpetua"/>
                <a:cs typeface="Arial" pitchFamily="34" charset="0"/>
              </a:rPr>
              <a:t>Model configurations</a:t>
            </a:r>
          </a:p>
          <a:p>
            <a:pPr>
              <a:spcBef>
                <a:spcPts val="600"/>
              </a:spcBef>
            </a:pPr>
            <a:r>
              <a:rPr lang="en-US" sz="2200" b="1" dirty="0" smtClean="0">
                <a:solidFill>
                  <a:schemeClr val="bg1">
                    <a:lumMod val="50000"/>
                  </a:schemeClr>
                </a:solidFill>
                <a:latin typeface="Perpetua"/>
                <a:cs typeface="Arial" pitchFamily="34" charset="0"/>
              </a:rPr>
              <a:t>Post-processing scripts</a:t>
            </a:r>
          </a:p>
          <a:p>
            <a:pPr>
              <a:spcBef>
                <a:spcPts val="600"/>
              </a:spcBef>
            </a:pPr>
            <a:r>
              <a:rPr lang="en-US" sz="2200" b="1" dirty="0" smtClean="0">
                <a:solidFill>
                  <a:schemeClr val="bg1">
                    <a:lumMod val="50000"/>
                  </a:schemeClr>
                </a:solidFill>
                <a:latin typeface="Perpetua"/>
                <a:cs typeface="Arial" pitchFamily="34" charset="0"/>
              </a:rPr>
              <a:t>Graphics of model output and scripts</a:t>
            </a:r>
          </a:p>
          <a:p>
            <a:pPr>
              <a:spcBef>
                <a:spcPts val="600"/>
              </a:spcBef>
            </a:pPr>
            <a:r>
              <a:rPr lang="en-US" sz="2200" b="1" dirty="0" smtClean="0">
                <a:solidFill>
                  <a:schemeClr val="bg1">
                    <a:lumMod val="50000"/>
                  </a:schemeClr>
                </a:solidFill>
                <a:latin typeface="Perpetua"/>
                <a:cs typeface="Arial" pitchFamily="34" charset="0"/>
              </a:rPr>
              <a:t>Observation datasets</a:t>
            </a:r>
          </a:p>
          <a:p>
            <a:pPr>
              <a:spcBef>
                <a:spcPts val="600"/>
              </a:spcBef>
            </a:pPr>
            <a:r>
              <a:rPr lang="en-US" sz="2200" b="1" dirty="0" smtClean="0">
                <a:solidFill>
                  <a:schemeClr val="bg1">
                    <a:lumMod val="50000"/>
                  </a:schemeClr>
                </a:solidFill>
                <a:latin typeface="Perpetua"/>
                <a:cs typeface="Perpetua"/>
              </a:rPr>
              <a:t>Verification output and scripts</a:t>
            </a:r>
          </a:p>
        </p:txBody>
      </p:sp>
    </p:spTree>
    <p:extLst>
      <p:ext uri="{BB962C8B-B14F-4D97-AF65-F5344CB8AC3E}">
        <p14:creationId xmlns:p14="http://schemas.microsoft.com/office/powerpoint/2010/main" val="381876988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274638"/>
            <a:ext cx="8138160" cy="1143000"/>
          </a:xfrm>
        </p:spPr>
        <p:txBody>
          <a:bodyPr>
            <a:normAutofit/>
          </a:bodyPr>
          <a:lstStyle/>
          <a:p>
            <a:r>
              <a:rPr lang="en-US" dirty="0" smtClean="0"/>
              <a:t>Initialization Datasets</a:t>
            </a:r>
            <a:endParaRPr lang="en-US" sz="3700" dirty="0"/>
          </a:p>
        </p:txBody>
      </p:sp>
      <p:sp>
        <p:nvSpPr>
          <p:cNvPr id="11" name="Content Placeholder 2"/>
          <p:cNvSpPr>
            <a:spLocks noGrp="1"/>
          </p:cNvSpPr>
          <p:nvPr>
            <p:ph idx="1"/>
          </p:nvPr>
        </p:nvSpPr>
        <p:spPr>
          <a:xfrm>
            <a:off x="685800" y="1981200"/>
            <a:ext cx="5547360" cy="1371600"/>
          </a:xfrm>
          <a:solidFill>
            <a:schemeClr val="bg1">
              <a:lumMod val="85000"/>
            </a:schemeClr>
          </a:solidFill>
          <a:ln w="38100">
            <a:solidFill>
              <a:schemeClr val="tx1"/>
            </a:solidFill>
          </a:ln>
        </p:spPr>
        <p:txBody>
          <a:bodyPr>
            <a:noAutofit/>
          </a:bodyPr>
          <a:lstStyle/>
          <a:p>
            <a:r>
              <a:rPr lang="en-US" sz="1800" dirty="0" smtClean="0"/>
              <a:t>NAM on NCEP Grid 221 (~32-km North American domain)</a:t>
            </a:r>
          </a:p>
          <a:p>
            <a:pPr marL="274320" lvl="1" indent="-274320">
              <a:spcBef>
                <a:spcPts val="580"/>
              </a:spcBef>
              <a:buClr>
                <a:schemeClr val="accent1"/>
              </a:buClr>
            </a:pPr>
            <a:r>
              <a:rPr lang="en-US" sz="1800" dirty="0" smtClean="0"/>
              <a:t>GFS on 0.5° grid</a:t>
            </a:r>
          </a:p>
          <a:p>
            <a:pPr marL="274320" lvl="1" indent="-274320">
              <a:spcBef>
                <a:spcPts val="580"/>
              </a:spcBef>
              <a:buClr>
                <a:schemeClr val="accent1"/>
              </a:buClr>
            </a:pPr>
            <a:r>
              <a:rPr lang="en-US" sz="1800" dirty="0" smtClean="0"/>
              <a:t>13-km RAP data on North American domain</a:t>
            </a:r>
          </a:p>
          <a:p>
            <a:pPr marL="274320" lvl="1" indent="-274320">
              <a:spcBef>
                <a:spcPts val="580"/>
              </a:spcBef>
              <a:buClr>
                <a:schemeClr val="accent1"/>
              </a:buClr>
            </a:pPr>
            <a:r>
              <a:rPr lang="en-US" sz="1800" dirty="0" smtClean="0"/>
              <a:t>3-km HRRR data for select cases</a:t>
            </a:r>
          </a:p>
        </p:txBody>
      </p:sp>
      <p:pic>
        <p:nvPicPr>
          <p:cNvPr id="8" name="Picture 7" descr="cref_sfc_f00.png"/>
          <p:cNvPicPr>
            <a:picLocks noChangeAspect="1"/>
          </p:cNvPicPr>
          <p:nvPr/>
        </p:nvPicPr>
        <p:blipFill>
          <a:blip r:embed="rId3" cstate="print"/>
          <a:stretch>
            <a:fillRect/>
          </a:stretch>
        </p:blipFill>
        <p:spPr>
          <a:xfrm>
            <a:off x="685800" y="3733799"/>
            <a:ext cx="3397979" cy="2895601"/>
          </a:xfrm>
          <a:prstGeom prst="rect">
            <a:avLst/>
          </a:prstGeom>
        </p:spPr>
      </p:pic>
      <p:pic>
        <p:nvPicPr>
          <p:cNvPr id="9" name="Picture 8" descr="init_data.png"/>
          <p:cNvPicPr>
            <a:picLocks noChangeAspect="1"/>
          </p:cNvPicPr>
          <p:nvPr/>
        </p:nvPicPr>
        <p:blipFill>
          <a:blip r:embed="rId4" cstate="print"/>
          <a:stretch>
            <a:fillRect/>
          </a:stretch>
        </p:blipFill>
        <p:spPr>
          <a:xfrm>
            <a:off x="6772505" y="1828800"/>
            <a:ext cx="1838095" cy="1266667"/>
          </a:xfrm>
          <a:prstGeom prst="rect">
            <a:avLst/>
          </a:prstGeom>
        </p:spPr>
      </p:pic>
      <p:grpSp>
        <p:nvGrpSpPr>
          <p:cNvPr id="13" name="Group 12"/>
          <p:cNvGrpSpPr/>
          <p:nvPr/>
        </p:nvGrpSpPr>
        <p:grpSpPr>
          <a:xfrm>
            <a:off x="5334000" y="3504472"/>
            <a:ext cx="3537631" cy="3048727"/>
            <a:chOff x="4994704" y="3212068"/>
            <a:chExt cx="3876927" cy="3341132"/>
          </a:xfrm>
        </p:grpSpPr>
        <p:pic>
          <p:nvPicPr>
            <p:cNvPr id="7" name="Picture 6" descr="grid221.gif"/>
            <p:cNvPicPr>
              <a:picLocks noChangeAspect="1"/>
            </p:cNvPicPr>
            <p:nvPr/>
          </p:nvPicPr>
          <p:blipFill>
            <a:blip r:embed="rId5" cstate="print"/>
            <a:srcRect l="4688" r="4688" b="5000"/>
            <a:stretch>
              <a:fillRect/>
            </a:stretch>
          </p:blipFill>
          <p:spPr>
            <a:xfrm>
              <a:off x="4994704" y="3505200"/>
              <a:ext cx="3876927" cy="3048000"/>
            </a:xfrm>
            <a:prstGeom prst="rect">
              <a:avLst/>
            </a:prstGeom>
          </p:spPr>
        </p:pic>
        <p:sp>
          <p:nvSpPr>
            <p:cNvPr id="10" name="TextBox 9"/>
            <p:cNvSpPr txBox="1"/>
            <p:nvPr/>
          </p:nvSpPr>
          <p:spPr>
            <a:xfrm>
              <a:off x="6080313" y="3212068"/>
              <a:ext cx="1912315" cy="404755"/>
            </a:xfrm>
            <a:prstGeom prst="rect">
              <a:avLst/>
            </a:prstGeom>
            <a:noFill/>
          </p:spPr>
          <p:txBody>
            <a:bodyPr wrap="square" rtlCol="0">
              <a:spAutoFit/>
            </a:bodyPr>
            <a:lstStyle/>
            <a:p>
              <a:r>
                <a:rPr lang="en-US" dirty="0" smtClean="0"/>
                <a:t>NCEP Grid 221</a:t>
              </a:r>
              <a:endParaRPr lang="en-US" dirty="0"/>
            </a:p>
          </p:txBody>
        </p:sp>
      </p:grpSp>
    </p:spTree>
    <p:extLst>
      <p:ext uri="{BB962C8B-B14F-4D97-AF65-F5344CB8AC3E}">
        <p14:creationId xmlns:p14="http://schemas.microsoft.com/office/powerpoint/2010/main" val="4228439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274638"/>
            <a:ext cx="8138160" cy="1143000"/>
          </a:xfrm>
        </p:spPr>
        <p:txBody>
          <a:bodyPr>
            <a:normAutofit/>
          </a:bodyPr>
          <a:lstStyle/>
          <a:p>
            <a:r>
              <a:rPr lang="en-US" dirty="0" smtClean="0"/>
              <a:t>Pre-processing</a:t>
            </a:r>
            <a:endParaRPr lang="en-US" sz="3700" dirty="0"/>
          </a:p>
        </p:txBody>
      </p:sp>
      <p:sp>
        <p:nvSpPr>
          <p:cNvPr id="11" name="Content Placeholder 2"/>
          <p:cNvSpPr>
            <a:spLocks noGrp="1"/>
          </p:cNvSpPr>
          <p:nvPr>
            <p:ph idx="1"/>
          </p:nvPr>
        </p:nvSpPr>
        <p:spPr>
          <a:xfrm>
            <a:off x="685800" y="3429000"/>
            <a:ext cx="3337560" cy="762000"/>
          </a:xfrm>
          <a:solidFill>
            <a:schemeClr val="bg1">
              <a:lumMod val="85000"/>
            </a:schemeClr>
          </a:solidFill>
          <a:ln w="38100">
            <a:solidFill>
              <a:schemeClr val="tx1"/>
            </a:solidFill>
          </a:ln>
        </p:spPr>
        <p:txBody>
          <a:bodyPr>
            <a:noAutofit/>
          </a:bodyPr>
          <a:lstStyle/>
          <a:p>
            <a:r>
              <a:rPr lang="en-US" sz="1800" dirty="0" smtClean="0"/>
              <a:t>namelist.wps and namelist.nps</a:t>
            </a:r>
          </a:p>
          <a:p>
            <a:r>
              <a:rPr lang="en-US" sz="1800" dirty="0" err="1" smtClean="0"/>
              <a:t>met_em</a:t>
            </a:r>
            <a:r>
              <a:rPr lang="en-US" sz="1800" dirty="0" smtClean="0"/>
              <a:t>* files and </a:t>
            </a:r>
            <a:r>
              <a:rPr lang="en-US" sz="1800" dirty="0" err="1" smtClean="0"/>
              <a:t>met_nmb</a:t>
            </a:r>
            <a:r>
              <a:rPr lang="en-US" sz="1800" dirty="0" smtClean="0"/>
              <a:t>* files</a:t>
            </a:r>
          </a:p>
          <a:p>
            <a:endParaRPr lang="en-US" sz="1200" dirty="0" smtClean="0"/>
          </a:p>
          <a:p>
            <a:pPr lvl="2"/>
            <a:endParaRPr lang="en-US" sz="1200" dirty="0" smtClean="0"/>
          </a:p>
          <a:p>
            <a:pPr lvl="1">
              <a:buNone/>
            </a:pPr>
            <a:endParaRPr lang="en-US" sz="1600" dirty="0" smtClean="0"/>
          </a:p>
        </p:txBody>
      </p:sp>
      <p:pic>
        <p:nvPicPr>
          <p:cNvPr id="4" name="Picture 3" descr="namelist.png"/>
          <p:cNvPicPr>
            <a:picLocks noChangeAspect="1"/>
          </p:cNvPicPr>
          <p:nvPr/>
        </p:nvPicPr>
        <p:blipFill>
          <a:blip r:embed="rId3" cstate="print"/>
          <a:srcRect l="400" t="318" r="1400"/>
          <a:stretch>
            <a:fillRect/>
          </a:stretch>
        </p:blipFill>
        <p:spPr>
          <a:xfrm>
            <a:off x="4426278" y="856488"/>
            <a:ext cx="4489122" cy="5724570"/>
          </a:xfrm>
          <a:prstGeom prst="rect">
            <a:avLst/>
          </a:prstGeom>
          <a:ln w="22225">
            <a:solidFill>
              <a:srgbClr val="0000FF"/>
            </a:solidFill>
          </a:ln>
        </p:spPr>
      </p:pic>
      <p:pic>
        <p:nvPicPr>
          <p:cNvPr id="5" name="Picture 4" descr="pre_proc.png"/>
          <p:cNvPicPr>
            <a:picLocks noChangeAspect="1"/>
          </p:cNvPicPr>
          <p:nvPr/>
        </p:nvPicPr>
        <p:blipFill>
          <a:blip r:embed="rId4" cstate="print"/>
          <a:stretch>
            <a:fillRect/>
          </a:stretch>
        </p:blipFill>
        <p:spPr>
          <a:xfrm>
            <a:off x="667095" y="1600200"/>
            <a:ext cx="2761905" cy="1485714"/>
          </a:xfrm>
          <a:prstGeom prst="rect">
            <a:avLst/>
          </a:prstGeom>
        </p:spPr>
      </p:pic>
    </p:spTree>
    <p:extLst>
      <p:ext uri="{BB962C8B-B14F-4D97-AF65-F5344CB8AC3E}">
        <p14:creationId xmlns:p14="http://schemas.microsoft.com/office/powerpoint/2010/main" val="225290387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8746</TotalTime>
  <Words>2185</Words>
  <Application>Microsoft Macintosh PowerPoint</Application>
  <PresentationFormat>On-screen Show (4:3)</PresentationFormat>
  <Paragraphs>210</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Equity</vt:lpstr>
      <vt:lpstr>Demonstrating the utility of the Mesoscale Model Evaluation Testbed (MMET)</vt:lpstr>
      <vt:lpstr>DTC Mission</vt:lpstr>
      <vt:lpstr>Testing Protocol Motivation</vt:lpstr>
      <vt:lpstr>Mesoscale Model Evaluation Testbed (MMET)</vt:lpstr>
      <vt:lpstr>Operational Baselines</vt:lpstr>
      <vt:lpstr>MMET – Case Inventory</vt:lpstr>
      <vt:lpstr>What does MMET provide?</vt:lpstr>
      <vt:lpstr>Initialization Datasets</vt:lpstr>
      <vt:lpstr>Pre-processing</vt:lpstr>
      <vt:lpstr>Model</vt:lpstr>
      <vt:lpstr>Post-processing</vt:lpstr>
      <vt:lpstr>Graphics</vt:lpstr>
      <vt:lpstr>Observation Datasets</vt:lpstr>
      <vt:lpstr>Potential Cases to consider</vt:lpstr>
      <vt:lpstr>Cases used by SBU</vt:lpstr>
    </vt:vector>
  </TitlesOfParts>
  <Company>UCAR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Title</dc:title>
  <dc:creator>nance</dc:creator>
  <cp:lastModifiedBy>Jamie Wolff</cp:lastModifiedBy>
  <cp:revision>155</cp:revision>
  <cp:lastPrinted>2015-08-10T16:07:38Z</cp:lastPrinted>
  <dcterms:created xsi:type="dcterms:W3CDTF">2010-01-13T21:32:25Z</dcterms:created>
  <dcterms:modified xsi:type="dcterms:W3CDTF">2015-11-13T17:22:59Z</dcterms:modified>
</cp:coreProperties>
</file>