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4" r:id="rId1"/>
  </p:sldMasterIdLst>
  <p:notesMasterIdLst>
    <p:notesMasterId r:id="rId10"/>
  </p:notesMasterIdLst>
  <p:sldIdLst>
    <p:sldId id="257" r:id="rId2"/>
    <p:sldId id="258" r:id="rId3"/>
    <p:sldId id="482" r:id="rId4"/>
    <p:sldId id="498" r:id="rId5"/>
    <p:sldId id="499" r:id="rId6"/>
    <p:sldId id="500" r:id="rId7"/>
    <p:sldId id="495" r:id="rId8"/>
    <p:sldId id="501" r:id="rId9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01CD"/>
    <a:srgbClr val="06D9D2"/>
    <a:srgbClr val="01D901"/>
    <a:srgbClr val="D91A25"/>
    <a:srgbClr val="FF33CC"/>
    <a:srgbClr val="FFFFCC"/>
    <a:srgbClr val="FF9900"/>
    <a:srgbClr val="0000FF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8" autoAdjust="0"/>
    <p:restoredTop sz="98909" autoAdjust="0"/>
  </p:normalViewPr>
  <p:slideViewPr>
    <p:cSldViewPr>
      <p:cViewPr varScale="1">
        <p:scale>
          <a:sx n="92" d="100"/>
          <a:sy n="92" d="100"/>
        </p:scale>
        <p:origin x="1362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4" d="100"/>
          <a:sy n="74" d="100"/>
        </p:scale>
        <p:origin x="-2376" y="-128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1055B-6577-4B07-B384-4DF7CD2625F0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10075"/>
            <a:ext cx="5588000" cy="417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A3885-DA89-49E7-9590-9DFC490496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72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Good morning.  My name is John, and I work at NCAR for the Developmental </a:t>
            </a:r>
            <a:r>
              <a:rPr lang="en-US" dirty="0" err="1" smtClean="0"/>
              <a:t>Testbed</a:t>
            </a:r>
            <a:r>
              <a:rPr lang="en-US" dirty="0" smtClean="0"/>
              <a:t> Center.</a:t>
            </a:r>
          </a:p>
          <a:p>
            <a:endParaRPr lang="en-US" dirty="0"/>
          </a:p>
          <a:p>
            <a:r>
              <a:rPr lang="en-US" dirty="0" smtClean="0"/>
              <a:t>I’m going to talk today about some recent work we’ve doing on the Model Evaluation Tools software package.</a:t>
            </a:r>
          </a:p>
          <a:p>
            <a:endParaRPr lang="en-US" dirty="0"/>
          </a:p>
          <a:p>
            <a:r>
              <a:rPr lang="en-US" dirty="0" smtClean="0"/>
              <a:t>MET is developed and maintained by a group of us at the DTC.  So I’m here representing a much larger group.  It’s a good mixture of software engineers, scientists, and statisticians.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A3885-DA89-49E7-9590-9DFC490496B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76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I’d like to acknowledge our sponsors.  Without generous support from the Air Force, NOAA, NSF, NCAR, and the DTC, MET would not have been possible.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A3885-DA89-49E7-9590-9DFC490496B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57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9F8420-39CC-0547-B52A-0798960FEBEF}" type="slidenum">
              <a:rPr lang="en-US"/>
              <a:pPr/>
              <a:t>3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4409758"/>
            <a:ext cx="5588000" cy="4177665"/>
          </a:xfrm>
          <a:noFill/>
          <a:ln/>
        </p:spPr>
        <p:txBody>
          <a:bodyPr lIns="92000" tIns="46000" rIns="92000" bIns="46000"/>
          <a:lstStyle/>
          <a:p>
            <a:pPr eaLnBrk="1" hangingPunct="1"/>
            <a:r>
              <a:rPr lang="en-US" dirty="0" smtClean="0"/>
              <a:t>Next, I’ll talk about the MODE Time Domain software.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Here’s an image showing mean sea level pressure for GFS from a few weeks ago.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I was interested in picking out and tracking areas of high pressure in this data. 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But I wanted to limit it to +/- 50 degrees latitude.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I could either do that by defining a masking polyline or </a:t>
            </a:r>
            <a:r>
              <a:rPr lang="en-US" dirty="0" err="1" smtClean="0"/>
              <a:t>subsetting</a:t>
            </a:r>
            <a:r>
              <a:rPr lang="en-US" dirty="0" smtClean="0"/>
              <a:t> the data by </a:t>
            </a:r>
            <a:r>
              <a:rPr lang="en-US" dirty="0" err="1" smtClean="0"/>
              <a:t>regridding</a:t>
            </a:r>
            <a:r>
              <a:rPr lang="en-US" dirty="0" smtClean="0"/>
              <a:t>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And since I just finished talking about it, I chose the latter.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91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9F8420-39CC-0547-B52A-0798960FEBEF}" type="slidenum">
              <a:rPr lang="en-US"/>
              <a:pPr/>
              <a:t>4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4409758"/>
            <a:ext cx="5588000" cy="4177665"/>
          </a:xfrm>
          <a:noFill/>
          <a:ln/>
        </p:spPr>
        <p:txBody>
          <a:bodyPr lIns="92000" tIns="46000" rIns="92000" bIns="46000"/>
          <a:lstStyle/>
          <a:p>
            <a:pPr eaLnBrk="1" hangingPunct="1"/>
            <a:r>
              <a:rPr lang="en-US" dirty="0" smtClean="0"/>
              <a:t>I ran my data through the </a:t>
            </a:r>
            <a:r>
              <a:rPr lang="en-US" dirty="0" err="1" smtClean="0"/>
              <a:t>regrid_data_plane</a:t>
            </a:r>
            <a:r>
              <a:rPr lang="en-US" dirty="0" smtClean="0"/>
              <a:t> utility, passing in this simple </a:t>
            </a:r>
            <a:r>
              <a:rPr lang="en-US" dirty="0" err="1" smtClean="0"/>
              <a:t>lat</a:t>
            </a:r>
            <a:r>
              <a:rPr lang="en-US" dirty="0" smtClean="0"/>
              <a:t>/</a:t>
            </a:r>
            <a:r>
              <a:rPr lang="en-US" dirty="0" err="1" smtClean="0"/>
              <a:t>lon</a:t>
            </a:r>
            <a:r>
              <a:rPr lang="en-US" dirty="0" smtClean="0"/>
              <a:t> grid definition.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91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9F8420-39CC-0547-B52A-0798960FEBEF}" type="slidenum">
              <a:rPr lang="en-US"/>
              <a:pPr/>
              <a:t>5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4409758"/>
            <a:ext cx="5588000" cy="4177665"/>
          </a:xfrm>
          <a:noFill/>
          <a:ln/>
        </p:spPr>
        <p:txBody>
          <a:bodyPr lIns="92000" tIns="46000" rIns="92000" bIns="46000"/>
          <a:lstStyle/>
          <a:p>
            <a:pPr eaLnBrk="1" hangingPunct="1"/>
            <a:r>
              <a:rPr lang="en-US" dirty="0" smtClean="0"/>
              <a:t>Next, in order to illustrate what you could get from the current release of MET, I ran this data through the traditional 2 dimensional MODE looking out to the 240 hour forecast every 6 hours.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And I just compared to the GFS analysis at each time, which isn’t a great way of doing verification, but is a great way of demonstrating this functionality.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I defined objects as being greater than 1025mb.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The colors at each time indicate which objects in the forecast field are matched to which objects in the analysis field.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But the colors can change at each time step, because the traditional 2D MODE isn’t using timing information.</a:t>
            </a:r>
          </a:p>
        </p:txBody>
      </p:sp>
    </p:spTree>
    <p:extLst>
      <p:ext uri="{BB962C8B-B14F-4D97-AF65-F5344CB8AC3E}">
        <p14:creationId xmlns:p14="http://schemas.microsoft.com/office/powerpoint/2010/main" val="3415291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9F8420-39CC-0547-B52A-0798960FEBEF}" type="slidenum">
              <a:rPr lang="en-US"/>
              <a:pPr/>
              <a:t>6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4409758"/>
            <a:ext cx="5588000" cy="4177665"/>
          </a:xfrm>
          <a:noFill/>
          <a:ln/>
        </p:spPr>
        <p:txBody>
          <a:bodyPr lIns="92000" tIns="46000" rIns="92000" bIns="46000"/>
          <a:lstStyle/>
          <a:p>
            <a:pPr eaLnBrk="1" hangingPunct="1"/>
            <a:r>
              <a:rPr lang="en-US" dirty="0" smtClean="0"/>
              <a:t>Here I’m showing just the 240 hour forecast.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Using the default configuration of MODE yields only matches at this time.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And attributes for each object pair are shown above.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This certainly isn’t an exhaustive list but is meant to give you an idea of the output MODE creates.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We can see things like the distance between the object centroids, the object areas, and their intersection areas.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91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9F8420-39CC-0547-B52A-0798960FEBEF}" type="slidenum">
              <a:rPr lang="en-US"/>
              <a:pPr/>
              <a:t>7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4409758"/>
            <a:ext cx="5588000" cy="4177665"/>
          </a:xfrm>
          <a:noFill/>
          <a:ln/>
        </p:spPr>
        <p:txBody>
          <a:bodyPr lIns="92000" tIns="46000" rIns="92000" bIns="46000"/>
          <a:lstStyle/>
          <a:p>
            <a:pPr eaLnBrk="1" hangingPunct="1"/>
            <a:r>
              <a:rPr lang="en-US" dirty="0" smtClean="0"/>
              <a:t>Running this same data through MODE time domain yields a different picture of the data.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It might look to you like the 2D objects have just been stacked on top of each other, like a 3D printer, and basically they have.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Except that MODE-TD also looks 1 time step ahead and 1 time step back when convolving the data and constructing the objects.</a:t>
            </a:r>
          </a:p>
          <a:p>
            <a:pPr eaLnBrk="1" hangingPunct="1"/>
            <a:endParaRPr lang="en-US" dirty="0" smtClean="0"/>
          </a:p>
          <a:p>
            <a:r>
              <a:rPr lang="en-US" dirty="0"/>
              <a:t>Now we can see those areas of high pressure as 3D time-space objects.  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The colors here don’t mean anything other than longitude, with blues in the west and reds in the east.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Let’s look at forecast object #3 and analysis object #4 which both live off the west coast of South America.</a:t>
            </a:r>
          </a:p>
          <a:p>
            <a:pPr eaLnBrk="1" hangingPunct="1"/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91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9F8420-39CC-0547-B52A-0798960FEBEF}" type="slidenum">
              <a:rPr lang="en-US"/>
              <a:pPr/>
              <a:t>8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4409758"/>
            <a:ext cx="5588000" cy="4177665"/>
          </a:xfrm>
          <a:noFill/>
          <a:ln/>
        </p:spPr>
        <p:txBody>
          <a:bodyPr lIns="92000" tIns="46000" rIns="92000" bIns="46000"/>
          <a:lstStyle/>
          <a:p>
            <a:pPr eaLnBrk="1" hangingPunct="1"/>
            <a:r>
              <a:rPr lang="en-US" dirty="0" smtClean="0"/>
              <a:t>Here’s the type of information we can get from a 3D MODE-TD object.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We can look at the maximum intensity within the object and it’s volume.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It’s centroid is now defined as x and y but also in time.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And we can get it’s velocity by looking at the tilt of the object.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While the majority of the code has been written, we’re still working through the details on exactly what object attributes to dump out and how to organize it.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This work is currently being funded by a climate project within NCAR, so it’s been interesting to apply the technique to some climate datasets.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91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E010DCD-E053-47AD-A951-25BCFFF373F4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Using MODE-TD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743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John Halley Gotway</a:t>
            </a:r>
          </a:p>
          <a:p>
            <a:r>
              <a:rPr lang="en-US" sz="2000" dirty="0" smtClean="0"/>
              <a:t> NCAR/RAL/JNTP</a:t>
            </a:r>
          </a:p>
          <a:p>
            <a:r>
              <a:rPr lang="en-US" sz="2000" dirty="0" smtClean="0"/>
              <a:t>and</a:t>
            </a:r>
          </a:p>
          <a:p>
            <a:r>
              <a:rPr lang="en-US" sz="2000" dirty="0" smtClean="0"/>
              <a:t>Developmental </a:t>
            </a:r>
            <a:r>
              <a:rPr lang="en-US" sz="2000" dirty="0" err="1" smtClean="0"/>
              <a:t>Testbed</a:t>
            </a:r>
            <a:r>
              <a:rPr lang="en-US" sz="2000" dirty="0" smtClean="0"/>
              <a:t> Center (DTC)</a:t>
            </a:r>
          </a:p>
          <a:p>
            <a:endParaRPr lang="en-US" sz="2000" dirty="0"/>
          </a:p>
          <a:p>
            <a:r>
              <a:rPr lang="en-US" sz="2000" dirty="0" smtClean="0"/>
              <a:t>MET Team:</a:t>
            </a:r>
          </a:p>
          <a:p>
            <a:r>
              <a:rPr lang="en-US" sz="2000" dirty="0" smtClean="0"/>
              <a:t> Tara Jensen</a:t>
            </a:r>
            <a:r>
              <a:rPr lang="en-US" sz="2000" dirty="0"/>
              <a:t>, Randy Bullock</a:t>
            </a:r>
            <a:r>
              <a:rPr lang="en-US" sz="2000" dirty="0" smtClean="0"/>
              <a:t>, </a:t>
            </a:r>
            <a:r>
              <a:rPr lang="en-US" sz="2000" dirty="0" err="1" smtClean="0"/>
              <a:t>Tressa</a:t>
            </a:r>
            <a:r>
              <a:rPr lang="en-US" sz="2000" dirty="0" smtClean="0"/>
              <a:t> Fowler,</a:t>
            </a:r>
          </a:p>
          <a:p>
            <a:r>
              <a:rPr lang="en-US" sz="2000" dirty="0" smtClean="0"/>
              <a:t>Barbara Brown, Tatiana </a:t>
            </a:r>
            <a:r>
              <a:rPr lang="en-US" sz="2000" dirty="0" err="1" smtClean="0"/>
              <a:t>Burek</a:t>
            </a:r>
            <a:r>
              <a:rPr lang="en-US" sz="2000" dirty="0" smtClean="0"/>
              <a:t>, and Julie </a:t>
            </a:r>
            <a:r>
              <a:rPr lang="en-US" sz="2000" dirty="0" err="1" smtClean="0"/>
              <a:t>Prestopnik</a:t>
            </a:r>
            <a:endParaRPr lang="en-US" sz="2000" dirty="0"/>
          </a:p>
        </p:txBody>
      </p:sp>
      <p:pic>
        <p:nvPicPr>
          <p:cNvPr id="4" name="Picture 3" descr="dtc_wordmark_pms203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096000"/>
            <a:ext cx="2286000" cy="61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met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00" y="177800"/>
            <a:ext cx="2048082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251" y="2450861"/>
            <a:ext cx="8753682" cy="2286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4000" dirty="0" smtClean="0"/>
              <a:t>Support for MET is provided by </a:t>
            </a:r>
          </a:p>
          <a:p>
            <a:pPr algn="ctr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3200" dirty="0" smtClean="0"/>
              <a:t>Air Force, NOAA, NSF and NCAR</a:t>
            </a:r>
          </a:p>
          <a:p>
            <a:pPr algn="ctr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3200" dirty="0" smtClean="0"/>
              <a:t>through the Developmental </a:t>
            </a:r>
            <a:r>
              <a:rPr lang="en-US" sz="3200" dirty="0" err="1" smtClean="0"/>
              <a:t>Testbed</a:t>
            </a:r>
            <a:r>
              <a:rPr lang="en-US" sz="3200" dirty="0" smtClean="0"/>
              <a:t> Center (DTC)  </a:t>
            </a:r>
          </a:p>
        </p:txBody>
      </p:sp>
      <p:pic>
        <p:nvPicPr>
          <p:cNvPr id="5" name="Picture 4" descr="DTC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24294" y="5311221"/>
            <a:ext cx="3276600" cy="937179"/>
          </a:xfrm>
          <a:prstGeom prst="rect">
            <a:avLst/>
          </a:prstGeom>
        </p:spPr>
      </p:pic>
      <p:pic>
        <p:nvPicPr>
          <p:cNvPr id="7" name="Picture 6" descr="noaa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7610" y="5105400"/>
            <a:ext cx="1201390" cy="1218129"/>
          </a:xfrm>
          <a:prstGeom prst="rect">
            <a:avLst/>
          </a:prstGeom>
        </p:spPr>
      </p:pic>
      <p:pic>
        <p:nvPicPr>
          <p:cNvPr id="9" name="Picture 8" descr="me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95600" y="304800"/>
            <a:ext cx="3121363" cy="17419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86200" y="5347551"/>
            <a:ext cx="1262062" cy="859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air_force_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105400"/>
            <a:ext cx="1304925" cy="1314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772400" cy="960438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MODE Time-Domain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625858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Intro : Release : Cond : Mask :  Thresh :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Regrid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: </a:t>
            </a:r>
            <a:r>
              <a:rPr lang="en-US" sz="2800" b="1" dirty="0"/>
              <a:t>MODE-TD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7736" y="6324600"/>
            <a:ext cx="8991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6200" y="1295400"/>
            <a:ext cx="8991600" cy="76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 b="1" dirty="0" smtClean="0"/>
              <a:t>GFS PRMSL for 20150613 00Z </a:t>
            </a:r>
          </a:p>
        </p:txBody>
      </p:sp>
      <p:pic>
        <p:nvPicPr>
          <p:cNvPr id="5" name="Picture 4" descr="gfs.PRMSL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9" t="25741" r="6127" b="25370"/>
          <a:stretch/>
        </p:blipFill>
        <p:spPr>
          <a:xfrm>
            <a:off x="114300" y="1892300"/>
            <a:ext cx="8915400" cy="393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9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772400" cy="960438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MODE Time-Domain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625858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Intro : Release : Cond : Mask :  Thresh :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Regrid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: </a:t>
            </a:r>
            <a:r>
              <a:rPr lang="en-US" sz="2800" b="1" dirty="0"/>
              <a:t>MODE-TD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7736" y="6324600"/>
            <a:ext cx="8991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6200" y="1295400"/>
            <a:ext cx="8991600" cy="1524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 b="1" dirty="0" smtClean="0"/>
              <a:t>GFS PRMSL for 20150613 00Z</a:t>
            </a:r>
          </a:p>
          <a:p>
            <a:pPr marL="0" indent="0" algn="ctr">
              <a:buNone/>
              <a:defRPr/>
            </a:pPr>
            <a:r>
              <a:rPr lang="en-US" sz="3200" b="1" i="1" dirty="0" err="1"/>
              <a:t>r</a:t>
            </a:r>
            <a:r>
              <a:rPr lang="en-US" sz="3200" b="1" i="1" dirty="0" err="1" smtClean="0"/>
              <a:t>egrid_data_plane</a:t>
            </a:r>
            <a:r>
              <a:rPr lang="en-US" sz="3200" b="1" i="1" dirty="0" smtClean="0"/>
              <a:t> </a:t>
            </a:r>
          </a:p>
        </p:txBody>
      </p:sp>
      <p:pic>
        <p:nvPicPr>
          <p:cNvPr id="2" name="Picture 1" descr="gfs.PRMSL.regri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" t="35926" r="5841" b="35740"/>
          <a:stretch/>
        </p:blipFill>
        <p:spPr>
          <a:xfrm>
            <a:off x="139700" y="2717800"/>
            <a:ext cx="8906256" cy="2274886"/>
          </a:xfrm>
          <a:prstGeom prst="rect">
            <a:avLst/>
          </a:prstGeom>
        </p:spPr>
      </p:pic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76200" y="5029200"/>
            <a:ext cx="8991600" cy="838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tr-TR" sz="3200" dirty="0"/>
              <a:t>'</a:t>
            </a:r>
            <a:r>
              <a:rPr lang="tr-TR" sz="3200" dirty="0" err="1"/>
              <a:t>latlon</a:t>
            </a:r>
            <a:r>
              <a:rPr lang="tr-TR" sz="3200" dirty="0"/>
              <a:t> 1440 401 -50 -180 0.25 </a:t>
            </a:r>
            <a:r>
              <a:rPr lang="tr-TR" sz="3200" dirty="0" smtClean="0"/>
              <a:t>0.25'</a:t>
            </a:r>
            <a:endParaRPr lang="en-US" sz="32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05843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772400" cy="960438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MODE Time-Domain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625858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Intro : Release : Cond : Mask :  Thresh :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Regrid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: </a:t>
            </a:r>
            <a:r>
              <a:rPr lang="en-US" sz="2800" b="1" dirty="0"/>
              <a:t>MODE-TD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7736" y="6324600"/>
            <a:ext cx="8991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6200" y="1295400"/>
            <a:ext cx="8991600" cy="1905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 b="1" dirty="0" smtClean="0"/>
              <a:t>GFS </a:t>
            </a:r>
            <a:r>
              <a:rPr lang="en-US" sz="3200" b="1" dirty="0" err="1" smtClean="0"/>
              <a:t>vs</a:t>
            </a:r>
            <a:r>
              <a:rPr lang="en-US" sz="3200" b="1" dirty="0" smtClean="0"/>
              <a:t> Analysis</a:t>
            </a:r>
          </a:p>
          <a:p>
            <a:pPr marL="0" indent="0" algn="ctr">
              <a:buNone/>
              <a:defRPr/>
            </a:pPr>
            <a:r>
              <a:rPr lang="en-US" sz="3200" b="1" dirty="0" smtClean="0"/>
              <a:t>f000 to f240 every 6 hours</a:t>
            </a:r>
          </a:p>
          <a:p>
            <a:pPr marL="0" indent="0" algn="ctr">
              <a:buNone/>
              <a:defRPr/>
            </a:pPr>
            <a:r>
              <a:rPr lang="en-US" sz="3200" b="1" dirty="0" smtClean="0"/>
              <a:t>Objects &gt;= 1025mb</a:t>
            </a:r>
          </a:p>
        </p:txBody>
      </p:sp>
      <p:pic>
        <p:nvPicPr>
          <p:cNvPr id="3" name="Picture 2" descr="gfs.fcst.anim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00" y="3058758"/>
            <a:ext cx="4937760" cy="6390042"/>
          </a:xfrm>
          <a:prstGeom prst="rect">
            <a:avLst/>
          </a:prstGeom>
        </p:spPr>
      </p:pic>
      <p:pic>
        <p:nvPicPr>
          <p:cNvPr id="4" name="Picture 3" descr="gfs.obs.anim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058758"/>
            <a:ext cx="4937760" cy="6390042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52400" y="3058759"/>
            <a:ext cx="8839200" cy="609600"/>
          </a:xfrm>
          <a:prstGeom prst="rect">
            <a:avLst/>
          </a:prstGeom>
          <a:solidFill>
            <a:schemeClr val="bg1"/>
          </a:solidFill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 b="1" dirty="0" smtClean="0"/>
              <a:t>Forecast                               Analysis</a:t>
            </a:r>
          </a:p>
        </p:txBody>
      </p:sp>
    </p:spTree>
    <p:extLst>
      <p:ext uri="{BB962C8B-B14F-4D97-AF65-F5344CB8AC3E}">
        <p14:creationId xmlns:p14="http://schemas.microsoft.com/office/powerpoint/2010/main" val="424863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772400" cy="960438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MODE Time-Domain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625858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Intro : Release : Cond : Mask :  Thresh :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Regrid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: </a:t>
            </a:r>
            <a:r>
              <a:rPr lang="en-US" sz="2800" b="1" dirty="0"/>
              <a:t>MODE-TD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7736" y="6324600"/>
            <a:ext cx="8991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 descr="gfs.fcst.f2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00" y="3057144"/>
            <a:ext cx="4939007" cy="6391656"/>
          </a:xfrm>
          <a:prstGeom prst="rect">
            <a:avLst/>
          </a:prstGeom>
        </p:spPr>
      </p:pic>
      <p:pic>
        <p:nvPicPr>
          <p:cNvPr id="5" name="Picture 4" descr="gfs.obs.f24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057144"/>
            <a:ext cx="4939007" cy="6391656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52400" y="3057145"/>
            <a:ext cx="8839200" cy="609600"/>
          </a:xfrm>
          <a:prstGeom prst="rect">
            <a:avLst/>
          </a:prstGeom>
          <a:solidFill>
            <a:schemeClr val="bg1"/>
          </a:solidFill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200" b="1" dirty="0" smtClean="0"/>
              <a:t>Forecast                               Analysis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729097"/>
              </p:ext>
            </p:extLst>
          </p:nvPr>
        </p:nvGraphicFramePr>
        <p:xfrm>
          <a:off x="304800" y="1270000"/>
          <a:ext cx="8534400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1200"/>
                <a:gridCol w="1432560"/>
                <a:gridCol w="1706880"/>
                <a:gridCol w="1706880"/>
                <a:gridCol w="17068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f240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Pair</a:t>
                      </a:r>
                      <a:r>
                        <a:rPr lang="en-US" b="1" baseline="0" dirty="0" smtClean="0"/>
                        <a:t> 1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1A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Pair 2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D90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Pair</a:t>
                      </a:r>
                      <a:r>
                        <a:rPr lang="en-US" b="1" baseline="0" dirty="0" smtClean="0"/>
                        <a:t> 3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D9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Pair 4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01CD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Centroid Distance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4.62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10.31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10.12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11.22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Fcst</a:t>
                      </a:r>
                      <a:r>
                        <a:rPr lang="en-US" b="1" dirty="0" smtClean="0"/>
                        <a:t> Area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13983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12146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5132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Obs</a:t>
                      </a:r>
                      <a:r>
                        <a:rPr lang="en-US" b="1" dirty="0" smtClean="0"/>
                        <a:t> Area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11584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6713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4225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Intersection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10857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5723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3610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375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772400" cy="960438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MODE Time-Domain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5664" y="625858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Intro : Release : Cond : Mask :  Thresh :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Regrid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: </a:t>
            </a:r>
            <a:r>
              <a:rPr lang="en-US" sz="2800" b="1" dirty="0"/>
              <a:t>MODE-TD</a:t>
            </a:r>
          </a:p>
        </p:txBody>
      </p:sp>
      <p:pic>
        <p:nvPicPr>
          <p:cNvPr id="2" name="Picture 1" descr="gfs.fcst.PRMSL_20150613_000000.01R.102500.00T_00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64" y="1052450"/>
            <a:ext cx="8229600" cy="2605150"/>
          </a:xfrm>
          <a:prstGeom prst="rect">
            <a:avLst/>
          </a:prstGeom>
        </p:spPr>
      </p:pic>
      <p:pic>
        <p:nvPicPr>
          <p:cNvPr id="3" name="Picture 2" descr="gfs.analysis.PRMSL_20150613_000000.01R.102500.00T_00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52" y="3657600"/>
            <a:ext cx="8229600" cy="2605149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6200" y="990600"/>
            <a:ext cx="8991600" cy="609600"/>
          </a:xfrm>
          <a:prstGeom prst="rect">
            <a:avLst/>
          </a:prstGeom>
          <a:noFill/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3200" b="1" dirty="0" smtClean="0"/>
              <a:t>Forecast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76200" y="3581400"/>
            <a:ext cx="8991600" cy="609600"/>
          </a:xfrm>
          <a:prstGeom prst="rect">
            <a:avLst/>
          </a:prstGeom>
          <a:noFill/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3200" b="1" dirty="0" smtClean="0"/>
              <a:t>Analysis</a:t>
            </a:r>
          </a:p>
        </p:txBody>
      </p:sp>
      <p:sp>
        <p:nvSpPr>
          <p:cNvPr id="12" name="Donut 11"/>
          <p:cNvSpPr/>
          <p:nvPr/>
        </p:nvSpPr>
        <p:spPr>
          <a:xfrm>
            <a:off x="2133600" y="2590800"/>
            <a:ext cx="1143000" cy="1066800"/>
          </a:xfrm>
          <a:prstGeom prst="donut">
            <a:avLst>
              <a:gd name="adj" fmla="val 3783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Donut 12"/>
          <p:cNvSpPr/>
          <p:nvPr/>
        </p:nvSpPr>
        <p:spPr>
          <a:xfrm>
            <a:off x="2133600" y="5181600"/>
            <a:ext cx="1143000" cy="1066800"/>
          </a:xfrm>
          <a:prstGeom prst="donut">
            <a:avLst>
              <a:gd name="adj" fmla="val 3783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7736" y="6324600"/>
            <a:ext cx="8991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24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2" animBg="1"/>
      <p:bldP spid="13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772400" cy="960438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MODE Time-Domain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5664" y="625858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Intro : Release : Cond : Mask :  Thresh :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Regrid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: </a:t>
            </a:r>
            <a:r>
              <a:rPr lang="en-US" sz="2800" b="1" dirty="0"/>
              <a:t>MODE-TD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292831"/>
              </p:ext>
            </p:extLst>
          </p:nvPr>
        </p:nvGraphicFramePr>
        <p:xfrm>
          <a:off x="304800" y="1447800"/>
          <a:ext cx="853440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1200"/>
                <a:gridCol w="1432560"/>
                <a:gridCol w="1539240"/>
                <a:gridCol w="1874520"/>
                <a:gridCol w="17068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f000</a:t>
                      </a:r>
                      <a:r>
                        <a:rPr lang="en-US" b="1" baseline="0" dirty="0" smtClean="0"/>
                        <a:t> – f240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Max </a:t>
                      </a:r>
                      <a:r>
                        <a:rPr lang="en-US" b="1" dirty="0" err="1" smtClean="0"/>
                        <a:t>Inten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Volume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Centroid(</a:t>
                      </a:r>
                      <a:r>
                        <a:rPr lang="en-US" b="1" dirty="0" err="1" smtClean="0"/>
                        <a:t>x,y,t</a:t>
                      </a:r>
                      <a:r>
                        <a:rPr lang="en-US" b="1" dirty="0" smtClean="0"/>
                        <a:t>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Velocity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Fcst</a:t>
                      </a:r>
                      <a:r>
                        <a:rPr lang="en-US" b="1" baseline="0" dirty="0" smtClean="0"/>
                        <a:t> Object 4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103927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111493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336, 57, 4.19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2.85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Analysis</a:t>
                      </a:r>
                      <a:r>
                        <a:rPr lang="en-US" b="1" baseline="0" dirty="0" smtClean="0"/>
                        <a:t> Object 3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103914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113692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335, 59, 4.27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2.79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 descr="gfs.analysis.PRMSL_20150613_000000.01R.102500.00T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124200"/>
            <a:ext cx="8229600" cy="3127248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cxnSp>
        <p:nvCxnSpPr>
          <p:cNvPr id="15" name="Straight Connector 14"/>
          <p:cNvCxnSpPr/>
          <p:nvPr/>
        </p:nvCxnSpPr>
        <p:spPr>
          <a:xfrm>
            <a:off x="67736" y="6324600"/>
            <a:ext cx="8991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810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4100</TotalTime>
  <Words>899</Words>
  <Application>Microsoft Office PowerPoint</Application>
  <PresentationFormat>On-screen Show (4:3)</PresentationFormat>
  <Paragraphs>144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Franklin Gothic Book</vt:lpstr>
      <vt:lpstr>Perpetua</vt:lpstr>
      <vt:lpstr>Wingdings 2</vt:lpstr>
      <vt:lpstr>Equity</vt:lpstr>
      <vt:lpstr>Using MODE-TD</vt:lpstr>
      <vt:lpstr>PowerPoint Presentation</vt:lpstr>
      <vt:lpstr>MODE Time-Domain</vt:lpstr>
      <vt:lpstr>MODE Time-Domain</vt:lpstr>
      <vt:lpstr>MODE Time-Domain</vt:lpstr>
      <vt:lpstr>MODE Time-Domain</vt:lpstr>
      <vt:lpstr>MODE Time-Domain</vt:lpstr>
      <vt:lpstr>MODE Time-Domain</vt:lpstr>
    </vt:vector>
  </TitlesOfParts>
  <Company>UCAR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Title</dc:title>
  <dc:creator>nance</dc:creator>
  <cp:lastModifiedBy>Tara Jensen</cp:lastModifiedBy>
  <cp:revision>453</cp:revision>
  <dcterms:created xsi:type="dcterms:W3CDTF">2010-01-13T21:32:25Z</dcterms:created>
  <dcterms:modified xsi:type="dcterms:W3CDTF">2015-11-10T18:05:48Z</dcterms:modified>
</cp:coreProperties>
</file>