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4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11062-E7EC-C840-A064-C63E34819290}" type="datetimeFigureOut">
              <a:rPr lang="en-US" smtClean="0"/>
              <a:t>5/13/14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58A8-AD14-9546-A655-1425B518E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96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11062-E7EC-C840-A064-C63E34819290}" type="datetimeFigureOut">
              <a:rPr lang="en-US" smtClean="0"/>
              <a:t>5/13/14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58A8-AD14-9546-A655-1425B518E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89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11062-E7EC-C840-A064-C63E34819290}" type="datetimeFigureOut">
              <a:rPr lang="en-US" smtClean="0"/>
              <a:t>5/13/14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58A8-AD14-9546-A655-1425B518E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623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11062-E7EC-C840-A064-C63E34819290}" type="datetimeFigureOut">
              <a:rPr lang="en-US" smtClean="0"/>
              <a:t>5/13/14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58A8-AD14-9546-A655-1425B518E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930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11062-E7EC-C840-A064-C63E34819290}" type="datetimeFigureOut">
              <a:rPr lang="en-US" smtClean="0"/>
              <a:t>5/13/14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58A8-AD14-9546-A655-1425B518E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77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11062-E7EC-C840-A064-C63E34819290}" type="datetimeFigureOut">
              <a:rPr lang="en-US" smtClean="0"/>
              <a:t>5/13/14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58A8-AD14-9546-A655-1425B518E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001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11062-E7EC-C840-A064-C63E34819290}" type="datetimeFigureOut">
              <a:rPr lang="en-US" smtClean="0"/>
              <a:t>5/13/14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58A8-AD14-9546-A655-1425B518E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848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11062-E7EC-C840-A064-C63E34819290}" type="datetimeFigureOut">
              <a:rPr lang="en-US" smtClean="0"/>
              <a:t>5/13/14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58A8-AD14-9546-A655-1425B518E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667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11062-E7EC-C840-A064-C63E34819290}" type="datetimeFigureOut">
              <a:rPr lang="en-US" smtClean="0"/>
              <a:t>5/13/14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58A8-AD14-9546-A655-1425B518E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59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11062-E7EC-C840-A064-C63E34819290}" type="datetimeFigureOut">
              <a:rPr lang="en-US" smtClean="0"/>
              <a:t>5/13/14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58A8-AD14-9546-A655-1425B518E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274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11062-E7EC-C840-A064-C63E34819290}" type="datetimeFigureOut">
              <a:rPr lang="en-US" smtClean="0"/>
              <a:t>5/13/14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58A8-AD14-9546-A655-1425B518E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310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11062-E7EC-C840-A064-C63E34819290}" type="datetimeFigureOut">
              <a:rPr lang="en-US" smtClean="0"/>
              <a:t>5/13/14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858A8-AD14-9546-A655-1425B518E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886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8787" y="1594308"/>
            <a:ext cx="3126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MMR cloud detection using GSI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236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7525" y="404079"/>
            <a:ext cx="6648951" cy="3785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/main/ncar_cldfra_mod.f90</a:t>
            </a:r>
          </a:p>
          <a:p>
            <a:endParaRPr lang="en-US" sz="1200" dirty="0" smtClean="0">
              <a:latin typeface="Courier"/>
              <a:cs typeface="Courier"/>
            </a:endParaRPr>
          </a:p>
          <a:p>
            <a:r>
              <a:rPr lang="en-US" sz="1200" dirty="0" smtClean="0">
                <a:latin typeface="Courier"/>
                <a:cs typeface="Courier"/>
              </a:rPr>
              <a:t>contains</a:t>
            </a:r>
          </a:p>
          <a:p>
            <a:pPr lvl="1"/>
            <a:endParaRPr lang="en-US" sz="1200" dirty="0" smtClean="0">
              <a:latin typeface="Courier"/>
              <a:cs typeface="Courier"/>
            </a:endParaRPr>
          </a:p>
          <a:p>
            <a:pPr lvl="1"/>
            <a:r>
              <a:rPr lang="en-US" sz="1200" dirty="0" smtClean="0">
                <a:latin typeface="Courier"/>
                <a:cs typeface="Courier"/>
              </a:rPr>
              <a:t>subroutine </a:t>
            </a:r>
            <a:r>
              <a:rPr lang="en-US" sz="1200" dirty="0" err="1" smtClean="0">
                <a:latin typeface="Courier"/>
                <a:cs typeface="Courier"/>
              </a:rPr>
              <a:t>init_ncar_cldfra</a:t>
            </a:r>
            <a:endParaRPr lang="en-US" sz="1200" dirty="0" smtClean="0">
              <a:latin typeface="Courier"/>
              <a:cs typeface="Courier"/>
            </a:endParaRPr>
          </a:p>
          <a:p>
            <a:pPr lvl="1"/>
            <a:r>
              <a:rPr lang="en-US" sz="1200" dirty="0" smtClean="0">
                <a:latin typeface="Courier"/>
                <a:cs typeface="Courier"/>
              </a:rPr>
              <a:t>subroutine </a:t>
            </a:r>
            <a:r>
              <a:rPr lang="en-US" sz="1200" dirty="0" err="1" smtClean="0">
                <a:latin typeface="Courier"/>
                <a:cs typeface="Courier"/>
              </a:rPr>
              <a:t>interp_to_grid_simple</a:t>
            </a:r>
            <a:endParaRPr lang="en-US" sz="1200" dirty="0" smtClean="0">
              <a:latin typeface="Courier"/>
              <a:cs typeface="Courier"/>
            </a:endParaRPr>
          </a:p>
          <a:p>
            <a:pPr lvl="1"/>
            <a:r>
              <a:rPr lang="en-US" sz="1200" dirty="0" smtClean="0">
                <a:latin typeface="Courier"/>
                <a:cs typeface="Courier"/>
              </a:rPr>
              <a:t>subroutine </a:t>
            </a:r>
            <a:r>
              <a:rPr lang="en-US" sz="1200" dirty="0" err="1" smtClean="0">
                <a:latin typeface="Courier"/>
                <a:cs typeface="Courier"/>
              </a:rPr>
              <a:t>interp_to_grid_fill</a:t>
            </a:r>
            <a:endParaRPr lang="en-US" sz="1200" dirty="0" smtClean="0">
              <a:latin typeface="Courier"/>
              <a:cs typeface="Courier"/>
            </a:endParaRPr>
          </a:p>
          <a:p>
            <a:pPr lvl="1"/>
            <a:r>
              <a:rPr lang="en-US" sz="1200" dirty="0" smtClean="0">
                <a:latin typeface="Courier"/>
                <a:cs typeface="Courier"/>
              </a:rPr>
              <a:t>subroutine </a:t>
            </a:r>
            <a:r>
              <a:rPr lang="en-US" sz="1200" dirty="0" err="1" smtClean="0">
                <a:latin typeface="Courier"/>
                <a:cs typeface="Courier"/>
              </a:rPr>
              <a:t>da_cloud_detect</a:t>
            </a:r>
            <a:endParaRPr lang="en-US" sz="1200" dirty="0" smtClean="0">
              <a:latin typeface="Courier"/>
              <a:cs typeface="Courier"/>
            </a:endParaRPr>
          </a:p>
          <a:p>
            <a:pPr lvl="1"/>
            <a:r>
              <a:rPr lang="en-US" sz="1200" dirty="0" smtClean="0">
                <a:latin typeface="Courier"/>
                <a:cs typeface="Courier"/>
              </a:rPr>
              <a:t>subroutine </a:t>
            </a:r>
            <a:r>
              <a:rPr lang="en-US" sz="1200" dirty="0" err="1" smtClean="0">
                <a:latin typeface="Courier"/>
                <a:cs typeface="Courier"/>
              </a:rPr>
              <a:t>da_cloud_sim</a:t>
            </a:r>
            <a:endParaRPr lang="en-US" sz="1200" dirty="0" smtClean="0">
              <a:latin typeface="Courier"/>
              <a:cs typeface="Courier"/>
            </a:endParaRPr>
          </a:p>
          <a:p>
            <a:pPr lvl="1"/>
            <a:r>
              <a:rPr lang="en-US" sz="1200" dirty="0" smtClean="0">
                <a:latin typeface="Courier"/>
                <a:cs typeface="Courier"/>
              </a:rPr>
              <a:t>subroutine inria_n2qn1 and other related minimization subroutines</a:t>
            </a:r>
          </a:p>
          <a:p>
            <a:pPr lvl="1"/>
            <a:endParaRPr lang="en-US" sz="1200" dirty="0" smtClean="0">
              <a:latin typeface="Courier"/>
              <a:cs typeface="Courier"/>
            </a:endParaRPr>
          </a:p>
          <a:p>
            <a:pPr lvl="1"/>
            <a:r>
              <a:rPr lang="en-US" sz="1200" dirty="0" smtClean="0">
                <a:latin typeface="Courier"/>
                <a:cs typeface="Courier"/>
              </a:rPr>
              <a:t>subroutine </a:t>
            </a:r>
            <a:r>
              <a:rPr lang="en-US" sz="1200" dirty="0" err="1" smtClean="0">
                <a:latin typeface="Courier"/>
                <a:cs typeface="Courier"/>
              </a:rPr>
              <a:t>read_afwa_binary_check</a:t>
            </a:r>
            <a:endParaRPr lang="en-US" sz="1200" dirty="0" smtClean="0">
              <a:latin typeface="Courier"/>
              <a:cs typeface="Courier"/>
            </a:endParaRPr>
          </a:p>
          <a:p>
            <a:pPr lvl="1"/>
            <a:r>
              <a:rPr lang="en-US" sz="1200" dirty="0" smtClean="0">
                <a:latin typeface="Courier"/>
                <a:cs typeface="Courier"/>
              </a:rPr>
              <a:t>subroutine </a:t>
            </a:r>
            <a:r>
              <a:rPr lang="en-US" sz="1200" dirty="0" err="1" smtClean="0">
                <a:latin typeface="Courier"/>
                <a:cs typeface="Courier"/>
              </a:rPr>
              <a:t>read_afwa_binary_header</a:t>
            </a:r>
            <a:endParaRPr lang="en-US" sz="1200" dirty="0" smtClean="0">
              <a:latin typeface="Courier"/>
              <a:cs typeface="Courier"/>
            </a:endParaRPr>
          </a:p>
          <a:p>
            <a:pPr lvl="1"/>
            <a:r>
              <a:rPr lang="en-US" sz="1200" dirty="0" smtClean="0">
                <a:latin typeface="Courier"/>
                <a:cs typeface="Courier"/>
              </a:rPr>
              <a:t>subroutine </a:t>
            </a:r>
            <a:r>
              <a:rPr lang="en-US" sz="1200" dirty="0" err="1" smtClean="0">
                <a:latin typeface="Courier"/>
                <a:cs typeface="Courier"/>
              </a:rPr>
              <a:t>read_afwa_binary_data</a:t>
            </a:r>
            <a:endParaRPr lang="en-US" sz="1200" dirty="0" smtClean="0">
              <a:latin typeface="Courier"/>
              <a:cs typeface="Courier"/>
            </a:endParaRPr>
          </a:p>
          <a:p>
            <a:pPr lvl="1"/>
            <a:r>
              <a:rPr lang="en-US" sz="1200" dirty="0" smtClean="0">
                <a:latin typeface="Courier"/>
                <a:cs typeface="Courier"/>
              </a:rPr>
              <a:t>subroutine read_data_1</a:t>
            </a:r>
          </a:p>
          <a:p>
            <a:pPr lvl="1"/>
            <a:r>
              <a:rPr lang="en-US" sz="1200" dirty="0" smtClean="0">
                <a:latin typeface="Courier"/>
                <a:cs typeface="Courier"/>
              </a:rPr>
              <a:t>subroutine read_data_2</a:t>
            </a:r>
          </a:p>
          <a:p>
            <a:pPr lvl="1"/>
            <a:r>
              <a:rPr lang="en-US" sz="1200" dirty="0" smtClean="0">
                <a:latin typeface="Courier"/>
                <a:cs typeface="Courier"/>
              </a:rPr>
              <a:t>subroutine read_data_104</a:t>
            </a:r>
          </a:p>
          <a:p>
            <a:pPr lvl="1"/>
            <a:r>
              <a:rPr lang="en-US" sz="1200" dirty="0" smtClean="0">
                <a:latin typeface="Courier"/>
                <a:cs typeface="Courier"/>
              </a:rPr>
              <a:t>subroutine read_data_1002</a:t>
            </a:r>
          </a:p>
          <a:p>
            <a:pPr lvl="1"/>
            <a:r>
              <a:rPr lang="en-US" sz="1200" dirty="0" smtClean="0">
                <a:latin typeface="Courier"/>
                <a:cs typeface="Courier"/>
              </a:rPr>
              <a:t>subroutine read_data_1004</a:t>
            </a:r>
          </a:p>
          <a:p>
            <a:endParaRPr lang="en-US" sz="1200" dirty="0" smtClean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2819290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350" y="846675"/>
            <a:ext cx="6741374" cy="4524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rgbClr val="000090"/>
                </a:solidFill>
                <a:latin typeface="Courier"/>
                <a:cs typeface="Courier"/>
              </a:rPr>
              <a:t>airsbufr</a:t>
            </a:r>
            <a:r>
              <a:rPr lang="en-US" sz="1200" dirty="0">
                <a:solidFill>
                  <a:srgbClr val="000090"/>
                </a:solidFill>
                <a:latin typeface="Courier"/>
                <a:cs typeface="Courier"/>
              </a:rPr>
              <a:t> -&gt; ../</a:t>
            </a:r>
            <a:r>
              <a:rPr lang="en-US" sz="1200" dirty="0" err="1">
                <a:solidFill>
                  <a:srgbClr val="000090"/>
                </a:solidFill>
                <a:latin typeface="Courier"/>
                <a:cs typeface="Courier"/>
              </a:rPr>
              <a:t>ob</a:t>
            </a:r>
            <a:r>
              <a:rPr lang="en-US" sz="1200" dirty="0">
                <a:solidFill>
                  <a:srgbClr val="000090"/>
                </a:solidFill>
                <a:latin typeface="Courier"/>
                <a:cs typeface="Courier"/>
              </a:rPr>
              <a:t>/</a:t>
            </a:r>
            <a:r>
              <a:rPr lang="en-US" sz="1200" dirty="0" err="1">
                <a:solidFill>
                  <a:srgbClr val="000090"/>
                </a:solidFill>
                <a:latin typeface="Courier"/>
                <a:cs typeface="Courier"/>
              </a:rPr>
              <a:t>airsbufr</a:t>
            </a:r>
            <a:endParaRPr lang="en-US" sz="1200" dirty="0">
              <a:solidFill>
                <a:srgbClr val="000090"/>
              </a:solidFill>
              <a:latin typeface="Courier"/>
              <a:cs typeface="Courier"/>
            </a:endParaRPr>
          </a:p>
          <a:p>
            <a:r>
              <a:rPr lang="en-US" sz="1200" dirty="0" err="1">
                <a:solidFill>
                  <a:srgbClr val="000090"/>
                </a:solidFill>
                <a:latin typeface="Courier"/>
                <a:cs typeface="Courier"/>
              </a:rPr>
              <a:t>iasibufr</a:t>
            </a:r>
            <a:r>
              <a:rPr lang="en-US" sz="1200" dirty="0">
                <a:solidFill>
                  <a:srgbClr val="000090"/>
                </a:solidFill>
                <a:latin typeface="Courier"/>
                <a:cs typeface="Courier"/>
              </a:rPr>
              <a:t> -&gt; ../</a:t>
            </a:r>
            <a:r>
              <a:rPr lang="en-US" sz="1200" dirty="0" err="1">
                <a:solidFill>
                  <a:srgbClr val="000090"/>
                </a:solidFill>
                <a:latin typeface="Courier"/>
                <a:cs typeface="Courier"/>
              </a:rPr>
              <a:t>ob</a:t>
            </a:r>
            <a:r>
              <a:rPr lang="en-US" sz="1200" dirty="0">
                <a:solidFill>
                  <a:srgbClr val="000090"/>
                </a:solidFill>
                <a:latin typeface="Courier"/>
                <a:cs typeface="Courier"/>
              </a:rPr>
              <a:t>/</a:t>
            </a:r>
            <a:r>
              <a:rPr lang="en-US" sz="1200" dirty="0" err="1">
                <a:solidFill>
                  <a:srgbClr val="000090"/>
                </a:solidFill>
                <a:latin typeface="Courier"/>
                <a:cs typeface="Courier"/>
              </a:rPr>
              <a:t>iasibufr</a:t>
            </a:r>
            <a:endParaRPr lang="en-US" sz="1200" dirty="0">
              <a:solidFill>
                <a:srgbClr val="000090"/>
              </a:solidFill>
              <a:latin typeface="Courier"/>
              <a:cs typeface="Courier"/>
            </a:endParaRPr>
          </a:p>
          <a:p>
            <a:r>
              <a:rPr lang="en-US" sz="1200" dirty="0" smtClean="0">
                <a:solidFill>
                  <a:srgbClr val="800000"/>
                </a:solidFill>
                <a:latin typeface="Courier"/>
                <a:cs typeface="Courier"/>
              </a:rPr>
              <a:t>g3imgrbufr </a:t>
            </a:r>
            <a:r>
              <a:rPr lang="en-US" sz="1200" dirty="0">
                <a:solidFill>
                  <a:srgbClr val="800000"/>
                </a:solidFill>
                <a:latin typeface="Courier"/>
                <a:cs typeface="Courier"/>
              </a:rPr>
              <a:t>-&gt; ../</a:t>
            </a:r>
            <a:r>
              <a:rPr lang="en-US" sz="1200" dirty="0" err="1">
                <a:solidFill>
                  <a:srgbClr val="800000"/>
                </a:solidFill>
                <a:latin typeface="Courier"/>
                <a:cs typeface="Courier"/>
              </a:rPr>
              <a:t>ob</a:t>
            </a:r>
            <a:r>
              <a:rPr lang="en-US" sz="1200" dirty="0">
                <a:solidFill>
                  <a:srgbClr val="800000"/>
                </a:solidFill>
                <a:latin typeface="Courier"/>
                <a:cs typeface="Courier"/>
              </a:rPr>
              <a:t>/g3imgrbufr</a:t>
            </a:r>
          </a:p>
          <a:p>
            <a:r>
              <a:rPr lang="en-US" sz="1200" dirty="0">
                <a:solidFill>
                  <a:srgbClr val="800000"/>
                </a:solidFill>
                <a:latin typeface="Courier"/>
                <a:cs typeface="Courier"/>
              </a:rPr>
              <a:t>g5imgrbufr -&gt; ../</a:t>
            </a:r>
            <a:r>
              <a:rPr lang="en-US" sz="1200" dirty="0" err="1">
                <a:solidFill>
                  <a:srgbClr val="800000"/>
                </a:solidFill>
                <a:latin typeface="Courier"/>
                <a:cs typeface="Courier"/>
              </a:rPr>
              <a:t>ob</a:t>
            </a:r>
            <a:r>
              <a:rPr lang="en-US" sz="1200" dirty="0">
                <a:solidFill>
                  <a:srgbClr val="800000"/>
                </a:solidFill>
                <a:latin typeface="Courier"/>
                <a:cs typeface="Courier"/>
              </a:rPr>
              <a:t>/g5imgrbufr</a:t>
            </a:r>
          </a:p>
          <a:p>
            <a:endParaRPr lang="en-US" sz="1200" dirty="0">
              <a:latin typeface="Courier"/>
              <a:cs typeface="Courier"/>
            </a:endParaRPr>
          </a:p>
          <a:p>
            <a:r>
              <a:rPr lang="en-US" sz="1200" dirty="0" err="1">
                <a:latin typeface="Courier"/>
                <a:cs typeface="Courier"/>
              </a:rPr>
              <a:t>satbias_angle</a:t>
            </a:r>
            <a:r>
              <a:rPr lang="en-US" sz="1200" dirty="0">
                <a:latin typeface="Courier"/>
                <a:cs typeface="Courier"/>
              </a:rPr>
              <a:t> -&gt; ../fix/</a:t>
            </a:r>
            <a:r>
              <a:rPr lang="en-US" sz="1200" dirty="0" err="1">
                <a:latin typeface="Courier"/>
                <a:cs typeface="Courier"/>
              </a:rPr>
              <a:t>satbias_angle</a:t>
            </a:r>
            <a:endParaRPr lang="en-US" sz="1200" dirty="0">
              <a:latin typeface="Courier"/>
              <a:cs typeface="Courier"/>
            </a:endParaRPr>
          </a:p>
          <a:p>
            <a:r>
              <a:rPr lang="en-US" sz="1200" dirty="0" err="1">
                <a:latin typeface="Courier"/>
                <a:cs typeface="Courier"/>
              </a:rPr>
              <a:t>satbias_in</a:t>
            </a:r>
            <a:r>
              <a:rPr lang="en-US" sz="1200" dirty="0">
                <a:latin typeface="Courier"/>
                <a:cs typeface="Courier"/>
              </a:rPr>
              <a:t> -&gt; ../fix/</a:t>
            </a:r>
            <a:r>
              <a:rPr lang="en-US" sz="1200" dirty="0" err="1">
                <a:latin typeface="Courier"/>
                <a:cs typeface="Courier"/>
              </a:rPr>
              <a:t>satbias_in</a:t>
            </a:r>
            <a:endParaRPr lang="en-US" sz="1200" dirty="0">
              <a:latin typeface="Courier"/>
              <a:cs typeface="Courier"/>
            </a:endParaRPr>
          </a:p>
          <a:p>
            <a:r>
              <a:rPr lang="en-US" sz="1200" dirty="0" err="1">
                <a:latin typeface="Courier"/>
                <a:cs typeface="Courier"/>
              </a:rPr>
              <a:t>scaninfo</a:t>
            </a:r>
            <a:r>
              <a:rPr lang="en-US" sz="1200" dirty="0">
                <a:latin typeface="Courier"/>
                <a:cs typeface="Courier"/>
              </a:rPr>
              <a:t> -&gt; ../fix/</a:t>
            </a:r>
            <a:r>
              <a:rPr lang="en-US" sz="1200" dirty="0" err="1">
                <a:latin typeface="Courier"/>
                <a:cs typeface="Courier"/>
              </a:rPr>
              <a:t>global_scaninfo.txt</a:t>
            </a:r>
            <a:endParaRPr lang="en-US" sz="1200" dirty="0">
              <a:latin typeface="Courier"/>
              <a:cs typeface="Courier"/>
            </a:endParaRPr>
          </a:p>
          <a:p>
            <a:endParaRPr lang="en-US" sz="1200" dirty="0" smtClean="0">
              <a:solidFill>
                <a:srgbClr val="008000"/>
              </a:solidFill>
              <a:latin typeface="Courier"/>
              <a:cs typeface="Courier"/>
            </a:endParaRPr>
          </a:p>
          <a:p>
            <a:r>
              <a:rPr lang="en-US" sz="1200" dirty="0" err="1" smtClean="0">
                <a:solidFill>
                  <a:srgbClr val="008000"/>
                </a:solidFill>
                <a:latin typeface="Courier"/>
                <a:cs typeface="Courier"/>
              </a:rPr>
              <a:t>berror_stats</a:t>
            </a:r>
            <a:r>
              <a:rPr lang="en-US" sz="1200" dirty="0" smtClean="0">
                <a:solidFill>
                  <a:srgbClr val="008000"/>
                </a:solidFill>
                <a:latin typeface="Courier"/>
                <a:cs typeface="Courier"/>
              </a:rPr>
              <a:t> </a:t>
            </a:r>
            <a:r>
              <a:rPr lang="en-US" sz="1200" dirty="0">
                <a:solidFill>
                  <a:srgbClr val="008000"/>
                </a:solidFill>
                <a:latin typeface="Courier"/>
                <a:cs typeface="Courier"/>
              </a:rPr>
              <a:t>-&gt; ../fix/nam_glb_berror.f77.gcv_Little_Endian</a:t>
            </a:r>
          </a:p>
          <a:p>
            <a:r>
              <a:rPr lang="en-US" sz="1200" dirty="0" err="1" smtClean="0">
                <a:solidFill>
                  <a:srgbClr val="008000"/>
                </a:solidFill>
                <a:latin typeface="Courier"/>
                <a:cs typeface="Courier"/>
              </a:rPr>
              <a:t>errtable</a:t>
            </a:r>
            <a:r>
              <a:rPr lang="en-US" sz="1200" dirty="0" smtClean="0">
                <a:solidFill>
                  <a:srgbClr val="008000"/>
                </a:solidFill>
                <a:latin typeface="Courier"/>
                <a:cs typeface="Courier"/>
              </a:rPr>
              <a:t> </a:t>
            </a:r>
            <a:r>
              <a:rPr lang="en-US" sz="1200" dirty="0">
                <a:solidFill>
                  <a:srgbClr val="008000"/>
                </a:solidFill>
                <a:latin typeface="Courier"/>
                <a:cs typeface="Courier"/>
              </a:rPr>
              <a:t>-&gt; ../fix/nam_errtable.r3dv</a:t>
            </a:r>
          </a:p>
          <a:p>
            <a:r>
              <a:rPr lang="en-US" sz="1200" dirty="0" err="1">
                <a:solidFill>
                  <a:srgbClr val="008000"/>
                </a:solidFill>
                <a:latin typeface="Courier"/>
                <a:cs typeface="Courier"/>
              </a:rPr>
              <a:t>convinfo</a:t>
            </a:r>
            <a:r>
              <a:rPr lang="en-US" sz="1200" dirty="0">
                <a:solidFill>
                  <a:srgbClr val="008000"/>
                </a:solidFill>
                <a:latin typeface="Courier"/>
                <a:cs typeface="Courier"/>
              </a:rPr>
              <a:t> -&gt; ../fix/</a:t>
            </a:r>
            <a:r>
              <a:rPr lang="en-US" sz="1200" dirty="0" err="1">
                <a:solidFill>
                  <a:srgbClr val="008000"/>
                </a:solidFill>
                <a:latin typeface="Courier"/>
                <a:cs typeface="Courier"/>
              </a:rPr>
              <a:t>global_convinfo.txt</a:t>
            </a:r>
            <a:endParaRPr lang="en-US" sz="1200" dirty="0">
              <a:solidFill>
                <a:srgbClr val="008000"/>
              </a:solidFill>
              <a:latin typeface="Courier"/>
              <a:cs typeface="Courier"/>
            </a:endParaRPr>
          </a:p>
          <a:p>
            <a:r>
              <a:rPr lang="en-US" sz="1200" dirty="0" err="1" smtClean="0">
                <a:solidFill>
                  <a:srgbClr val="008000"/>
                </a:solidFill>
                <a:latin typeface="Courier"/>
                <a:cs typeface="Courier"/>
              </a:rPr>
              <a:t>ozinfo</a:t>
            </a:r>
            <a:r>
              <a:rPr lang="en-US" sz="1200" dirty="0" smtClean="0">
                <a:solidFill>
                  <a:srgbClr val="008000"/>
                </a:solidFill>
                <a:latin typeface="Courier"/>
                <a:cs typeface="Courier"/>
              </a:rPr>
              <a:t> </a:t>
            </a:r>
            <a:r>
              <a:rPr lang="en-US" sz="1200" dirty="0">
                <a:solidFill>
                  <a:srgbClr val="008000"/>
                </a:solidFill>
                <a:latin typeface="Courier"/>
                <a:cs typeface="Courier"/>
              </a:rPr>
              <a:t>-&gt; ../fix/</a:t>
            </a:r>
            <a:r>
              <a:rPr lang="en-US" sz="1200" dirty="0" err="1">
                <a:solidFill>
                  <a:srgbClr val="008000"/>
                </a:solidFill>
                <a:latin typeface="Courier"/>
                <a:cs typeface="Courier"/>
              </a:rPr>
              <a:t>global_ozinfo.txt</a:t>
            </a:r>
            <a:endParaRPr lang="en-US" sz="1200" dirty="0">
              <a:solidFill>
                <a:srgbClr val="008000"/>
              </a:solidFill>
              <a:latin typeface="Courier"/>
              <a:cs typeface="Courier"/>
            </a:endParaRPr>
          </a:p>
          <a:p>
            <a:r>
              <a:rPr lang="en-US" sz="1200" dirty="0" err="1">
                <a:solidFill>
                  <a:srgbClr val="008000"/>
                </a:solidFill>
                <a:latin typeface="Courier"/>
                <a:cs typeface="Courier"/>
              </a:rPr>
              <a:t>pcpinfo</a:t>
            </a:r>
            <a:r>
              <a:rPr lang="en-US" sz="1200" dirty="0">
                <a:solidFill>
                  <a:srgbClr val="008000"/>
                </a:solidFill>
                <a:latin typeface="Courier"/>
                <a:cs typeface="Courier"/>
              </a:rPr>
              <a:t> -&gt; ../fix/</a:t>
            </a:r>
            <a:r>
              <a:rPr lang="en-US" sz="1200" dirty="0" err="1">
                <a:solidFill>
                  <a:srgbClr val="008000"/>
                </a:solidFill>
                <a:latin typeface="Courier"/>
                <a:cs typeface="Courier"/>
              </a:rPr>
              <a:t>global_pcpinfo.txt</a:t>
            </a:r>
            <a:endParaRPr lang="en-US" sz="1200" dirty="0">
              <a:solidFill>
                <a:srgbClr val="008000"/>
              </a:solidFill>
              <a:latin typeface="Courier"/>
              <a:cs typeface="Courier"/>
            </a:endParaRPr>
          </a:p>
          <a:p>
            <a:endParaRPr lang="en-US" sz="1200" dirty="0" smtClean="0">
              <a:solidFill>
                <a:srgbClr val="008000"/>
              </a:solidFill>
              <a:latin typeface="Courier"/>
              <a:cs typeface="Courier"/>
            </a:endParaRPr>
          </a:p>
          <a:p>
            <a:r>
              <a:rPr lang="en-US" sz="1200" b="1" dirty="0" err="1">
                <a:solidFill>
                  <a:srgbClr val="FF0000"/>
                </a:solidFill>
                <a:latin typeface="Courier"/>
                <a:cs typeface="Courier"/>
              </a:rPr>
              <a:t>anavinfo</a:t>
            </a:r>
            <a:r>
              <a:rPr lang="en-US" sz="1200" dirty="0">
                <a:solidFill>
                  <a:srgbClr val="FF0000"/>
                </a:solidFill>
                <a:latin typeface="Courier"/>
                <a:cs typeface="Courier"/>
              </a:rPr>
              <a:t> </a:t>
            </a:r>
            <a:r>
              <a:rPr lang="en-US" sz="1200" dirty="0">
                <a:latin typeface="Courier"/>
                <a:cs typeface="Courier"/>
              </a:rPr>
              <a:t>-&gt; ../fix/</a:t>
            </a:r>
            <a:r>
              <a:rPr lang="en-US" sz="1200" dirty="0" err="1">
                <a:latin typeface="Courier"/>
                <a:cs typeface="Courier"/>
              </a:rPr>
              <a:t>anavinfo</a:t>
            </a:r>
            <a:endParaRPr lang="en-US" sz="1200" dirty="0">
              <a:latin typeface="Courier"/>
              <a:cs typeface="Courier"/>
            </a:endParaRPr>
          </a:p>
          <a:p>
            <a:r>
              <a:rPr lang="en-US" sz="1200" b="1" dirty="0" err="1">
                <a:solidFill>
                  <a:srgbClr val="FF0000"/>
                </a:solidFill>
                <a:latin typeface="Courier"/>
                <a:cs typeface="Courier"/>
              </a:rPr>
              <a:t>satinfo</a:t>
            </a:r>
            <a:r>
              <a:rPr lang="en-US" sz="1200" dirty="0">
                <a:solidFill>
                  <a:srgbClr val="FF0000"/>
                </a:solidFill>
                <a:latin typeface="Courier"/>
                <a:cs typeface="Courier"/>
              </a:rPr>
              <a:t> </a:t>
            </a:r>
            <a:r>
              <a:rPr lang="en-US" sz="1200" dirty="0">
                <a:latin typeface="Courier"/>
                <a:cs typeface="Courier"/>
              </a:rPr>
              <a:t>-&gt; ../fix/</a:t>
            </a:r>
            <a:r>
              <a:rPr lang="en-US" sz="1200" dirty="0" err="1">
                <a:latin typeface="Courier"/>
                <a:cs typeface="Courier"/>
              </a:rPr>
              <a:t>satinfo</a:t>
            </a:r>
            <a:endParaRPr lang="en-US" sz="1200" dirty="0"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FF0000"/>
              </a:solidFill>
              <a:latin typeface="Courier"/>
              <a:cs typeface="Courier"/>
            </a:endParaRPr>
          </a:p>
          <a:p>
            <a:r>
              <a:rPr lang="en-US" sz="1200" b="1" dirty="0" err="1" smtClean="0">
                <a:solidFill>
                  <a:srgbClr val="FF0000"/>
                </a:solidFill>
                <a:latin typeface="Courier"/>
                <a:cs typeface="Courier"/>
              </a:rPr>
              <a:t>gsiparm.anl</a:t>
            </a:r>
            <a:endParaRPr lang="en-US" sz="1200" b="1" dirty="0">
              <a:solidFill>
                <a:srgbClr val="FF0000"/>
              </a:solidFill>
              <a:latin typeface="Courier"/>
              <a:cs typeface="Courier"/>
            </a:endParaRPr>
          </a:p>
          <a:p>
            <a:endParaRPr lang="en-US" sz="1200" dirty="0" smtClean="0">
              <a:latin typeface="Courier"/>
              <a:cs typeface="Courier"/>
            </a:endParaRPr>
          </a:p>
          <a:p>
            <a:r>
              <a:rPr lang="en-US" sz="1200" b="1" dirty="0" err="1" smtClean="0">
                <a:solidFill>
                  <a:srgbClr val="FF0000"/>
                </a:solidFill>
                <a:latin typeface="Courier"/>
                <a:cs typeface="Courier"/>
              </a:rPr>
              <a:t>wrf_inout</a:t>
            </a:r>
            <a:endParaRPr lang="en-US" sz="1200" b="1" dirty="0">
              <a:solidFill>
                <a:srgbClr val="FF0000"/>
              </a:solidFill>
              <a:latin typeface="Courier"/>
              <a:cs typeface="Courier"/>
            </a:endParaRPr>
          </a:p>
          <a:p>
            <a:r>
              <a:rPr lang="en-US" sz="1200" dirty="0" err="1">
                <a:latin typeface="Courier"/>
                <a:cs typeface="Courier"/>
              </a:rPr>
              <a:t>wrf_inout_orig</a:t>
            </a:r>
            <a:r>
              <a:rPr lang="en-US" sz="1200" dirty="0">
                <a:latin typeface="Courier"/>
                <a:cs typeface="Courier"/>
              </a:rPr>
              <a:t> -&gt; ../../2013123105/</a:t>
            </a:r>
            <a:r>
              <a:rPr lang="en-US" sz="1200" dirty="0" err="1">
                <a:latin typeface="Courier"/>
                <a:cs typeface="Courier"/>
              </a:rPr>
              <a:t>wrf</a:t>
            </a:r>
            <a:r>
              <a:rPr lang="en-US" sz="1200" dirty="0">
                <a:latin typeface="Courier"/>
                <a:cs typeface="Courier"/>
              </a:rPr>
              <a:t>/wrfinput_d01_2013-12-31_06:00:00</a:t>
            </a:r>
          </a:p>
          <a:p>
            <a:r>
              <a:rPr lang="en-US" sz="1200" dirty="0" err="1">
                <a:latin typeface="Courier"/>
                <a:cs typeface="Courier"/>
              </a:rPr>
              <a:t>wrf_inout_rc</a:t>
            </a:r>
            <a:endParaRPr lang="en-US" sz="1200" dirty="0">
              <a:latin typeface="Courier"/>
              <a:cs typeface="Courier"/>
            </a:endParaRPr>
          </a:p>
          <a:p>
            <a:r>
              <a:rPr lang="en-US" sz="1200" dirty="0" err="1">
                <a:latin typeface="Courier"/>
                <a:cs typeface="Courier"/>
              </a:rPr>
              <a:t>wrf_inout_rc_orig</a:t>
            </a:r>
            <a:r>
              <a:rPr lang="en-US" sz="1200" dirty="0">
                <a:latin typeface="Courier"/>
                <a:cs typeface="Courier"/>
              </a:rPr>
              <a:t> -&gt; ../</a:t>
            </a:r>
            <a:r>
              <a:rPr lang="en-US" sz="1200" dirty="0" err="1">
                <a:latin typeface="Courier"/>
                <a:cs typeface="Courier"/>
              </a:rPr>
              <a:t>rc</a:t>
            </a:r>
            <a:r>
              <a:rPr lang="en-US" sz="1200" dirty="0">
                <a:latin typeface="Courier"/>
                <a:cs typeface="Courier"/>
              </a:rPr>
              <a:t>/</a:t>
            </a:r>
            <a:r>
              <a:rPr lang="en-US" sz="1200" dirty="0" smtClean="0">
                <a:latin typeface="Courier"/>
                <a:cs typeface="Courier"/>
              </a:rPr>
              <a:t>wrfinput_d01</a:t>
            </a:r>
            <a:endParaRPr lang="en-US" sz="1200" dirty="0">
              <a:latin typeface="Courier"/>
              <a:cs typeface="Courier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32871" y="199424"/>
            <a:ext cx="4878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Sample list of input files in a GSI working directory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41632" y="883123"/>
            <a:ext cx="2030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90"/>
                </a:solidFill>
              </a:rPr>
              <a:t>directly from NCEP ftp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1632" y="1252623"/>
            <a:ext cx="3455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800000"/>
                </a:solidFill>
              </a:rPr>
              <a:t>converted from NASA </a:t>
            </a:r>
            <a:r>
              <a:rPr lang="en-US" sz="1600" dirty="0" err="1" smtClean="0">
                <a:solidFill>
                  <a:srgbClr val="800000"/>
                </a:solidFill>
              </a:rPr>
              <a:t>netCDF</a:t>
            </a:r>
            <a:r>
              <a:rPr lang="en-US" sz="1600" dirty="0" smtClean="0">
                <a:solidFill>
                  <a:srgbClr val="800000"/>
                </a:solidFill>
              </a:rPr>
              <a:t> retrievals</a:t>
            </a:r>
            <a:endParaRPr lang="en-US" sz="1600" dirty="0">
              <a:solidFill>
                <a:srgbClr val="8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13995" y="2897873"/>
            <a:ext cx="341072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information not actually used in cloud detection runs, but files need to exist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95595" y="1783159"/>
            <a:ext cx="308863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some information not available for NCEP non-operational sensors 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915672" y="5463633"/>
            <a:ext cx="73126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sz="1600" dirty="0" smtClean="0"/>
              <a:t>meteorological </a:t>
            </a:r>
            <a:r>
              <a:rPr lang="en-US" sz="1600" dirty="0"/>
              <a:t>fields from </a:t>
            </a:r>
            <a:r>
              <a:rPr lang="en-US" sz="1600" dirty="0" err="1" smtClean="0"/>
              <a:t>wrf_inout_rc_orig</a:t>
            </a:r>
            <a:r>
              <a:rPr lang="en-US" sz="1600" dirty="0" smtClean="0"/>
              <a:t> and cloud fraction fields from </a:t>
            </a:r>
            <a:r>
              <a:rPr lang="en-US" sz="1600" dirty="0" err="1" smtClean="0"/>
              <a:t>wrf_inout_orig</a:t>
            </a:r>
            <a:r>
              <a:rPr lang="en-US" sz="1600" dirty="0" smtClean="0"/>
              <a:t> are combined in </a:t>
            </a:r>
            <a:r>
              <a:rPr lang="en-US" sz="1600" dirty="0" err="1" smtClean="0"/>
              <a:t>wrf_inout_rc</a:t>
            </a:r>
            <a:endParaRPr lang="en-US" sz="1600" dirty="0" smtClean="0"/>
          </a:p>
          <a:p>
            <a:pPr marL="285750" indent="-285750">
              <a:buFont typeface="Wingdings" charset="2"/>
              <a:buChar char="ü"/>
            </a:pPr>
            <a:r>
              <a:rPr lang="en-US" sz="1600" dirty="0" smtClean="0"/>
              <a:t>make a copy from </a:t>
            </a:r>
            <a:r>
              <a:rPr lang="en-US" sz="1600" dirty="0" err="1" smtClean="0"/>
              <a:t>wrf_inout_rc</a:t>
            </a:r>
            <a:r>
              <a:rPr lang="en-US" sz="1600" dirty="0" smtClean="0"/>
              <a:t> to </a:t>
            </a:r>
            <a:r>
              <a:rPr lang="en-US" sz="1600" dirty="0" err="1" smtClean="0"/>
              <a:t>wrf_inout</a:t>
            </a:r>
            <a:r>
              <a:rPr lang="en-US" sz="1600" dirty="0" smtClean="0"/>
              <a:t> before the GSI run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1600" dirty="0" smtClean="0"/>
              <a:t>for continuous cycling run, simply make a </a:t>
            </a:r>
            <a:r>
              <a:rPr lang="en-US" sz="1600" dirty="0"/>
              <a:t>copy from </a:t>
            </a:r>
            <a:r>
              <a:rPr lang="en-US" sz="1600" dirty="0" err="1"/>
              <a:t>wrf_inout_orig</a:t>
            </a:r>
            <a:r>
              <a:rPr lang="en-US" sz="1600" dirty="0"/>
              <a:t> to </a:t>
            </a:r>
            <a:r>
              <a:rPr lang="en-US" sz="1600" dirty="0" err="1"/>
              <a:t>wrf_inout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3671864" y="3914875"/>
            <a:ext cx="3176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more info in the following slides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084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3037" y="932596"/>
            <a:ext cx="8742247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urier"/>
                <a:cs typeface="Courier"/>
              </a:rPr>
              <a:t>&amp;OBS_INPUT</a:t>
            </a:r>
          </a:p>
          <a:p>
            <a:r>
              <a:rPr lang="en-US" sz="800" dirty="0" smtClean="0">
                <a:latin typeface="Courier"/>
                <a:cs typeface="Courier"/>
              </a:rPr>
              <a:t> </a:t>
            </a:r>
            <a:r>
              <a:rPr lang="en-US" sz="800" dirty="0" err="1" smtClean="0">
                <a:latin typeface="Courier"/>
                <a:cs typeface="Courier"/>
              </a:rPr>
              <a:t>dmesh</a:t>
            </a:r>
            <a:r>
              <a:rPr lang="en-US" sz="800" dirty="0" smtClean="0">
                <a:latin typeface="Courier"/>
                <a:cs typeface="Courier"/>
              </a:rPr>
              <a:t>(1)=5.0,dmesh(2)=10.0,dmesh(3)=60.0,dmesh(4)=45.0,dmesh(5)=120.0,time_window_max=0.6,</a:t>
            </a:r>
          </a:p>
          <a:p>
            <a:r>
              <a:rPr lang="en-US" sz="800" dirty="0" smtClean="0">
                <a:latin typeface="Courier"/>
                <a:cs typeface="Courier"/>
              </a:rPr>
              <a:t> </a:t>
            </a:r>
            <a:r>
              <a:rPr lang="en-US" sz="800" dirty="0" err="1" smtClean="0">
                <a:latin typeface="Courier"/>
                <a:cs typeface="Courier"/>
              </a:rPr>
              <a:t>dfile</a:t>
            </a:r>
            <a:r>
              <a:rPr lang="en-US" sz="800" dirty="0" smtClean="0">
                <a:latin typeface="Courier"/>
                <a:cs typeface="Courier"/>
              </a:rPr>
              <a:t>(01)='</a:t>
            </a:r>
            <a:r>
              <a:rPr lang="en-US" sz="800" dirty="0" err="1" smtClean="0">
                <a:latin typeface="Courier"/>
                <a:cs typeface="Courier"/>
              </a:rPr>
              <a:t>prepbufr</a:t>
            </a:r>
            <a:r>
              <a:rPr lang="en-US" sz="800" dirty="0" smtClean="0">
                <a:latin typeface="Courier"/>
                <a:cs typeface="Courier"/>
              </a:rPr>
              <a:t>',  </a:t>
            </a:r>
            <a:r>
              <a:rPr lang="en-US" sz="800" dirty="0" err="1" smtClean="0">
                <a:latin typeface="Courier"/>
                <a:cs typeface="Courier"/>
              </a:rPr>
              <a:t>dtype</a:t>
            </a:r>
            <a:r>
              <a:rPr lang="en-US" sz="800" dirty="0" smtClean="0">
                <a:latin typeface="Courier"/>
                <a:cs typeface="Courier"/>
              </a:rPr>
              <a:t>(01)='</a:t>
            </a:r>
            <a:r>
              <a:rPr lang="en-US" sz="800" dirty="0" err="1" smtClean="0">
                <a:latin typeface="Courier"/>
                <a:cs typeface="Courier"/>
              </a:rPr>
              <a:t>ps</a:t>
            </a:r>
            <a:r>
              <a:rPr lang="en-US" sz="800" dirty="0" smtClean="0">
                <a:latin typeface="Courier"/>
                <a:cs typeface="Courier"/>
              </a:rPr>
              <a:t>',        </a:t>
            </a:r>
            <a:r>
              <a:rPr lang="en-US" sz="800" dirty="0" err="1" smtClean="0">
                <a:latin typeface="Courier"/>
                <a:cs typeface="Courier"/>
              </a:rPr>
              <a:t>dplat</a:t>
            </a:r>
            <a:r>
              <a:rPr lang="en-US" sz="800" dirty="0" smtClean="0">
                <a:latin typeface="Courier"/>
                <a:cs typeface="Courier"/>
              </a:rPr>
              <a:t>(01)=' ',       </a:t>
            </a:r>
            <a:r>
              <a:rPr lang="en-US" sz="800" dirty="0" err="1" smtClean="0">
                <a:latin typeface="Courier"/>
                <a:cs typeface="Courier"/>
              </a:rPr>
              <a:t>dsis</a:t>
            </a:r>
            <a:r>
              <a:rPr lang="en-US" sz="800" dirty="0" smtClean="0">
                <a:latin typeface="Courier"/>
                <a:cs typeface="Courier"/>
              </a:rPr>
              <a:t>(01)='</a:t>
            </a:r>
            <a:r>
              <a:rPr lang="en-US" sz="800" dirty="0" err="1" smtClean="0">
                <a:latin typeface="Courier"/>
                <a:cs typeface="Courier"/>
              </a:rPr>
              <a:t>ps</a:t>
            </a:r>
            <a:r>
              <a:rPr lang="en-US" sz="800" dirty="0" smtClean="0">
                <a:latin typeface="Courier"/>
                <a:cs typeface="Courier"/>
              </a:rPr>
              <a:t>',                </a:t>
            </a:r>
            <a:r>
              <a:rPr lang="en-US" sz="800" dirty="0" err="1" smtClean="0">
                <a:latin typeface="Courier"/>
                <a:cs typeface="Courier"/>
              </a:rPr>
              <a:t>dval</a:t>
            </a:r>
            <a:r>
              <a:rPr lang="en-US" sz="800" dirty="0" smtClean="0">
                <a:latin typeface="Courier"/>
                <a:cs typeface="Courier"/>
              </a:rPr>
              <a:t>(01)=1.0, </a:t>
            </a:r>
            <a:r>
              <a:rPr lang="en-US" sz="800" dirty="0" err="1" smtClean="0">
                <a:latin typeface="Courier"/>
                <a:cs typeface="Courier"/>
              </a:rPr>
              <a:t>dthin</a:t>
            </a:r>
            <a:r>
              <a:rPr lang="en-US" sz="800" dirty="0" smtClean="0">
                <a:latin typeface="Courier"/>
                <a:cs typeface="Courier"/>
              </a:rPr>
              <a:t>(01)=0,</a:t>
            </a:r>
          </a:p>
          <a:p>
            <a:r>
              <a:rPr lang="en-US" sz="800" dirty="0" smtClean="0">
                <a:latin typeface="Courier"/>
                <a:cs typeface="Courier"/>
              </a:rPr>
              <a:t> </a:t>
            </a:r>
            <a:r>
              <a:rPr lang="en-US" sz="800" dirty="0" err="1" smtClean="0">
                <a:latin typeface="Courier"/>
                <a:cs typeface="Courier"/>
              </a:rPr>
              <a:t>dfile</a:t>
            </a:r>
            <a:r>
              <a:rPr lang="en-US" sz="800" dirty="0" smtClean="0">
                <a:latin typeface="Courier"/>
                <a:cs typeface="Courier"/>
              </a:rPr>
              <a:t>(02)='</a:t>
            </a:r>
            <a:r>
              <a:rPr lang="en-US" sz="800" dirty="0" err="1" smtClean="0">
                <a:latin typeface="Courier"/>
                <a:cs typeface="Courier"/>
              </a:rPr>
              <a:t>prepbufr</a:t>
            </a:r>
            <a:r>
              <a:rPr lang="en-US" sz="800" dirty="0" smtClean="0">
                <a:latin typeface="Courier"/>
                <a:cs typeface="Courier"/>
              </a:rPr>
              <a:t>'   </a:t>
            </a:r>
            <a:r>
              <a:rPr lang="en-US" sz="800" dirty="0" err="1" smtClean="0">
                <a:latin typeface="Courier"/>
                <a:cs typeface="Courier"/>
              </a:rPr>
              <a:t>dtype</a:t>
            </a:r>
            <a:r>
              <a:rPr lang="en-US" sz="800" dirty="0" smtClean="0">
                <a:latin typeface="Courier"/>
                <a:cs typeface="Courier"/>
              </a:rPr>
              <a:t>(02)='t',         </a:t>
            </a:r>
            <a:r>
              <a:rPr lang="en-US" sz="800" dirty="0" err="1" smtClean="0">
                <a:latin typeface="Courier"/>
                <a:cs typeface="Courier"/>
              </a:rPr>
              <a:t>dplat</a:t>
            </a:r>
            <a:r>
              <a:rPr lang="en-US" sz="800" dirty="0" smtClean="0">
                <a:latin typeface="Courier"/>
                <a:cs typeface="Courier"/>
              </a:rPr>
              <a:t>(02)=' ',       </a:t>
            </a:r>
            <a:r>
              <a:rPr lang="en-US" sz="800" dirty="0" err="1" smtClean="0">
                <a:latin typeface="Courier"/>
                <a:cs typeface="Courier"/>
              </a:rPr>
              <a:t>dsis</a:t>
            </a:r>
            <a:r>
              <a:rPr lang="en-US" sz="800" dirty="0" smtClean="0">
                <a:latin typeface="Courier"/>
                <a:cs typeface="Courier"/>
              </a:rPr>
              <a:t>(02)='t',                 </a:t>
            </a:r>
            <a:r>
              <a:rPr lang="en-US" sz="800" dirty="0" err="1" smtClean="0">
                <a:latin typeface="Courier"/>
                <a:cs typeface="Courier"/>
              </a:rPr>
              <a:t>dval</a:t>
            </a:r>
            <a:r>
              <a:rPr lang="en-US" sz="800" dirty="0" smtClean="0">
                <a:latin typeface="Courier"/>
                <a:cs typeface="Courier"/>
              </a:rPr>
              <a:t>(02)=1.0, </a:t>
            </a:r>
            <a:r>
              <a:rPr lang="en-US" sz="800" dirty="0" err="1" smtClean="0">
                <a:latin typeface="Courier"/>
                <a:cs typeface="Courier"/>
              </a:rPr>
              <a:t>dthin</a:t>
            </a:r>
            <a:r>
              <a:rPr lang="en-US" sz="800" dirty="0" smtClean="0">
                <a:latin typeface="Courier"/>
                <a:cs typeface="Courier"/>
              </a:rPr>
              <a:t>(02)=0,</a:t>
            </a:r>
          </a:p>
          <a:p>
            <a:r>
              <a:rPr lang="en-US" sz="800" dirty="0" smtClean="0">
                <a:latin typeface="Courier"/>
                <a:cs typeface="Courier"/>
              </a:rPr>
              <a:t> </a:t>
            </a:r>
            <a:r>
              <a:rPr lang="en-US" sz="800" dirty="0" err="1" smtClean="0">
                <a:latin typeface="Courier"/>
                <a:cs typeface="Courier"/>
              </a:rPr>
              <a:t>dfile</a:t>
            </a:r>
            <a:r>
              <a:rPr lang="en-US" sz="800" dirty="0" smtClean="0">
                <a:latin typeface="Courier"/>
                <a:cs typeface="Courier"/>
              </a:rPr>
              <a:t>(03)='</a:t>
            </a:r>
            <a:r>
              <a:rPr lang="en-US" sz="800" dirty="0" err="1" smtClean="0">
                <a:latin typeface="Courier"/>
                <a:cs typeface="Courier"/>
              </a:rPr>
              <a:t>prepbufr</a:t>
            </a:r>
            <a:r>
              <a:rPr lang="en-US" sz="800" dirty="0" smtClean="0">
                <a:latin typeface="Courier"/>
                <a:cs typeface="Courier"/>
              </a:rPr>
              <a:t>',  </a:t>
            </a:r>
            <a:r>
              <a:rPr lang="en-US" sz="800" dirty="0" err="1" smtClean="0">
                <a:latin typeface="Courier"/>
                <a:cs typeface="Courier"/>
              </a:rPr>
              <a:t>dtype</a:t>
            </a:r>
            <a:r>
              <a:rPr lang="en-US" sz="800" dirty="0" smtClean="0">
                <a:latin typeface="Courier"/>
                <a:cs typeface="Courier"/>
              </a:rPr>
              <a:t>(03)='q',         </a:t>
            </a:r>
            <a:r>
              <a:rPr lang="en-US" sz="800" dirty="0" err="1" smtClean="0">
                <a:latin typeface="Courier"/>
                <a:cs typeface="Courier"/>
              </a:rPr>
              <a:t>dplat</a:t>
            </a:r>
            <a:r>
              <a:rPr lang="en-US" sz="800" dirty="0" smtClean="0">
                <a:latin typeface="Courier"/>
                <a:cs typeface="Courier"/>
              </a:rPr>
              <a:t>(03)=' ',       </a:t>
            </a:r>
            <a:r>
              <a:rPr lang="en-US" sz="800" dirty="0" err="1" smtClean="0">
                <a:latin typeface="Courier"/>
                <a:cs typeface="Courier"/>
              </a:rPr>
              <a:t>dsis</a:t>
            </a:r>
            <a:r>
              <a:rPr lang="en-US" sz="800" dirty="0" smtClean="0">
                <a:latin typeface="Courier"/>
                <a:cs typeface="Courier"/>
              </a:rPr>
              <a:t>(03)='q',                 </a:t>
            </a:r>
            <a:r>
              <a:rPr lang="en-US" sz="800" dirty="0" err="1" smtClean="0">
                <a:latin typeface="Courier"/>
                <a:cs typeface="Courier"/>
              </a:rPr>
              <a:t>dval</a:t>
            </a:r>
            <a:r>
              <a:rPr lang="en-US" sz="800" dirty="0" smtClean="0">
                <a:latin typeface="Courier"/>
                <a:cs typeface="Courier"/>
              </a:rPr>
              <a:t>(03)=1.0, </a:t>
            </a:r>
            <a:r>
              <a:rPr lang="en-US" sz="800" dirty="0" err="1" smtClean="0">
                <a:latin typeface="Courier"/>
                <a:cs typeface="Courier"/>
              </a:rPr>
              <a:t>dthin</a:t>
            </a:r>
            <a:r>
              <a:rPr lang="en-US" sz="800" dirty="0" smtClean="0">
                <a:latin typeface="Courier"/>
                <a:cs typeface="Courier"/>
              </a:rPr>
              <a:t>(03)=0,</a:t>
            </a:r>
          </a:p>
          <a:p>
            <a:r>
              <a:rPr lang="en-US" sz="800" dirty="0" smtClean="0">
                <a:latin typeface="Courier"/>
                <a:cs typeface="Courier"/>
              </a:rPr>
              <a:t> </a:t>
            </a:r>
            <a:r>
              <a:rPr lang="en-US" sz="800" dirty="0" err="1" smtClean="0">
                <a:latin typeface="Courier"/>
                <a:cs typeface="Courier"/>
              </a:rPr>
              <a:t>dfile</a:t>
            </a:r>
            <a:r>
              <a:rPr lang="en-US" sz="800" dirty="0" smtClean="0">
                <a:latin typeface="Courier"/>
                <a:cs typeface="Courier"/>
              </a:rPr>
              <a:t>(04)='</a:t>
            </a:r>
            <a:r>
              <a:rPr lang="en-US" sz="800" dirty="0" err="1" smtClean="0">
                <a:latin typeface="Courier"/>
                <a:cs typeface="Courier"/>
              </a:rPr>
              <a:t>prepbufr</a:t>
            </a:r>
            <a:r>
              <a:rPr lang="en-US" sz="800" dirty="0" smtClean="0">
                <a:latin typeface="Courier"/>
                <a:cs typeface="Courier"/>
              </a:rPr>
              <a:t>',  </a:t>
            </a:r>
            <a:r>
              <a:rPr lang="en-US" sz="800" dirty="0" err="1" smtClean="0">
                <a:latin typeface="Courier"/>
                <a:cs typeface="Courier"/>
              </a:rPr>
              <a:t>dtype</a:t>
            </a:r>
            <a:r>
              <a:rPr lang="en-US" sz="800" dirty="0" smtClean="0">
                <a:latin typeface="Courier"/>
                <a:cs typeface="Courier"/>
              </a:rPr>
              <a:t>(04)='pw',        </a:t>
            </a:r>
            <a:r>
              <a:rPr lang="en-US" sz="800" dirty="0" err="1" smtClean="0">
                <a:latin typeface="Courier"/>
                <a:cs typeface="Courier"/>
              </a:rPr>
              <a:t>dplat</a:t>
            </a:r>
            <a:r>
              <a:rPr lang="en-US" sz="800" dirty="0" smtClean="0">
                <a:latin typeface="Courier"/>
                <a:cs typeface="Courier"/>
              </a:rPr>
              <a:t>(04)=' ',       </a:t>
            </a:r>
            <a:r>
              <a:rPr lang="en-US" sz="800" dirty="0" err="1" smtClean="0">
                <a:latin typeface="Courier"/>
                <a:cs typeface="Courier"/>
              </a:rPr>
              <a:t>dsis</a:t>
            </a:r>
            <a:r>
              <a:rPr lang="en-US" sz="800" dirty="0" smtClean="0">
                <a:latin typeface="Courier"/>
                <a:cs typeface="Courier"/>
              </a:rPr>
              <a:t>(04)='pw',                </a:t>
            </a:r>
            <a:r>
              <a:rPr lang="en-US" sz="800" dirty="0" err="1" smtClean="0">
                <a:latin typeface="Courier"/>
                <a:cs typeface="Courier"/>
              </a:rPr>
              <a:t>dval</a:t>
            </a:r>
            <a:r>
              <a:rPr lang="en-US" sz="800" dirty="0" smtClean="0">
                <a:latin typeface="Courier"/>
                <a:cs typeface="Courier"/>
              </a:rPr>
              <a:t>(04)=1.0, </a:t>
            </a:r>
            <a:r>
              <a:rPr lang="en-US" sz="800" dirty="0" err="1" smtClean="0">
                <a:latin typeface="Courier"/>
                <a:cs typeface="Courier"/>
              </a:rPr>
              <a:t>dthin</a:t>
            </a:r>
            <a:r>
              <a:rPr lang="en-US" sz="800" dirty="0" smtClean="0">
                <a:latin typeface="Courier"/>
                <a:cs typeface="Courier"/>
              </a:rPr>
              <a:t>(04)=0,</a:t>
            </a:r>
          </a:p>
          <a:p>
            <a:r>
              <a:rPr lang="en-US" sz="800" dirty="0" smtClean="0">
                <a:latin typeface="Courier"/>
                <a:cs typeface="Courier"/>
              </a:rPr>
              <a:t> </a:t>
            </a:r>
            <a:r>
              <a:rPr lang="en-US" sz="800" dirty="0" err="1" smtClean="0">
                <a:latin typeface="Courier"/>
                <a:cs typeface="Courier"/>
              </a:rPr>
              <a:t>dfile</a:t>
            </a:r>
            <a:r>
              <a:rPr lang="en-US" sz="800" dirty="0" smtClean="0">
                <a:latin typeface="Courier"/>
                <a:cs typeface="Courier"/>
              </a:rPr>
              <a:t>(05)='</a:t>
            </a:r>
            <a:r>
              <a:rPr lang="en-US" sz="800" dirty="0" err="1" smtClean="0">
                <a:latin typeface="Courier"/>
                <a:cs typeface="Courier"/>
              </a:rPr>
              <a:t>prepbufr</a:t>
            </a:r>
            <a:r>
              <a:rPr lang="en-US" sz="800" dirty="0" smtClean="0">
                <a:latin typeface="Courier"/>
                <a:cs typeface="Courier"/>
              </a:rPr>
              <a:t>',  </a:t>
            </a:r>
            <a:r>
              <a:rPr lang="en-US" sz="800" dirty="0" err="1" smtClean="0">
                <a:latin typeface="Courier"/>
                <a:cs typeface="Courier"/>
              </a:rPr>
              <a:t>dtype</a:t>
            </a:r>
            <a:r>
              <a:rPr lang="en-US" sz="800" dirty="0" smtClean="0">
                <a:latin typeface="Courier"/>
                <a:cs typeface="Courier"/>
              </a:rPr>
              <a:t>(05)='</a:t>
            </a:r>
            <a:r>
              <a:rPr lang="en-US" sz="800" dirty="0" err="1" smtClean="0">
                <a:latin typeface="Courier"/>
                <a:cs typeface="Courier"/>
              </a:rPr>
              <a:t>uv</a:t>
            </a:r>
            <a:r>
              <a:rPr lang="en-US" sz="800" dirty="0" smtClean="0">
                <a:latin typeface="Courier"/>
                <a:cs typeface="Courier"/>
              </a:rPr>
              <a:t>',        </a:t>
            </a:r>
            <a:r>
              <a:rPr lang="en-US" sz="800" dirty="0" err="1" smtClean="0">
                <a:latin typeface="Courier"/>
                <a:cs typeface="Courier"/>
              </a:rPr>
              <a:t>dplat</a:t>
            </a:r>
            <a:r>
              <a:rPr lang="en-US" sz="800" dirty="0" smtClean="0">
                <a:latin typeface="Courier"/>
                <a:cs typeface="Courier"/>
              </a:rPr>
              <a:t>(05)=' ',       </a:t>
            </a:r>
            <a:r>
              <a:rPr lang="en-US" sz="800" dirty="0" err="1" smtClean="0">
                <a:latin typeface="Courier"/>
                <a:cs typeface="Courier"/>
              </a:rPr>
              <a:t>dsis</a:t>
            </a:r>
            <a:r>
              <a:rPr lang="en-US" sz="800" dirty="0" smtClean="0">
                <a:latin typeface="Courier"/>
                <a:cs typeface="Courier"/>
              </a:rPr>
              <a:t>(05)='</a:t>
            </a:r>
            <a:r>
              <a:rPr lang="en-US" sz="800" dirty="0" err="1" smtClean="0">
                <a:latin typeface="Courier"/>
                <a:cs typeface="Courier"/>
              </a:rPr>
              <a:t>uv</a:t>
            </a:r>
            <a:r>
              <a:rPr lang="en-US" sz="800" dirty="0" smtClean="0">
                <a:latin typeface="Courier"/>
                <a:cs typeface="Courier"/>
              </a:rPr>
              <a:t>',                </a:t>
            </a:r>
            <a:r>
              <a:rPr lang="en-US" sz="800" dirty="0" err="1" smtClean="0">
                <a:latin typeface="Courier"/>
                <a:cs typeface="Courier"/>
              </a:rPr>
              <a:t>dval</a:t>
            </a:r>
            <a:r>
              <a:rPr lang="en-US" sz="800" dirty="0" smtClean="0">
                <a:latin typeface="Courier"/>
                <a:cs typeface="Courier"/>
              </a:rPr>
              <a:t>(05)=1.0, </a:t>
            </a:r>
            <a:r>
              <a:rPr lang="en-US" sz="800" dirty="0" err="1" smtClean="0">
                <a:latin typeface="Courier"/>
                <a:cs typeface="Courier"/>
              </a:rPr>
              <a:t>dthin</a:t>
            </a:r>
            <a:r>
              <a:rPr lang="en-US" sz="800" dirty="0" smtClean="0">
                <a:latin typeface="Courier"/>
                <a:cs typeface="Courier"/>
              </a:rPr>
              <a:t>(05)=0,</a:t>
            </a:r>
          </a:p>
          <a:p>
            <a:r>
              <a:rPr lang="en-US" sz="800" dirty="0" smtClean="0">
                <a:latin typeface="Courier"/>
                <a:cs typeface="Courier"/>
              </a:rPr>
              <a:t> </a:t>
            </a:r>
            <a:r>
              <a:rPr lang="en-US" sz="800" dirty="0" err="1" smtClean="0">
                <a:latin typeface="Courier"/>
                <a:cs typeface="Courier"/>
              </a:rPr>
              <a:t>dfile</a:t>
            </a:r>
            <a:r>
              <a:rPr lang="en-US" sz="800" dirty="0" smtClean="0">
                <a:latin typeface="Courier"/>
                <a:cs typeface="Courier"/>
              </a:rPr>
              <a:t>(06)='</a:t>
            </a:r>
            <a:r>
              <a:rPr lang="en-US" sz="800" dirty="0" err="1" smtClean="0">
                <a:latin typeface="Courier"/>
                <a:cs typeface="Courier"/>
              </a:rPr>
              <a:t>iasibufr</a:t>
            </a:r>
            <a:r>
              <a:rPr lang="en-US" sz="800" dirty="0" smtClean="0">
                <a:latin typeface="Courier"/>
                <a:cs typeface="Courier"/>
              </a:rPr>
              <a:t>',  </a:t>
            </a:r>
            <a:r>
              <a:rPr lang="en-US" sz="800" dirty="0" err="1" smtClean="0">
                <a:latin typeface="Courier"/>
                <a:cs typeface="Courier"/>
              </a:rPr>
              <a:t>dtype</a:t>
            </a:r>
            <a:r>
              <a:rPr lang="en-US" sz="800" dirty="0" smtClean="0">
                <a:latin typeface="Courier"/>
                <a:cs typeface="Courier"/>
              </a:rPr>
              <a:t>(06)='</a:t>
            </a:r>
            <a:r>
              <a:rPr lang="en-US" sz="800" dirty="0" err="1" smtClean="0">
                <a:latin typeface="Courier"/>
                <a:cs typeface="Courier"/>
              </a:rPr>
              <a:t>iasi</a:t>
            </a:r>
            <a:r>
              <a:rPr lang="en-US" sz="800" dirty="0" smtClean="0">
                <a:latin typeface="Courier"/>
                <a:cs typeface="Courier"/>
              </a:rPr>
              <a:t>',      </a:t>
            </a:r>
            <a:r>
              <a:rPr lang="en-US" sz="800" dirty="0" err="1" smtClean="0">
                <a:latin typeface="Courier"/>
                <a:cs typeface="Courier"/>
              </a:rPr>
              <a:t>dplat</a:t>
            </a:r>
            <a:r>
              <a:rPr lang="en-US" sz="800" dirty="0" smtClean="0">
                <a:latin typeface="Courier"/>
                <a:cs typeface="Courier"/>
              </a:rPr>
              <a:t>(06)='</a:t>
            </a:r>
            <a:r>
              <a:rPr lang="en-US" sz="800" dirty="0" err="1" smtClean="0">
                <a:latin typeface="Courier"/>
                <a:cs typeface="Courier"/>
              </a:rPr>
              <a:t>metop</a:t>
            </a:r>
            <a:r>
              <a:rPr lang="en-US" sz="800" dirty="0" smtClean="0">
                <a:latin typeface="Courier"/>
                <a:cs typeface="Courier"/>
              </a:rPr>
              <a:t>-a', </a:t>
            </a:r>
            <a:r>
              <a:rPr lang="en-US" sz="800" dirty="0" err="1" smtClean="0">
                <a:latin typeface="Courier"/>
                <a:cs typeface="Courier"/>
              </a:rPr>
              <a:t>dsis</a:t>
            </a:r>
            <a:r>
              <a:rPr lang="en-US" sz="800" dirty="0" smtClean="0">
                <a:latin typeface="Courier"/>
                <a:cs typeface="Courier"/>
              </a:rPr>
              <a:t>(06)='iasi616_metop-a',   </a:t>
            </a:r>
            <a:r>
              <a:rPr lang="en-US" sz="800" dirty="0" err="1" smtClean="0">
                <a:latin typeface="Courier"/>
                <a:cs typeface="Courier"/>
              </a:rPr>
              <a:t>dval</a:t>
            </a:r>
            <a:r>
              <a:rPr lang="en-US" sz="800" dirty="0" smtClean="0">
                <a:latin typeface="Courier"/>
                <a:cs typeface="Courier"/>
              </a:rPr>
              <a:t>(06)=0.0, </a:t>
            </a:r>
            <a:r>
              <a:rPr lang="en-US" sz="800" dirty="0" err="1" smtClean="0">
                <a:latin typeface="Courier"/>
                <a:cs typeface="Courier"/>
              </a:rPr>
              <a:t>dthin</a:t>
            </a:r>
            <a:r>
              <a:rPr lang="en-US" sz="800" dirty="0" smtClean="0">
                <a:latin typeface="Courier"/>
                <a:cs typeface="Courier"/>
              </a:rPr>
              <a:t>(06)=1, </a:t>
            </a:r>
            <a:r>
              <a:rPr lang="en-US" sz="800" dirty="0" err="1" smtClean="0">
                <a:latin typeface="Courier"/>
                <a:cs typeface="Courier"/>
              </a:rPr>
              <a:t>dsfcalc</a:t>
            </a:r>
            <a:r>
              <a:rPr lang="en-US" sz="800" dirty="0" smtClean="0">
                <a:latin typeface="Courier"/>
                <a:cs typeface="Courier"/>
              </a:rPr>
              <a:t>(06)=1,</a:t>
            </a:r>
          </a:p>
          <a:p>
            <a:r>
              <a:rPr lang="en-US" sz="800" dirty="0" smtClean="0">
                <a:latin typeface="Courier"/>
                <a:cs typeface="Courier"/>
              </a:rPr>
              <a:t> </a:t>
            </a:r>
            <a:r>
              <a:rPr lang="en-US" sz="800" dirty="0" err="1" smtClean="0">
                <a:latin typeface="Courier"/>
                <a:cs typeface="Courier"/>
              </a:rPr>
              <a:t>dfile</a:t>
            </a:r>
            <a:r>
              <a:rPr lang="en-US" sz="800" dirty="0" smtClean="0">
                <a:latin typeface="Courier"/>
                <a:cs typeface="Courier"/>
              </a:rPr>
              <a:t>(07)='</a:t>
            </a:r>
            <a:r>
              <a:rPr lang="en-US" sz="800" dirty="0" err="1" smtClean="0">
                <a:latin typeface="Courier"/>
                <a:cs typeface="Courier"/>
              </a:rPr>
              <a:t>iasibufr</a:t>
            </a:r>
            <a:r>
              <a:rPr lang="en-US" sz="800" dirty="0" smtClean="0">
                <a:latin typeface="Courier"/>
                <a:cs typeface="Courier"/>
              </a:rPr>
              <a:t>',  </a:t>
            </a:r>
            <a:r>
              <a:rPr lang="en-US" sz="800" dirty="0" err="1" smtClean="0">
                <a:latin typeface="Courier"/>
                <a:cs typeface="Courier"/>
              </a:rPr>
              <a:t>dtype</a:t>
            </a:r>
            <a:r>
              <a:rPr lang="en-US" sz="800" dirty="0" smtClean="0">
                <a:latin typeface="Courier"/>
                <a:cs typeface="Courier"/>
              </a:rPr>
              <a:t>(07)='</a:t>
            </a:r>
            <a:r>
              <a:rPr lang="en-US" sz="800" dirty="0" err="1" smtClean="0">
                <a:latin typeface="Courier"/>
                <a:cs typeface="Courier"/>
              </a:rPr>
              <a:t>iasi</a:t>
            </a:r>
            <a:r>
              <a:rPr lang="en-US" sz="800" dirty="0" smtClean="0">
                <a:latin typeface="Courier"/>
                <a:cs typeface="Courier"/>
              </a:rPr>
              <a:t>',      </a:t>
            </a:r>
            <a:r>
              <a:rPr lang="en-US" sz="800" dirty="0" err="1" smtClean="0">
                <a:latin typeface="Courier"/>
                <a:cs typeface="Courier"/>
              </a:rPr>
              <a:t>dplat</a:t>
            </a:r>
            <a:r>
              <a:rPr lang="en-US" sz="800" dirty="0" smtClean="0">
                <a:latin typeface="Courier"/>
                <a:cs typeface="Courier"/>
              </a:rPr>
              <a:t>(07)='</a:t>
            </a:r>
            <a:r>
              <a:rPr lang="en-US" sz="800" dirty="0" err="1" smtClean="0">
                <a:latin typeface="Courier"/>
                <a:cs typeface="Courier"/>
              </a:rPr>
              <a:t>metop</a:t>
            </a:r>
            <a:r>
              <a:rPr lang="en-US" sz="800" dirty="0" smtClean="0">
                <a:latin typeface="Courier"/>
                <a:cs typeface="Courier"/>
              </a:rPr>
              <a:t>-b', </a:t>
            </a:r>
            <a:r>
              <a:rPr lang="en-US" sz="800" dirty="0" err="1" smtClean="0">
                <a:latin typeface="Courier"/>
                <a:cs typeface="Courier"/>
              </a:rPr>
              <a:t>dsis</a:t>
            </a:r>
            <a:r>
              <a:rPr lang="en-US" sz="800" dirty="0" smtClean="0">
                <a:latin typeface="Courier"/>
                <a:cs typeface="Courier"/>
              </a:rPr>
              <a:t>(07)='iasi616_metop-b',   </a:t>
            </a:r>
            <a:r>
              <a:rPr lang="en-US" sz="800" dirty="0" err="1" smtClean="0">
                <a:latin typeface="Courier"/>
                <a:cs typeface="Courier"/>
              </a:rPr>
              <a:t>dval</a:t>
            </a:r>
            <a:r>
              <a:rPr lang="en-US" sz="800" dirty="0" smtClean="0">
                <a:latin typeface="Courier"/>
                <a:cs typeface="Courier"/>
              </a:rPr>
              <a:t>(07)=0.0, </a:t>
            </a:r>
            <a:r>
              <a:rPr lang="en-US" sz="800" dirty="0" err="1" smtClean="0">
                <a:latin typeface="Courier"/>
                <a:cs typeface="Courier"/>
              </a:rPr>
              <a:t>dthin</a:t>
            </a:r>
            <a:r>
              <a:rPr lang="en-US" sz="800" dirty="0" smtClean="0">
                <a:latin typeface="Courier"/>
                <a:cs typeface="Courier"/>
              </a:rPr>
              <a:t>(07)=1, </a:t>
            </a:r>
            <a:r>
              <a:rPr lang="en-US" sz="800" dirty="0" err="1" smtClean="0">
                <a:latin typeface="Courier"/>
                <a:cs typeface="Courier"/>
              </a:rPr>
              <a:t>dsfcalc</a:t>
            </a:r>
            <a:r>
              <a:rPr lang="en-US" sz="800" dirty="0" smtClean="0">
                <a:latin typeface="Courier"/>
                <a:cs typeface="Courier"/>
              </a:rPr>
              <a:t>(07)=1,</a:t>
            </a:r>
          </a:p>
          <a:p>
            <a:r>
              <a:rPr lang="en-US" sz="800" dirty="0" smtClean="0">
                <a:latin typeface="Courier"/>
                <a:cs typeface="Courier"/>
              </a:rPr>
              <a:t> </a:t>
            </a:r>
            <a:r>
              <a:rPr lang="en-US" sz="800" dirty="0" err="1" smtClean="0">
                <a:latin typeface="Courier"/>
                <a:cs typeface="Courier"/>
              </a:rPr>
              <a:t>dfile</a:t>
            </a:r>
            <a:r>
              <a:rPr lang="en-US" sz="800" dirty="0" smtClean="0">
                <a:latin typeface="Courier"/>
                <a:cs typeface="Courier"/>
              </a:rPr>
              <a:t>(08)='</a:t>
            </a:r>
            <a:r>
              <a:rPr lang="en-US" sz="800" dirty="0" err="1" smtClean="0">
                <a:latin typeface="Courier"/>
                <a:cs typeface="Courier"/>
              </a:rPr>
              <a:t>airsbufr</a:t>
            </a:r>
            <a:r>
              <a:rPr lang="en-US" sz="800" dirty="0" smtClean="0">
                <a:latin typeface="Courier"/>
                <a:cs typeface="Courier"/>
              </a:rPr>
              <a:t>',  </a:t>
            </a:r>
            <a:r>
              <a:rPr lang="en-US" sz="800" dirty="0" err="1" smtClean="0">
                <a:latin typeface="Courier"/>
                <a:cs typeface="Courier"/>
              </a:rPr>
              <a:t>dtype</a:t>
            </a:r>
            <a:r>
              <a:rPr lang="en-US" sz="800" dirty="0" smtClean="0">
                <a:latin typeface="Courier"/>
                <a:cs typeface="Courier"/>
              </a:rPr>
              <a:t>(08)='airs',      </a:t>
            </a:r>
            <a:r>
              <a:rPr lang="en-US" sz="800" dirty="0" err="1" smtClean="0">
                <a:latin typeface="Courier"/>
                <a:cs typeface="Courier"/>
              </a:rPr>
              <a:t>dplat</a:t>
            </a:r>
            <a:r>
              <a:rPr lang="en-US" sz="800" dirty="0" smtClean="0">
                <a:latin typeface="Courier"/>
                <a:cs typeface="Courier"/>
              </a:rPr>
              <a:t>(08)='aqua',    </a:t>
            </a:r>
            <a:r>
              <a:rPr lang="en-US" sz="800" dirty="0" err="1" smtClean="0">
                <a:latin typeface="Courier"/>
                <a:cs typeface="Courier"/>
              </a:rPr>
              <a:t>dsis</a:t>
            </a:r>
            <a:r>
              <a:rPr lang="en-US" sz="800" dirty="0" smtClean="0">
                <a:latin typeface="Courier"/>
                <a:cs typeface="Courier"/>
              </a:rPr>
              <a:t>(08)='airs281SUBSET_aqua',dval(08)=0.0, </a:t>
            </a:r>
            <a:r>
              <a:rPr lang="en-US" sz="800" dirty="0" err="1" smtClean="0">
                <a:latin typeface="Courier"/>
                <a:cs typeface="Courier"/>
              </a:rPr>
              <a:t>dthin</a:t>
            </a:r>
            <a:r>
              <a:rPr lang="en-US" sz="800" dirty="0" smtClean="0">
                <a:latin typeface="Courier"/>
                <a:cs typeface="Courier"/>
              </a:rPr>
              <a:t>(08)=1, </a:t>
            </a:r>
            <a:r>
              <a:rPr lang="en-US" sz="800" dirty="0" err="1" smtClean="0">
                <a:latin typeface="Courier"/>
                <a:cs typeface="Courier"/>
              </a:rPr>
              <a:t>dsfcalc</a:t>
            </a:r>
            <a:r>
              <a:rPr lang="en-US" sz="800" dirty="0" smtClean="0">
                <a:latin typeface="Courier"/>
                <a:cs typeface="Courier"/>
              </a:rPr>
              <a:t>(08)=1,</a:t>
            </a:r>
          </a:p>
          <a:p>
            <a:r>
              <a:rPr lang="en-US" sz="800" dirty="0" smtClean="0">
                <a:latin typeface="Courier"/>
                <a:cs typeface="Courier"/>
              </a:rPr>
              <a:t> </a:t>
            </a:r>
            <a:r>
              <a:rPr lang="en-US" sz="800" dirty="0" err="1" smtClean="0">
                <a:latin typeface="Courier"/>
                <a:cs typeface="Courier"/>
              </a:rPr>
              <a:t>dfile</a:t>
            </a:r>
            <a:r>
              <a:rPr lang="en-US" sz="800" dirty="0" smtClean="0">
                <a:latin typeface="Courier"/>
                <a:cs typeface="Courier"/>
              </a:rPr>
              <a:t>(09)='</a:t>
            </a:r>
            <a:r>
              <a:rPr lang="en-US" sz="800" dirty="0" err="1" smtClean="0">
                <a:latin typeface="Courier"/>
                <a:cs typeface="Courier"/>
              </a:rPr>
              <a:t>crisbufr</a:t>
            </a:r>
            <a:r>
              <a:rPr lang="en-US" sz="800" dirty="0" smtClean="0">
                <a:latin typeface="Courier"/>
                <a:cs typeface="Courier"/>
              </a:rPr>
              <a:t>',  </a:t>
            </a:r>
            <a:r>
              <a:rPr lang="en-US" sz="800" dirty="0" err="1" smtClean="0">
                <a:latin typeface="Courier"/>
                <a:cs typeface="Courier"/>
              </a:rPr>
              <a:t>dtype</a:t>
            </a:r>
            <a:r>
              <a:rPr lang="en-US" sz="800" dirty="0" smtClean="0">
                <a:latin typeface="Courier"/>
                <a:cs typeface="Courier"/>
              </a:rPr>
              <a:t>(09)='</a:t>
            </a:r>
            <a:r>
              <a:rPr lang="en-US" sz="800" dirty="0" err="1" smtClean="0">
                <a:latin typeface="Courier"/>
                <a:cs typeface="Courier"/>
              </a:rPr>
              <a:t>cris</a:t>
            </a:r>
            <a:r>
              <a:rPr lang="en-US" sz="800" dirty="0" smtClean="0">
                <a:latin typeface="Courier"/>
                <a:cs typeface="Courier"/>
              </a:rPr>
              <a:t>',      </a:t>
            </a:r>
            <a:r>
              <a:rPr lang="en-US" sz="800" dirty="0" err="1" smtClean="0">
                <a:latin typeface="Courier"/>
                <a:cs typeface="Courier"/>
              </a:rPr>
              <a:t>dplat</a:t>
            </a:r>
            <a:r>
              <a:rPr lang="en-US" sz="800" dirty="0" smtClean="0">
                <a:latin typeface="Courier"/>
                <a:cs typeface="Courier"/>
              </a:rPr>
              <a:t>(09)='</a:t>
            </a:r>
            <a:r>
              <a:rPr lang="en-US" sz="800" dirty="0" err="1" smtClean="0">
                <a:latin typeface="Courier"/>
                <a:cs typeface="Courier"/>
              </a:rPr>
              <a:t>npp</a:t>
            </a:r>
            <a:r>
              <a:rPr lang="en-US" sz="800" dirty="0" smtClean="0">
                <a:latin typeface="Courier"/>
                <a:cs typeface="Courier"/>
              </a:rPr>
              <a:t>',     </a:t>
            </a:r>
            <a:r>
              <a:rPr lang="en-US" sz="800" dirty="0" err="1" smtClean="0">
                <a:latin typeface="Courier"/>
                <a:cs typeface="Courier"/>
              </a:rPr>
              <a:t>dsis</a:t>
            </a:r>
            <a:r>
              <a:rPr lang="en-US" sz="800" dirty="0" smtClean="0">
                <a:latin typeface="Courier"/>
                <a:cs typeface="Courier"/>
              </a:rPr>
              <a:t>(09)='</a:t>
            </a:r>
            <a:r>
              <a:rPr lang="en-US" sz="800" dirty="0" err="1" smtClean="0">
                <a:latin typeface="Courier"/>
                <a:cs typeface="Courier"/>
              </a:rPr>
              <a:t>cris_npp</a:t>
            </a:r>
            <a:r>
              <a:rPr lang="en-US" sz="800" dirty="0" smtClean="0">
                <a:latin typeface="Courier"/>
                <a:cs typeface="Courier"/>
              </a:rPr>
              <a:t>',          </a:t>
            </a:r>
            <a:r>
              <a:rPr lang="en-US" sz="800" dirty="0" err="1" smtClean="0">
                <a:latin typeface="Courier"/>
                <a:cs typeface="Courier"/>
              </a:rPr>
              <a:t>dval</a:t>
            </a:r>
            <a:r>
              <a:rPr lang="en-US" sz="800" dirty="0" smtClean="0">
                <a:latin typeface="Courier"/>
                <a:cs typeface="Courier"/>
              </a:rPr>
              <a:t>(09)=0.0, </a:t>
            </a:r>
            <a:r>
              <a:rPr lang="en-US" sz="800" dirty="0" err="1" smtClean="0">
                <a:latin typeface="Courier"/>
                <a:cs typeface="Courier"/>
              </a:rPr>
              <a:t>dthin</a:t>
            </a:r>
            <a:r>
              <a:rPr lang="en-US" sz="800" dirty="0" smtClean="0">
                <a:latin typeface="Courier"/>
                <a:cs typeface="Courier"/>
              </a:rPr>
              <a:t>(09)=1, </a:t>
            </a:r>
            <a:r>
              <a:rPr lang="en-US" sz="800" dirty="0" err="1" smtClean="0">
                <a:latin typeface="Courier"/>
                <a:cs typeface="Courier"/>
              </a:rPr>
              <a:t>dsfcalc</a:t>
            </a:r>
            <a:r>
              <a:rPr lang="en-US" sz="800" dirty="0" smtClean="0">
                <a:latin typeface="Courier"/>
                <a:cs typeface="Courier"/>
              </a:rPr>
              <a:t>(09)=0,</a:t>
            </a:r>
          </a:p>
          <a:p>
            <a:r>
              <a:rPr lang="en-US" sz="800" dirty="0" smtClean="0">
                <a:latin typeface="Courier"/>
                <a:cs typeface="Courier"/>
              </a:rPr>
              <a:t> </a:t>
            </a:r>
            <a:r>
              <a:rPr lang="en-US" sz="800" dirty="0" err="1" smtClean="0">
                <a:latin typeface="Courier"/>
                <a:cs typeface="Courier"/>
              </a:rPr>
              <a:t>dfile</a:t>
            </a:r>
            <a:r>
              <a:rPr lang="en-US" sz="800" dirty="0" smtClean="0">
                <a:latin typeface="Courier"/>
                <a:cs typeface="Courier"/>
              </a:rPr>
              <a:t>(10)='</a:t>
            </a:r>
            <a:r>
              <a:rPr lang="en-US" sz="800" dirty="0" err="1" smtClean="0">
                <a:latin typeface="Courier"/>
                <a:cs typeface="Courier"/>
              </a:rPr>
              <a:t>modisbufr</a:t>
            </a:r>
            <a:r>
              <a:rPr lang="en-US" sz="800" dirty="0" smtClean="0">
                <a:latin typeface="Courier"/>
                <a:cs typeface="Courier"/>
              </a:rPr>
              <a:t>', </a:t>
            </a:r>
            <a:r>
              <a:rPr lang="en-US" sz="800" dirty="0" err="1" smtClean="0">
                <a:latin typeface="Courier"/>
                <a:cs typeface="Courier"/>
              </a:rPr>
              <a:t>dtype</a:t>
            </a:r>
            <a:r>
              <a:rPr lang="en-US" sz="800" dirty="0" smtClean="0">
                <a:latin typeface="Courier"/>
                <a:cs typeface="Courier"/>
              </a:rPr>
              <a:t>(10)='</a:t>
            </a:r>
            <a:r>
              <a:rPr lang="en-US" sz="800" dirty="0" err="1" smtClean="0">
                <a:latin typeface="Courier"/>
                <a:cs typeface="Courier"/>
              </a:rPr>
              <a:t>modis_rad</a:t>
            </a:r>
            <a:r>
              <a:rPr lang="en-US" sz="800" dirty="0" smtClean="0">
                <a:latin typeface="Courier"/>
                <a:cs typeface="Courier"/>
              </a:rPr>
              <a:t>', </a:t>
            </a:r>
            <a:r>
              <a:rPr lang="en-US" sz="800" dirty="0" err="1" smtClean="0">
                <a:latin typeface="Courier"/>
                <a:cs typeface="Courier"/>
              </a:rPr>
              <a:t>dplat</a:t>
            </a:r>
            <a:r>
              <a:rPr lang="en-US" sz="800" dirty="0" smtClean="0">
                <a:latin typeface="Courier"/>
                <a:cs typeface="Courier"/>
              </a:rPr>
              <a:t>(10)='aqua',    </a:t>
            </a:r>
            <a:r>
              <a:rPr lang="en-US" sz="800" dirty="0" err="1" smtClean="0">
                <a:latin typeface="Courier"/>
                <a:cs typeface="Courier"/>
              </a:rPr>
              <a:t>dsis</a:t>
            </a:r>
            <a:r>
              <a:rPr lang="en-US" sz="800" dirty="0" smtClean="0">
                <a:latin typeface="Courier"/>
                <a:cs typeface="Courier"/>
              </a:rPr>
              <a:t>(10)='</a:t>
            </a:r>
            <a:r>
              <a:rPr lang="en-US" sz="800" dirty="0" err="1" smtClean="0">
                <a:latin typeface="Courier"/>
                <a:cs typeface="Courier"/>
              </a:rPr>
              <a:t>modis_aqua</a:t>
            </a:r>
            <a:r>
              <a:rPr lang="en-US" sz="800" dirty="0" smtClean="0">
                <a:latin typeface="Courier"/>
                <a:cs typeface="Courier"/>
              </a:rPr>
              <a:t>',        </a:t>
            </a:r>
            <a:r>
              <a:rPr lang="en-US" sz="800" dirty="0" err="1" smtClean="0">
                <a:latin typeface="Courier"/>
                <a:cs typeface="Courier"/>
              </a:rPr>
              <a:t>dval</a:t>
            </a:r>
            <a:r>
              <a:rPr lang="en-US" sz="800" dirty="0" smtClean="0">
                <a:latin typeface="Courier"/>
                <a:cs typeface="Courier"/>
              </a:rPr>
              <a:t>(10)=0.0, </a:t>
            </a:r>
            <a:r>
              <a:rPr lang="en-US" sz="800" dirty="0" err="1" smtClean="0">
                <a:latin typeface="Courier"/>
                <a:cs typeface="Courier"/>
              </a:rPr>
              <a:t>dthin</a:t>
            </a:r>
            <a:r>
              <a:rPr lang="en-US" sz="800" dirty="0" smtClean="0">
                <a:latin typeface="Courier"/>
                <a:cs typeface="Courier"/>
              </a:rPr>
              <a:t>(10)=1, </a:t>
            </a:r>
            <a:r>
              <a:rPr lang="en-US" sz="800" dirty="0" err="1" smtClean="0">
                <a:latin typeface="Courier"/>
                <a:cs typeface="Courier"/>
              </a:rPr>
              <a:t>dsfcalc</a:t>
            </a:r>
            <a:r>
              <a:rPr lang="en-US" sz="800" dirty="0" smtClean="0">
                <a:latin typeface="Courier"/>
                <a:cs typeface="Courier"/>
              </a:rPr>
              <a:t>(10)=0,</a:t>
            </a:r>
          </a:p>
          <a:p>
            <a:r>
              <a:rPr lang="en-US" sz="800" dirty="0" smtClean="0">
                <a:latin typeface="Courier"/>
                <a:cs typeface="Courier"/>
              </a:rPr>
              <a:t> </a:t>
            </a:r>
            <a:r>
              <a:rPr lang="en-US" sz="800" dirty="0" err="1" smtClean="0">
                <a:latin typeface="Courier"/>
                <a:cs typeface="Courier"/>
              </a:rPr>
              <a:t>dfile</a:t>
            </a:r>
            <a:r>
              <a:rPr lang="en-US" sz="800" dirty="0" smtClean="0">
                <a:latin typeface="Courier"/>
                <a:cs typeface="Courier"/>
              </a:rPr>
              <a:t>(11)='</a:t>
            </a:r>
            <a:r>
              <a:rPr lang="en-US" sz="800" dirty="0" err="1" smtClean="0">
                <a:latin typeface="Courier"/>
                <a:cs typeface="Courier"/>
              </a:rPr>
              <a:t>modisbufr</a:t>
            </a:r>
            <a:r>
              <a:rPr lang="en-US" sz="800" dirty="0" smtClean="0">
                <a:latin typeface="Courier"/>
                <a:cs typeface="Courier"/>
              </a:rPr>
              <a:t>', </a:t>
            </a:r>
            <a:r>
              <a:rPr lang="en-US" sz="800" dirty="0" err="1" smtClean="0">
                <a:latin typeface="Courier"/>
                <a:cs typeface="Courier"/>
              </a:rPr>
              <a:t>dtype</a:t>
            </a:r>
            <a:r>
              <a:rPr lang="en-US" sz="800" dirty="0" smtClean="0">
                <a:latin typeface="Courier"/>
                <a:cs typeface="Courier"/>
              </a:rPr>
              <a:t>(11)='</a:t>
            </a:r>
            <a:r>
              <a:rPr lang="en-US" sz="800" dirty="0" err="1" smtClean="0">
                <a:latin typeface="Courier"/>
                <a:cs typeface="Courier"/>
              </a:rPr>
              <a:t>modis_rad</a:t>
            </a:r>
            <a:r>
              <a:rPr lang="en-US" sz="800" dirty="0" smtClean="0">
                <a:latin typeface="Courier"/>
                <a:cs typeface="Courier"/>
              </a:rPr>
              <a:t>', </a:t>
            </a:r>
            <a:r>
              <a:rPr lang="en-US" sz="800" dirty="0" err="1" smtClean="0">
                <a:latin typeface="Courier"/>
                <a:cs typeface="Courier"/>
              </a:rPr>
              <a:t>dplat</a:t>
            </a:r>
            <a:r>
              <a:rPr lang="en-US" sz="800" dirty="0" smtClean="0">
                <a:latin typeface="Courier"/>
                <a:cs typeface="Courier"/>
              </a:rPr>
              <a:t>(11)='terra',   </a:t>
            </a:r>
            <a:r>
              <a:rPr lang="en-US" sz="800" dirty="0" err="1" smtClean="0">
                <a:latin typeface="Courier"/>
                <a:cs typeface="Courier"/>
              </a:rPr>
              <a:t>dsis</a:t>
            </a:r>
            <a:r>
              <a:rPr lang="en-US" sz="800" dirty="0" smtClean="0">
                <a:latin typeface="Courier"/>
                <a:cs typeface="Courier"/>
              </a:rPr>
              <a:t>(11)='</a:t>
            </a:r>
            <a:r>
              <a:rPr lang="en-US" sz="800" dirty="0" err="1" smtClean="0">
                <a:latin typeface="Courier"/>
                <a:cs typeface="Courier"/>
              </a:rPr>
              <a:t>modis_terra</a:t>
            </a:r>
            <a:r>
              <a:rPr lang="en-US" sz="800" dirty="0" smtClean="0">
                <a:latin typeface="Courier"/>
                <a:cs typeface="Courier"/>
              </a:rPr>
              <a:t>',       </a:t>
            </a:r>
            <a:r>
              <a:rPr lang="en-US" sz="800" dirty="0" err="1" smtClean="0">
                <a:latin typeface="Courier"/>
                <a:cs typeface="Courier"/>
              </a:rPr>
              <a:t>dval</a:t>
            </a:r>
            <a:r>
              <a:rPr lang="en-US" sz="800" dirty="0" smtClean="0">
                <a:latin typeface="Courier"/>
                <a:cs typeface="Courier"/>
              </a:rPr>
              <a:t>(11)=0.0, </a:t>
            </a:r>
            <a:r>
              <a:rPr lang="en-US" sz="800" dirty="0" err="1" smtClean="0">
                <a:latin typeface="Courier"/>
                <a:cs typeface="Courier"/>
              </a:rPr>
              <a:t>dthin</a:t>
            </a:r>
            <a:r>
              <a:rPr lang="en-US" sz="800" dirty="0" smtClean="0">
                <a:latin typeface="Courier"/>
                <a:cs typeface="Courier"/>
              </a:rPr>
              <a:t>(11)=4, </a:t>
            </a:r>
            <a:r>
              <a:rPr lang="en-US" sz="800" dirty="0" err="1" smtClean="0">
                <a:latin typeface="Courier"/>
                <a:cs typeface="Courier"/>
              </a:rPr>
              <a:t>dsfcalc</a:t>
            </a:r>
            <a:r>
              <a:rPr lang="en-US" sz="800" dirty="0" smtClean="0">
                <a:latin typeface="Courier"/>
                <a:cs typeface="Courier"/>
              </a:rPr>
              <a:t>(11)=0,</a:t>
            </a:r>
          </a:p>
          <a:p>
            <a:r>
              <a:rPr lang="en-US" sz="800" dirty="0" smtClean="0">
                <a:latin typeface="Courier"/>
                <a:cs typeface="Courier"/>
              </a:rPr>
              <a:t> </a:t>
            </a:r>
            <a:r>
              <a:rPr lang="en-US" sz="800" dirty="0" err="1" smtClean="0">
                <a:latin typeface="Courier"/>
                <a:cs typeface="Courier"/>
              </a:rPr>
              <a:t>dfile</a:t>
            </a:r>
            <a:r>
              <a:rPr lang="en-US" sz="800" dirty="0" smtClean="0">
                <a:latin typeface="Courier"/>
                <a:cs typeface="Courier"/>
              </a:rPr>
              <a:t>(12)='g3imgrbufr', </a:t>
            </a:r>
            <a:r>
              <a:rPr lang="en-US" sz="800" dirty="0" err="1" smtClean="0">
                <a:latin typeface="Courier"/>
                <a:cs typeface="Courier"/>
              </a:rPr>
              <a:t>dtype</a:t>
            </a:r>
            <a:r>
              <a:rPr lang="en-US" sz="800" dirty="0" smtClean="0">
                <a:latin typeface="Courier"/>
                <a:cs typeface="Courier"/>
              </a:rPr>
              <a:t>(12)='</a:t>
            </a:r>
            <a:r>
              <a:rPr lang="en-US" sz="800" dirty="0" err="1" smtClean="0">
                <a:latin typeface="Courier"/>
                <a:cs typeface="Courier"/>
              </a:rPr>
              <a:t>goes_img</a:t>
            </a:r>
            <a:r>
              <a:rPr lang="en-US" sz="800" dirty="0" smtClean="0">
                <a:latin typeface="Courier"/>
                <a:cs typeface="Courier"/>
              </a:rPr>
              <a:t>',  </a:t>
            </a:r>
            <a:r>
              <a:rPr lang="en-US" sz="800" dirty="0" err="1" smtClean="0">
                <a:latin typeface="Courier"/>
                <a:cs typeface="Courier"/>
              </a:rPr>
              <a:t>dplat</a:t>
            </a:r>
            <a:r>
              <a:rPr lang="en-US" sz="800" dirty="0" smtClean="0">
                <a:latin typeface="Courier"/>
                <a:cs typeface="Courier"/>
              </a:rPr>
              <a:t>(12)='g13',    </a:t>
            </a:r>
            <a:r>
              <a:rPr lang="en-US" sz="800" dirty="0" err="1" smtClean="0">
                <a:latin typeface="Courier"/>
                <a:cs typeface="Courier"/>
              </a:rPr>
              <a:t>dsis</a:t>
            </a:r>
            <a:r>
              <a:rPr lang="en-US" sz="800" dirty="0" smtClean="0">
                <a:latin typeface="Courier"/>
                <a:cs typeface="Courier"/>
              </a:rPr>
              <a:t>(12)='imgr_g13',          </a:t>
            </a:r>
            <a:r>
              <a:rPr lang="en-US" sz="800" dirty="0" err="1" smtClean="0">
                <a:latin typeface="Courier"/>
                <a:cs typeface="Courier"/>
              </a:rPr>
              <a:t>dval</a:t>
            </a:r>
            <a:r>
              <a:rPr lang="en-US" sz="800" dirty="0" smtClean="0">
                <a:latin typeface="Courier"/>
                <a:cs typeface="Courier"/>
              </a:rPr>
              <a:t>(12)=0.0, </a:t>
            </a:r>
            <a:r>
              <a:rPr lang="en-US" sz="800" dirty="0" err="1" smtClean="0">
                <a:latin typeface="Courier"/>
                <a:cs typeface="Courier"/>
              </a:rPr>
              <a:t>dthin</a:t>
            </a:r>
            <a:r>
              <a:rPr lang="en-US" sz="800" dirty="0" smtClean="0">
                <a:latin typeface="Courier"/>
                <a:cs typeface="Courier"/>
              </a:rPr>
              <a:t>(12)=2, </a:t>
            </a:r>
            <a:r>
              <a:rPr lang="en-US" sz="800" dirty="0" err="1" smtClean="0">
                <a:latin typeface="Courier"/>
                <a:cs typeface="Courier"/>
              </a:rPr>
              <a:t>dsfcalc</a:t>
            </a:r>
            <a:r>
              <a:rPr lang="en-US" sz="800" dirty="0" smtClean="0">
                <a:latin typeface="Courier"/>
                <a:cs typeface="Courier"/>
              </a:rPr>
              <a:t>(12)=0,</a:t>
            </a:r>
          </a:p>
          <a:p>
            <a:r>
              <a:rPr lang="en-US" sz="800" dirty="0" smtClean="0">
                <a:latin typeface="Courier"/>
                <a:cs typeface="Courier"/>
              </a:rPr>
              <a:t> </a:t>
            </a:r>
            <a:r>
              <a:rPr lang="en-US" sz="800" dirty="0" err="1" smtClean="0">
                <a:latin typeface="Courier"/>
                <a:cs typeface="Courier"/>
              </a:rPr>
              <a:t>dfile</a:t>
            </a:r>
            <a:r>
              <a:rPr lang="en-US" sz="800" dirty="0" smtClean="0">
                <a:latin typeface="Courier"/>
                <a:cs typeface="Courier"/>
              </a:rPr>
              <a:t>(13)='g5imgrbufr', </a:t>
            </a:r>
            <a:r>
              <a:rPr lang="en-US" sz="800" dirty="0" err="1" smtClean="0">
                <a:latin typeface="Courier"/>
                <a:cs typeface="Courier"/>
              </a:rPr>
              <a:t>dtype</a:t>
            </a:r>
            <a:r>
              <a:rPr lang="en-US" sz="800" dirty="0" smtClean="0">
                <a:latin typeface="Courier"/>
                <a:cs typeface="Courier"/>
              </a:rPr>
              <a:t>(13)='</a:t>
            </a:r>
            <a:r>
              <a:rPr lang="en-US" sz="800" dirty="0" err="1" smtClean="0">
                <a:latin typeface="Courier"/>
                <a:cs typeface="Courier"/>
              </a:rPr>
              <a:t>goes_img</a:t>
            </a:r>
            <a:r>
              <a:rPr lang="en-US" sz="800" dirty="0" smtClean="0">
                <a:latin typeface="Courier"/>
                <a:cs typeface="Courier"/>
              </a:rPr>
              <a:t>',  </a:t>
            </a:r>
            <a:r>
              <a:rPr lang="en-US" sz="800" dirty="0" err="1" smtClean="0">
                <a:latin typeface="Courier"/>
                <a:cs typeface="Courier"/>
              </a:rPr>
              <a:t>dplat</a:t>
            </a:r>
            <a:r>
              <a:rPr lang="en-US" sz="800" dirty="0" smtClean="0">
                <a:latin typeface="Courier"/>
                <a:cs typeface="Courier"/>
              </a:rPr>
              <a:t>(13)='g15',    </a:t>
            </a:r>
            <a:r>
              <a:rPr lang="en-US" sz="800" dirty="0" err="1" smtClean="0">
                <a:latin typeface="Courier"/>
                <a:cs typeface="Courier"/>
              </a:rPr>
              <a:t>dsis</a:t>
            </a:r>
            <a:r>
              <a:rPr lang="en-US" sz="800" dirty="0" smtClean="0">
                <a:latin typeface="Courier"/>
                <a:cs typeface="Courier"/>
              </a:rPr>
              <a:t>(13)='imgr_g15',          </a:t>
            </a:r>
            <a:r>
              <a:rPr lang="en-US" sz="800" dirty="0" err="1" smtClean="0">
                <a:latin typeface="Courier"/>
                <a:cs typeface="Courier"/>
              </a:rPr>
              <a:t>dval</a:t>
            </a:r>
            <a:r>
              <a:rPr lang="en-US" sz="800" dirty="0" smtClean="0">
                <a:latin typeface="Courier"/>
                <a:cs typeface="Courier"/>
              </a:rPr>
              <a:t>(13)=0.0, </a:t>
            </a:r>
            <a:r>
              <a:rPr lang="en-US" sz="800" dirty="0" err="1" smtClean="0">
                <a:latin typeface="Courier"/>
                <a:cs typeface="Courier"/>
              </a:rPr>
              <a:t>dthin</a:t>
            </a:r>
            <a:r>
              <a:rPr lang="en-US" sz="800" dirty="0" smtClean="0">
                <a:latin typeface="Courier"/>
                <a:cs typeface="Courier"/>
              </a:rPr>
              <a:t>(13)=2, </a:t>
            </a:r>
            <a:r>
              <a:rPr lang="en-US" sz="800" dirty="0" err="1" smtClean="0">
                <a:latin typeface="Courier"/>
                <a:cs typeface="Courier"/>
              </a:rPr>
              <a:t>dsfcalc</a:t>
            </a:r>
            <a:r>
              <a:rPr lang="en-US" sz="800" dirty="0" smtClean="0">
                <a:latin typeface="Courier"/>
                <a:cs typeface="Courier"/>
              </a:rPr>
              <a:t>(13)=0,</a:t>
            </a:r>
          </a:p>
          <a:p>
            <a:r>
              <a:rPr lang="en-US" sz="1200" dirty="0" smtClean="0">
                <a:latin typeface="Courier"/>
                <a:cs typeface="Courier"/>
              </a:rPr>
              <a:t>/</a:t>
            </a:r>
            <a:endParaRPr lang="en-US" sz="1200" dirty="0">
              <a:latin typeface="Courier"/>
              <a:cs typeface="Couri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3037" y="4046682"/>
            <a:ext cx="3324423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urier"/>
                <a:cs typeface="Courier"/>
              </a:rPr>
              <a:t>&amp;</a:t>
            </a:r>
            <a:r>
              <a:rPr lang="en-US" sz="1200" b="1" dirty="0" err="1" smtClean="0">
                <a:latin typeface="Courier"/>
                <a:cs typeface="Courier"/>
              </a:rPr>
              <a:t>ncar_apps</a:t>
            </a:r>
            <a:endParaRPr lang="en-US" sz="1200" b="1" dirty="0" smtClean="0">
              <a:latin typeface="Courier"/>
              <a:cs typeface="Courier"/>
            </a:endParaRPr>
          </a:p>
          <a:p>
            <a:pPr lvl="1"/>
            <a:r>
              <a:rPr lang="en-US" sz="1200" dirty="0" err="1" smtClean="0">
                <a:latin typeface="Courier"/>
                <a:cs typeface="Courier"/>
              </a:rPr>
              <a:t>lncar_cldfra</a:t>
            </a:r>
            <a:r>
              <a:rPr lang="en-US" sz="1200" dirty="0" smtClean="0">
                <a:latin typeface="Courier"/>
                <a:cs typeface="Courier"/>
              </a:rPr>
              <a:t> = .true.</a:t>
            </a:r>
          </a:p>
          <a:p>
            <a:pPr lvl="1"/>
            <a:r>
              <a:rPr lang="en-US" sz="1200" dirty="0" err="1" smtClean="0">
                <a:latin typeface="Courier"/>
                <a:cs typeface="Courier"/>
              </a:rPr>
              <a:t>lcldfra_warm</a:t>
            </a:r>
            <a:r>
              <a:rPr lang="en-US" sz="1200" dirty="0" smtClean="0">
                <a:latin typeface="Courier"/>
                <a:cs typeface="Courier"/>
              </a:rPr>
              <a:t> = .true.</a:t>
            </a:r>
          </a:p>
          <a:p>
            <a:pPr lvl="1"/>
            <a:r>
              <a:rPr lang="en-US" sz="1200" dirty="0" err="1" smtClean="0">
                <a:latin typeface="Courier"/>
                <a:cs typeface="Courier"/>
              </a:rPr>
              <a:t>lconstrain</a:t>
            </a:r>
            <a:r>
              <a:rPr lang="en-US" sz="1200" dirty="0" smtClean="0">
                <a:latin typeface="Courier"/>
                <a:cs typeface="Courier"/>
              </a:rPr>
              <a:t> = .true.</a:t>
            </a:r>
          </a:p>
          <a:p>
            <a:pPr lvl="1"/>
            <a:r>
              <a:rPr lang="en-US" sz="1200" dirty="0" smtClean="0">
                <a:latin typeface="Courier"/>
                <a:cs typeface="Courier"/>
              </a:rPr>
              <a:t>lbound_n2qn1 = .true.</a:t>
            </a:r>
          </a:p>
          <a:p>
            <a:pPr lvl="1"/>
            <a:r>
              <a:rPr lang="en-US" sz="1200" dirty="0" err="1" smtClean="0">
                <a:latin typeface="Courier"/>
                <a:cs typeface="Courier"/>
              </a:rPr>
              <a:t>lfill_gap</a:t>
            </a:r>
            <a:r>
              <a:rPr lang="en-US" sz="1200" dirty="0" smtClean="0">
                <a:latin typeface="Courier"/>
                <a:cs typeface="Courier"/>
              </a:rPr>
              <a:t> = .true.</a:t>
            </a:r>
          </a:p>
          <a:p>
            <a:pPr lvl="1"/>
            <a:r>
              <a:rPr lang="en-US" sz="1200" dirty="0" err="1" smtClean="0">
                <a:latin typeface="Courier"/>
                <a:cs typeface="Courier"/>
              </a:rPr>
              <a:t>afwa_source</a:t>
            </a:r>
            <a:r>
              <a:rPr lang="en-US" sz="1200" dirty="0" smtClean="0">
                <a:latin typeface="Courier"/>
                <a:cs typeface="Courier"/>
              </a:rPr>
              <a:t> = .true.</a:t>
            </a:r>
          </a:p>
          <a:p>
            <a:pPr lvl="1"/>
            <a:r>
              <a:rPr lang="en-US" sz="1200" dirty="0" err="1" smtClean="0">
                <a:latin typeface="Courier"/>
                <a:cs typeface="Courier"/>
              </a:rPr>
              <a:t>afwa_source_goesimg</a:t>
            </a:r>
            <a:r>
              <a:rPr lang="en-US" sz="1200" dirty="0" smtClean="0">
                <a:latin typeface="Courier"/>
                <a:cs typeface="Courier"/>
              </a:rPr>
              <a:t> = .false.</a:t>
            </a:r>
          </a:p>
          <a:p>
            <a:r>
              <a:rPr lang="en-US" sz="1200" dirty="0" smtClean="0">
                <a:latin typeface="Courier"/>
                <a:cs typeface="Courier"/>
              </a:rPr>
              <a:t>/</a:t>
            </a:r>
            <a:endParaRPr lang="en-US" sz="1200" dirty="0">
              <a:latin typeface="Courier"/>
              <a:cs typeface="Courier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33807" y="405332"/>
            <a:ext cx="1306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gsiparm.anl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12960" y="4046682"/>
            <a:ext cx="57482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Courier"/>
                <a:cs typeface="Courier"/>
              </a:rPr>
              <a:t>Namelist</a:t>
            </a:r>
            <a:r>
              <a:rPr lang="en-US" sz="1200" dirty="0" smtClean="0">
                <a:latin typeface="Courier"/>
                <a:cs typeface="Courier"/>
              </a:rPr>
              <a:t> record for NCAR-developed applications</a:t>
            </a:r>
          </a:p>
          <a:p>
            <a:pPr lvl="1"/>
            <a:r>
              <a:rPr lang="en-US" sz="1200" dirty="0" smtClean="0">
                <a:latin typeface="Courier"/>
                <a:cs typeface="Courier"/>
              </a:rPr>
              <a:t>turning on MMR cloud detection</a:t>
            </a:r>
          </a:p>
          <a:p>
            <a:pPr lvl="1"/>
            <a:r>
              <a:rPr lang="en-US" sz="1200" dirty="0" smtClean="0">
                <a:latin typeface="Courier"/>
                <a:cs typeface="Courier"/>
              </a:rPr>
              <a:t>warm-starting cloud fraction</a:t>
            </a:r>
          </a:p>
          <a:p>
            <a:pPr lvl="1"/>
            <a:r>
              <a:rPr lang="en-US" sz="1200" dirty="0" err="1" smtClean="0">
                <a:latin typeface="Courier"/>
                <a:cs typeface="Courier"/>
              </a:rPr>
              <a:t>J</a:t>
            </a:r>
            <a:r>
              <a:rPr lang="en-US" sz="1200" baseline="-25000" dirty="0" err="1" smtClean="0">
                <a:latin typeface="Courier"/>
                <a:cs typeface="Courier"/>
              </a:rPr>
              <a:t>b</a:t>
            </a:r>
            <a:r>
              <a:rPr lang="en-US" sz="1200" dirty="0" smtClean="0">
                <a:latin typeface="Courier"/>
                <a:cs typeface="Courier"/>
              </a:rPr>
              <a:t> constraint</a:t>
            </a:r>
          </a:p>
          <a:p>
            <a:pPr lvl="1"/>
            <a:r>
              <a:rPr lang="en-US" sz="1200" dirty="0" smtClean="0">
                <a:latin typeface="Courier"/>
                <a:cs typeface="Courier"/>
              </a:rPr>
              <a:t>bounded n2qn1 minimization</a:t>
            </a:r>
          </a:p>
          <a:p>
            <a:pPr lvl="1"/>
            <a:r>
              <a:rPr lang="en-US" sz="1200" dirty="0" smtClean="0">
                <a:latin typeface="Courier"/>
                <a:cs typeface="Courier"/>
              </a:rPr>
              <a:t>filling FOV gap for IASI and AIRS cloud fraction</a:t>
            </a:r>
          </a:p>
          <a:p>
            <a:pPr lvl="1"/>
            <a:r>
              <a:rPr lang="en-US" sz="1200" dirty="0" smtClean="0">
                <a:latin typeface="Courier"/>
                <a:cs typeface="Courier"/>
              </a:rPr>
              <a:t>SEVIRI/MTSAT2-imager/FY2 data from AFWA binary files</a:t>
            </a:r>
          </a:p>
          <a:p>
            <a:pPr lvl="1"/>
            <a:r>
              <a:rPr lang="en-US" sz="1200" dirty="0" smtClean="0">
                <a:latin typeface="Courier"/>
                <a:cs typeface="Courier"/>
              </a:rPr>
              <a:t>GOES imager data from AFWA binary files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92061" y="3116047"/>
            <a:ext cx="51347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sz="1600" dirty="0" smtClean="0"/>
              <a:t>files will be processed in the specified </a:t>
            </a:r>
            <a:r>
              <a:rPr lang="en-US" sz="1600" dirty="0" err="1" smtClean="0"/>
              <a:t>namelist</a:t>
            </a:r>
            <a:r>
              <a:rPr lang="en-US" sz="1600" dirty="0" smtClean="0"/>
              <a:t> order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1600" dirty="0" smtClean="0"/>
              <a:t>files not present in the working directory will be skipped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20069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09227" y="868688"/>
            <a:ext cx="5725546" cy="415498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o-RO" sz="1200" dirty="0">
                <a:latin typeface="Courier"/>
                <a:cs typeface="Courier"/>
              </a:rPr>
              <a:t>met_guess::</a:t>
            </a:r>
          </a:p>
          <a:p>
            <a:r>
              <a:rPr lang="ro-RO" sz="1200" dirty="0">
                <a:latin typeface="Courier"/>
                <a:cs typeface="Courier"/>
              </a:rPr>
              <a:t>!var     level    crtm_use    desc              orig_name</a:t>
            </a:r>
          </a:p>
          <a:p>
            <a:r>
              <a:rPr lang="nl-NL" sz="1200" dirty="0" err="1" smtClean="0">
                <a:latin typeface="Courier"/>
                <a:cs typeface="Courier"/>
              </a:rPr>
              <a:t>tr_cldfra</a:t>
            </a:r>
            <a:r>
              <a:rPr lang="nl-NL" sz="1200" dirty="0" smtClean="0">
                <a:latin typeface="Courier"/>
                <a:cs typeface="Courier"/>
              </a:rPr>
              <a:t>   30       0         </a:t>
            </a:r>
            <a:r>
              <a:rPr lang="nl-NL" sz="1200" dirty="0" err="1" smtClean="0">
                <a:latin typeface="Courier"/>
                <a:cs typeface="Courier"/>
              </a:rPr>
              <a:t>tracer_cldfra</a:t>
            </a:r>
            <a:r>
              <a:rPr lang="nl-NL" sz="1200" dirty="0" smtClean="0">
                <a:latin typeface="Courier"/>
                <a:cs typeface="Courier"/>
              </a:rPr>
              <a:t>     </a:t>
            </a:r>
            <a:r>
              <a:rPr lang="nl-NL" sz="1200" dirty="0" err="1" smtClean="0">
                <a:latin typeface="Courier"/>
                <a:cs typeface="Courier"/>
              </a:rPr>
              <a:t>tr_cldfra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tr_airs</a:t>
            </a:r>
            <a:r>
              <a:rPr lang="nl-NL" sz="1200" dirty="0" smtClean="0">
                <a:latin typeface="Courier"/>
                <a:cs typeface="Courier"/>
              </a:rPr>
              <a:t>     30       0         </a:t>
            </a:r>
            <a:r>
              <a:rPr lang="nl-NL" sz="1200" dirty="0" err="1" smtClean="0">
                <a:latin typeface="Courier"/>
                <a:cs typeface="Courier"/>
              </a:rPr>
              <a:t>tracer_airs</a:t>
            </a:r>
            <a:r>
              <a:rPr lang="nl-NL" sz="1200" dirty="0" smtClean="0">
                <a:latin typeface="Courier"/>
                <a:cs typeface="Courier"/>
              </a:rPr>
              <a:t>       </a:t>
            </a:r>
            <a:r>
              <a:rPr lang="nl-NL" sz="1200" dirty="0" err="1" smtClean="0">
                <a:latin typeface="Courier"/>
                <a:cs typeface="Courier"/>
              </a:rPr>
              <a:t>tr_airs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tr_cris</a:t>
            </a:r>
            <a:r>
              <a:rPr lang="nl-NL" sz="1200" dirty="0" smtClean="0">
                <a:latin typeface="Courier"/>
                <a:cs typeface="Courier"/>
              </a:rPr>
              <a:t>     30       0         </a:t>
            </a:r>
            <a:r>
              <a:rPr lang="nl-NL" sz="1200" dirty="0" err="1" smtClean="0">
                <a:latin typeface="Courier"/>
                <a:cs typeface="Courier"/>
              </a:rPr>
              <a:t>tracer_cris</a:t>
            </a:r>
            <a:r>
              <a:rPr lang="nl-NL" sz="1200" dirty="0" smtClean="0">
                <a:latin typeface="Courier"/>
                <a:cs typeface="Courier"/>
              </a:rPr>
              <a:t>       </a:t>
            </a:r>
            <a:r>
              <a:rPr lang="nl-NL" sz="1200" dirty="0" err="1" smtClean="0">
                <a:latin typeface="Courier"/>
                <a:cs typeface="Courier"/>
              </a:rPr>
              <a:t>tr_cris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tr_goesnr</a:t>
            </a:r>
            <a:r>
              <a:rPr lang="nl-NL" sz="1200" dirty="0" smtClean="0">
                <a:latin typeface="Courier"/>
                <a:cs typeface="Courier"/>
              </a:rPr>
              <a:t>   30       0         </a:t>
            </a:r>
            <a:r>
              <a:rPr lang="nl-NL" sz="1200" dirty="0" err="1" smtClean="0">
                <a:latin typeface="Courier"/>
                <a:cs typeface="Courier"/>
              </a:rPr>
              <a:t>tracer_goesnr</a:t>
            </a:r>
            <a:r>
              <a:rPr lang="nl-NL" sz="1200" dirty="0" smtClean="0">
                <a:latin typeface="Courier"/>
                <a:cs typeface="Courier"/>
              </a:rPr>
              <a:t>     </a:t>
            </a:r>
            <a:r>
              <a:rPr lang="nl-NL" sz="1200" dirty="0" err="1" smtClean="0">
                <a:latin typeface="Courier"/>
                <a:cs typeface="Courier"/>
              </a:rPr>
              <a:t>tr_goesnr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tr_img</a:t>
            </a:r>
            <a:r>
              <a:rPr lang="nl-NL" sz="1200" dirty="0" smtClean="0">
                <a:latin typeface="Courier"/>
                <a:cs typeface="Courier"/>
              </a:rPr>
              <a:t>      30       0         </a:t>
            </a:r>
            <a:r>
              <a:rPr lang="nl-NL" sz="1200" dirty="0" err="1" smtClean="0">
                <a:latin typeface="Courier"/>
                <a:cs typeface="Courier"/>
              </a:rPr>
              <a:t>tracer_img</a:t>
            </a:r>
            <a:r>
              <a:rPr lang="nl-NL" sz="1200" dirty="0" smtClean="0">
                <a:latin typeface="Courier"/>
                <a:cs typeface="Courier"/>
              </a:rPr>
              <a:t>        </a:t>
            </a:r>
            <a:r>
              <a:rPr lang="nl-NL" sz="1200" dirty="0" err="1" smtClean="0">
                <a:latin typeface="Courier"/>
                <a:cs typeface="Courier"/>
              </a:rPr>
              <a:t>tr_img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tr_iasi</a:t>
            </a:r>
            <a:r>
              <a:rPr lang="nl-NL" sz="1200" dirty="0" smtClean="0">
                <a:latin typeface="Courier"/>
                <a:cs typeface="Courier"/>
              </a:rPr>
              <a:t>     30       0         </a:t>
            </a:r>
            <a:r>
              <a:rPr lang="nl-NL" sz="1200" dirty="0" err="1" smtClean="0">
                <a:latin typeface="Courier"/>
                <a:cs typeface="Courier"/>
              </a:rPr>
              <a:t>tracer_iasi</a:t>
            </a:r>
            <a:r>
              <a:rPr lang="nl-NL" sz="1200" dirty="0" smtClean="0">
                <a:latin typeface="Courier"/>
                <a:cs typeface="Courier"/>
              </a:rPr>
              <a:t>       </a:t>
            </a:r>
            <a:r>
              <a:rPr lang="nl-NL" sz="1200" dirty="0" err="1" smtClean="0">
                <a:latin typeface="Courier"/>
                <a:cs typeface="Courier"/>
              </a:rPr>
              <a:t>tr_iasi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tr_modis</a:t>
            </a:r>
            <a:r>
              <a:rPr lang="nl-NL" sz="1200" dirty="0" smtClean="0">
                <a:latin typeface="Courier"/>
                <a:cs typeface="Courier"/>
              </a:rPr>
              <a:t>    30       0         </a:t>
            </a:r>
            <a:r>
              <a:rPr lang="nl-NL" sz="1200" dirty="0" err="1" smtClean="0">
                <a:latin typeface="Courier"/>
                <a:cs typeface="Courier"/>
              </a:rPr>
              <a:t>tracer_modis</a:t>
            </a:r>
            <a:r>
              <a:rPr lang="nl-NL" sz="1200" dirty="0" smtClean="0">
                <a:latin typeface="Courier"/>
                <a:cs typeface="Courier"/>
              </a:rPr>
              <a:t>      </a:t>
            </a:r>
            <a:r>
              <a:rPr lang="nl-NL" sz="1200" dirty="0" err="1" smtClean="0">
                <a:latin typeface="Courier"/>
                <a:cs typeface="Courier"/>
              </a:rPr>
              <a:t>tr_modis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tr_svissr</a:t>
            </a:r>
            <a:r>
              <a:rPr lang="nl-NL" sz="1200" dirty="0" smtClean="0">
                <a:latin typeface="Courier"/>
                <a:cs typeface="Courier"/>
              </a:rPr>
              <a:t>   30       0         </a:t>
            </a:r>
            <a:r>
              <a:rPr lang="nl-NL" sz="1200" dirty="0" err="1" smtClean="0">
                <a:latin typeface="Courier"/>
                <a:cs typeface="Courier"/>
              </a:rPr>
              <a:t>tracer_svissr</a:t>
            </a:r>
            <a:r>
              <a:rPr lang="nl-NL" sz="1200" dirty="0" smtClean="0">
                <a:latin typeface="Courier"/>
                <a:cs typeface="Courier"/>
              </a:rPr>
              <a:t>     </a:t>
            </a:r>
            <a:r>
              <a:rPr lang="nl-NL" sz="1200" dirty="0" err="1" smtClean="0">
                <a:latin typeface="Courier"/>
                <a:cs typeface="Courier"/>
              </a:rPr>
              <a:t>tr_svissr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tr_seviri</a:t>
            </a:r>
            <a:r>
              <a:rPr lang="nl-NL" sz="1200" dirty="0" smtClean="0">
                <a:latin typeface="Courier"/>
                <a:cs typeface="Courier"/>
              </a:rPr>
              <a:t>   30       0         </a:t>
            </a:r>
            <a:r>
              <a:rPr lang="nl-NL" sz="1200" dirty="0" err="1" smtClean="0">
                <a:latin typeface="Courier"/>
                <a:cs typeface="Courier"/>
              </a:rPr>
              <a:t>tracer_seviri</a:t>
            </a:r>
            <a:r>
              <a:rPr lang="nl-NL" sz="1200" dirty="0" smtClean="0">
                <a:latin typeface="Courier"/>
                <a:cs typeface="Courier"/>
              </a:rPr>
              <a:t>     </a:t>
            </a:r>
            <a:r>
              <a:rPr lang="nl-NL" sz="1200" dirty="0" err="1" smtClean="0">
                <a:latin typeface="Courier"/>
                <a:cs typeface="Courier"/>
              </a:rPr>
              <a:t>tr_seviri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smtClean="0">
                <a:latin typeface="Courier"/>
                <a:cs typeface="Courier"/>
              </a:rPr>
              <a:t>tr_img_mt2  30       0         tracer_img_mt2    tr_img_mt2</a:t>
            </a:r>
          </a:p>
          <a:p>
            <a:r>
              <a:rPr lang="nl-NL" sz="1200" dirty="0" err="1" smtClean="0">
                <a:latin typeface="Courier"/>
                <a:cs typeface="Courier"/>
              </a:rPr>
              <a:t>age_cldfra</a:t>
            </a:r>
            <a:r>
              <a:rPr lang="nl-NL" sz="1200" dirty="0" smtClean="0">
                <a:latin typeface="Courier"/>
                <a:cs typeface="Courier"/>
              </a:rPr>
              <a:t>  30       0         </a:t>
            </a:r>
            <a:r>
              <a:rPr lang="nl-NL" sz="1200" dirty="0" err="1" smtClean="0">
                <a:latin typeface="Courier"/>
                <a:cs typeface="Courier"/>
              </a:rPr>
              <a:t>age_cldfra</a:t>
            </a:r>
            <a:r>
              <a:rPr lang="nl-NL" sz="1200" dirty="0" smtClean="0">
                <a:latin typeface="Courier"/>
                <a:cs typeface="Courier"/>
              </a:rPr>
              <a:t>        </a:t>
            </a:r>
            <a:r>
              <a:rPr lang="nl-NL" sz="1200" dirty="0" err="1" smtClean="0">
                <a:latin typeface="Courier"/>
                <a:cs typeface="Courier"/>
              </a:rPr>
              <a:t>age_cldfra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age_airs</a:t>
            </a:r>
            <a:r>
              <a:rPr lang="nl-NL" sz="1200" dirty="0" smtClean="0">
                <a:latin typeface="Courier"/>
                <a:cs typeface="Courier"/>
              </a:rPr>
              <a:t>    30       0         </a:t>
            </a:r>
            <a:r>
              <a:rPr lang="nl-NL" sz="1200" dirty="0" err="1" smtClean="0">
                <a:latin typeface="Courier"/>
                <a:cs typeface="Courier"/>
              </a:rPr>
              <a:t>age_airs</a:t>
            </a:r>
            <a:r>
              <a:rPr lang="nl-NL" sz="1200" dirty="0" smtClean="0">
                <a:latin typeface="Courier"/>
                <a:cs typeface="Courier"/>
              </a:rPr>
              <a:t>          </a:t>
            </a:r>
            <a:r>
              <a:rPr lang="nl-NL" sz="1200" dirty="0" err="1" smtClean="0">
                <a:latin typeface="Courier"/>
                <a:cs typeface="Courier"/>
              </a:rPr>
              <a:t>ager_airs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age_cris</a:t>
            </a:r>
            <a:r>
              <a:rPr lang="nl-NL" sz="1200" dirty="0" smtClean="0">
                <a:latin typeface="Courier"/>
                <a:cs typeface="Courier"/>
              </a:rPr>
              <a:t>    30       0         </a:t>
            </a:r>
            <a:r>
              <a:rPr lang="nl-NL" sz="1200" dirty="0" err="1" smtClean="0">
                <a:latin typeface="Courier"/>
                <a:cs typeface="Courier"/>
              </a:rPr>
              <a:t>age_cris</a:t>
            </a:r>
            <a:r>
              <a:rPr lang="nl-NL" sz="1200" dirty="0" smtClean="0">
                <a:latin typeface="Courier"/>
                <a:cs typeface="Courier"/>
              </a:rPr>
              <a:t>          </a:t>
            </a:r>
            <a:r>
              <a:rPr lang="nl-NL" sz="1200" dirty="0" err="1" smtClean="0">
                <a:latin typeface="Courier"/>
                <a:cs typeface="Courier"/>
              </a:rPr>
              <a:t>ager_cris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age_goesnr</a:t>
            </a:r>
            <a:r>
              <a:rPr lang="nl-NL" sz="1200" dirty="0" smtClean="0">
                <a:latin typeface="Courier"/>
                <a:cs typeface="Courier"/>
              </a:rPr>
              <a:t>  30       0         </a:t>
            </a:r>
            <a:r>
              <a:rPr lang="nl-NL" sz="1200" dirty="0" err="1" smtClean="0">
                <a:latin typeface="Courier"/>
                <a:cs typeface="Courier"/>
              </a:rPr>
              <a:t>age_goesnr</a:t>
            </a:r>
            <a:r>
              <a:rPr lang="nl-NL" sz="1200" dirty="0" smtClean="0">
                <a:latin typeface="Courier"/>
                <a:cs typeface="Courier"/>
              </a:rPr>
              <a:t>        </a:t>
            </a:r>
            <a:r>
              <a:rPr lang="nl-NL" sz="1200" dirty="0" err="1" smtClean="0">
                <a:latin typeface="Courier"/>
                <a:cs typeface="Courier"/>
              </a:rPr>
              <a:t>age_goesnr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age_img</a:t>
            </a:r>
            <a:r>
              <a:rPr lang="nl-NL" sz="1200" dirty="0" smtClean="0">
                <a:latin typeface="Courier"/>
                <a:cs typeface="Courier"/>
              </a:rPr>
              <a:t>     30       0         </a:t>
            </a:r>
            <a:r>
              <a:rPr lang="nl-NL" sz="1200" dirty="0" err="1" smtClean="0">
                <a:latin typeface="Courier"/>
                <a:cs typeface="Courier"/>
              </a:rPr>
              <a:t>age_img</a:t>
            </a:r>
            <a:r>
              <a:rPr lang="nl-NL" sz="1200" dirty="0" smtClean="0">
                <a:latin typeface="Courier"/>
                <a:cs typeface="Courier"/>
              </a:rPr>
              <a:t>           </a:t>
            </a:r>
            <a:r>
              <a:rPr lang="nl-NL" sz="1200" dirty="0" err="1" smtClean="0">
                <a:latin typeface="Courier"/>
                <a:cs typeface="Courier"/>
              </a:rPr>
              <a:t>age_img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age_iasi</a:t>
            </a:r>
            <a:r>
              <a:rPr lang="nl-NL" sz="1200" dirty="0" smtClean="0">
                <a:latin typeface="Courier"/>
                <a:cs typeface="Courier"/>
              </a:rPr>
              <a:t>    30       0         </a:t>
            </a:r>
            <a:r>
              <a:rPr lang="nl-NL" sz="1200" dirty="0" err="1" smtClean="0">
                <a:latin typeface="Courier"/>
                <a:cs typeface="Courier"/>
              </a:rPr>
              <a:t>age_iasi</a:t>
            </a:r>
            <a:r>
              <a:rPr lang="nl-NL" sz="1200" dirty="0" smtClean="0">
                <a:latin typeface="Courier"/>
                <a:cs typeface="Courier"/>
              </a:rPr>
              <a:t>          </a:t>
            </a:r>
            <a:r>
              <a:rPr lang="nl-NL" sz="1200" dirty="0" err="1" smtClean="0">
                <a:latin typeface="Courier"/>
                <a:cs typeface="Courier"/>
              </a:rPr>
              <a:t>age_iasi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age_modis</a:t>
            </a:r>
            <a:r>
              <a:rPr lang="nl-NL" sz="1200" dirty="0" smtClean="0">
                <a:latin typeface="Courier"/>
                <a:cs typeface="Courier"/>
              </a:rPr>
              <a:t>   30       0         </a:t>
            </a:r>
            <a:r>
              <a:rPr lang="nl-NL" sz="1200" dirty="0" err="1" smtClean="0">
                <a:latin typeface="Courier"/>
                <a:cs typeface="Courier"/>
              </a:rPr>
              <a:t>age_modis</a:t>
            </a:r>
            <a:r>
              <a:rPr lang="nl-NL" sz="1200" dirty="0" smtClean="0">
                <a:latin typeface="Courier"/>
                <a:cs typeface="Courier"/>
              </a:rPr>
              <a:t>         </a:t>
            </a:r>
            <a:r>
              <a:rPr lang="nl-NL" sz="1200" dirty="0" err="1" smtClean="0">
                <a:latin typeface="Courier"/>
                <a:cs typeface="Courier"/>
              </a:rPr>
              <a:t>age_modis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age_svissr</a:t>
            </a:r>
            <a:r>
              <a:rPr lang="nl-NL" sz="1200" dirty="0" smtClean="0">
                <a:latin typeface="Courier"/>
                <a:cs typeface="Courier"/>
              </a:rPr>
              <a:t>  30       0         </a:t>
            </a:r>
            <a:r>
              <a:rPr lang="nl-NL" sz="1200" dirty="0" err="1" smtClean="0">
                <a:latin typeface="Courier"/>
                <a:cs typeface="Courier"/>
              </a:rPr>
              <a:t>age_svissr</a:t>
            </a:r>
            <a:r>
              <a:rPr lang="nl-NL" sz="1200" dirty="0" smtClean="0">
                <a:latin typeface="Courier"/>
                <a:cs typeface="Courier"/>
              </a:rPr>
              <a:t>        </a:t>
            </a:r>
            <a:r>
              <a:rPr lang="nl-NL" sz="1200" dirty="0" err="1" smtClean="0">
                <a:latin typeface="Courier"/>
                <a:cs typeface="Courier"/>
              </a:rPr>
              <a:t>age_svissr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age_seviri</a:t>
            </a:r>
            <a:r>
              <a:rPr lang="nl-NL" sz="1200" dirty="0" smtClean="0">
                <a:latin typeface="Courier"/>
                <a:cs typeface="Courier"/>
              </a:rPr>
              <a:t>  30       0         </a:t>
            </a:r>
            <a:r>
              <a:rPr lang="nl-NL" sz="1200" dirty="0" err="1" smtClean="0">
                <a:latin typeface="Courier"/>
                <a:cs typeface="Courier"/>
              </a:rPr>
              <a:t>age_seviri</a:t>
            </a:r>
            <a:r>
              <a:rPr lang="nl-NL" sz="1200" dirty="0" smtClean="0">
                <a:latin typeface="Courier"/>
                <a:cs typeface="Courier"/>
              </a:rPr>
              <a:t>        </a:t>
            </a:r>
            <a:r>
              <a:rPr lang="nl-NL" sz="1200" dirty="0" err="1" smtClean="0">
                <a:latin typeface="Courier"/>
                <a:cs typeface="Courier"/>
              </a:rPr>
              <a:t>age_seviri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smtClean="0">
                <a:latin typeface="Courier"/>
                <a:cs typeface="Courier"/>
              </a:rPr>
              <a:t>age_img_mt2 30       0         age_img_mt2       age_img_mt2</a:t>
            </a:r>
            <a:endParaRPr lang="en-US" sz="1200" dirty="0">
              <a:latin typeface="Courier"/>
              <a:cs typeface="Courie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9573" y="333215"/>
            <a:ext cx="3027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cs typeface="Calibri"/>
              </a:rPr>
              <a:t>Snippet of settings in </a:t>
            </a:r>
            <a:r>
              <a:rPr lang="en-US" b="1" dirty="0" err="1" smtClean="0">
                <a:cs typeface="Calibri"/>
              </a:rPr>
              <a:t>anavinfo</a:t>
            </a:r>
            <a:endParaRPr lang="en-US" b="1" dirty="0">
              <a:cs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28973" y="5330556"/>
            <a:ext cx="7086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The code will process only tracers that are listed in the </a:t>
            </a:r>
            <a:r>
              <a:rPr lang="en-US" i="1" dirty="0" err="1" smtClean="0"/>
              <a:t>anavinfo</a:t>
            </a:r>
            <a:r>
              <a:rPr lang="en-US" dirty="0" smtClean="0"/>
              <a:t> file and are available in the first guess </a:t>
            </a:r>
            <a:r>
              <a:rPr lang="en-US" i="1" dirty="0" err="1" smtClean="0"/>
              <a:t>wrf_inout</a:t>
            </a:r>
            <a:r>
              <a:rPr lang="en-US" dirty="0" smtClean="0"/>
              <a:t> 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835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39573" y="913365"/>
            <a:ext cx="7664854" cy="1579566"/>
            <a:chOff x="828612" y="688190"/>
            <a:chExt cx="7664854" cy="1579566"/>
          </a:xfrm>
        </p:grpSpPr>
        <p:sp>
          <p:nvSpPr>
            <p:cNvPr id="3" name="TextBox 2"/>
            <p:cNvSpPr txBox="1"/>
            <p:nvPr/>
          </p:nvSpPr>
          <p:spPr>
            <a:xfrm>
              <a:off x="828612" y="693569"/>
              <a:ext cx="7664854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ourier"/>
                  <a:cs typeface="Courier"/>
                </a:rPr>
                <a:t>imgr_g13                </a:t>
              </a:r>
              <a:r>
                <a:rPr lang="en-US" sz="1200" dirty="0">
                  <a:latin typeface="Courier"/>
                  <a:cs typeface="Courier"/>
                </a:rPr>
                <a:t>2  -1    2.000    0.000    4.500   10.000    0.000     -1</a:t>
              </a:r>
            </a:p>
            <a:p>
              <a:r>
                <a:rPr lang="en-US" sz="1200" dirty="0" smtClean="0">
                  <a:latin typeface="Courier"/>
                  <a:cs typeface="Courier"/>
                </a:rPr>
                <a:t>imgr_g13                </a:t>
              </a:r>
              <a:r>
                <a:rPr lang="en-US" sz="1200" dirty="0">
                  <a:latin typeface="Courier"/>
                  <a:cs typeface="Courier"/>
                </a:rPr>
                <a:t>3  -1    1.400    0.000    4.500   10.000    0.000     -1</a:t>
              </a:r>
            </a:p>
            <a:p>
              <a:r>
                <a:rPr lang="en-US" sz="1200" dirty="0" smtClean="0">
                  <a:latin typeface="Courier"/>
                  <a:cs typeface="Courier"/>
                </a:rPr>
                <a:t>imgr_g13                </a:t>
              </a:r>
              <a:r>
                <a:rPr lang="en-US" sz="1200" dirty="0">
                  <a:latin typeface="Courier"/>
                  <a:cs typeface="Courier"/>
                </a:rPr>
                <a:t>4   1    3.000    0.000    4.500   10.000    0.000      1</a:t>
              </a:r>
            </a:p>
            <a:p>
              <a:r>
                <a:rPr lang="en-US" sz="1200" dirty="0" smtClean="0">
                  <a:latin typeface="Courier"/>
                  <a:cs typeface="Courier"/>
                </a:rPr>
                <a:t>imgr_g13                </a:t>
              </a:r>
              <a:r>
                <a:rPr lang="en-US" sz="1200" dirty="0">
                  <a:latin typeface="Courier"/>
                  <a:cs typeface="Courier"/>
                </a:rPr>
                <a:t>5   1    3.000    0.000    4.500   10.000    0.000      1</a:t>
              </a:r>
            </a:p>
            <a:p>
              <a:r>
                <a:rPr lang="en-US" sz="1200" dirty="0" smtClean="0">
                  <a:latin typeface="Courier"/>
                  <a:cs typeface="Courier"/>
                </a:rPr>
                <a:t>imgr_g15                </a:t>
              </a:r>
              <a:r>
                <a:rPr lang="en-US" sz="1200" dirty="0">
                  <a:latin typeface="Courier"/>
                  <a:cs typeface="Courier"/>
                </a:rPr>
                <a:t>2  -1    2.000    0.000    4.500   10.000    0.000     -1</a:t>
              </a:r>
            </a:p>
            <a:p>
              <a:r>
                <a:rPr lang="en-US" sz="1200" dirty="0" smtClean="0">
                  <a:latin typeface="Courier"/>
                  <a:cs typeface="Courier"/>
                </a:rPr>
                <a:t>imgr_g15                </a:t>
              </a:r>
              <a:r>
                <a:rPr lang="en-US" sz="1200" dirty="0">
                  <a:latin typeface="Courier"/>
                  <a:cs typeface="Courier"/>
                </a:rPr>
                <a:t>3  -1    1.400    0.000    4.500   10.000    0.000     -1</a:t>
              </a:r>
            </a:p>
            <a:p>
              <a:r>
                <a:rPr lang="en-US" sz="1200" dirty="0" smtClean="0">
                  <a:latin typeface="Courier"/>
                  <a:cs typeface="Courier"/>
                </a:rPr>
                <a:t>imgr_g15                </a:t>
              </a:r>
              <a:r>
                <a:rPr lang="en-US" sz="1200" dirty="0">
                  <a:latin typeface="Courier"/>
                  <a:cs typeface="Courier"/>
                </a:rPr>
                <a:t>4   1    3.000    0.000    4.500   10.000    0.000      1</a:t>
              </a:r>
            </a:p>
            <a:p>
              <a:r>
                <a:rPr lang="en-US" sz="1200" dirty="0" smtClean="0">
                  <a:latin typeface="Courier"/>
                  <a:cs typeface="Courier"/>
                </a:rPr>
                <a:t>imgr_g15                </a:t>
              </a:r>
              <a:r>
                <a:rPr lang="en-US" sz="1200" dirty="0">
                  <a:latin typeface="Courier"/>
                  <a:cs typeface="Courier"/>
                </a:rPr>
                <a:t>5   1    3.000    0.000    4.500   10.000    0.000      1</a:t>
              </a:r>
            </a:p>
          </p:txBody>
        </p:sp>
        <p:sp>
          <p:nvSpPr>
            <p:cNvPr id="4" name="Oval 3"/>
            <p:cNvSpPr/>
            <p:nvPr/>
          </p:nvSpPr>
          <p:spPr>
            <a:xfrm>
              <a:off x="3285344" y="688190"/>
              <a:ext cx="441728" cy="1579566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880427" y="2596826"/>
            <a:ext cx="4862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set to </a:t>
            </a:r>
            <a:r>
              <a:rPr lang="en-US" b="1" dirty="0" smtClean="0">
                <a:solidFill>
                  <a:srgbClr val="0000FF"/>
                </a:solidFill>
              </a:rPr>
              <a:t>1</a:t>
            </a:r>
            <a:r>
              <a:rPr lang="en-US" dirty="0" smtClean="0"/>
              <a:t> for channels to be used in cloud detection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9573" y="333215"/>
            <a:ext cx="2854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cs typeface="Calibri"/>
              </a:rPr>
              <a:t>Snippet of settings in </a:t>
            </a:r>
            <a:r>
              <a:rPr lang="en-US" b="1" dirty="0" err="1" smtClean="0">
                <a:cs typeface="Calibri"/>
              </a:rPr>
              <a:t>satinfo</a:t>
            </a:r>
            <a:endParaRPr lang="en-US" b="1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9696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12839" y="179644"/>
            <a:ext cx="3518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manipulations on the first guess file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6861" y="604866"/>
            <a:ext cx="8730279" cy="6017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urier"/>
                <a:cs typeface="Courier"/>
              </a:rPr>
              <a:t>if ( $RUN_TYPE == cycle ) then</a:t>
            </a:r>
          </a:p>
          <a:p>
            <a:r>
              <a:rPr lang="en-US" sz="1100" dirty="0" smtClean="0">
                <a:latin typeface="Courier"/>
                <a:cs typeface="Courier"/>
              </a:rPr>
              <a:t>   set FG = ${WRF_RUN_DIR}/wrfinput_d01_${DATE_WRF}</a:t>
            </a:r>
          </a:p>
          <a:p>
            <a:r>
              <a:rPr lang="en-US" sz="1100" dirty="0" smtClean="0">
                <a:latin typeface="Courier"/>
                <a:cs typeface="Courier"/>
              </a:rPr>
              <a:t>   if ( ! -e $FG ) then</a:t>
            </a:r>
          </a:p>
          <a:p>
            <a:r>
              <a:rPr lang="en-US" sz="1100" dirty="0" smtClean="0">
                <a:latin typeface="Courier"/>
                <a:cs typeface="Courier"/>
              </a:rPr>
              <a:t>      echo "$FG not found"</a:t>
            </a:r>
          </a:p>
          <a:p>
            <a:r>
              <a:rPr lang="en-US" sz="1100" dirty="0" smtClean="0">
                <a:latin typeface="Courier"/>
                <a:cs typeface="Courier"/>
              </a:rPr>
              <a:t>      exit</a:t>
            </a:r>
          </a:p>
          <a:p>
            <a:r>
              <a:rPr lang="en-US" sz="1100" dirty="0" smtClean="0">
                <a:latin typeface="Courier"/>
                <a:cs typeface="Courier"/>
              </a:rPr>
              <a:t>   </a:t>
            </a:r>
            <a:r>
              <a:rPr lang="en-US" sz="1100" dirty="0" err="1" smtClean="0">
                <a:latin typeface="Courier"/>
                <a:cs typeface="Courier"/>
              </a:rPr>
              <a:t>endif</a:t>
            </a:r>
            <a:endParaRPr lang="en-US" sz="1100" dirty="0" smtClean="0">
              <a:latin typeface="Courier"/>
              <a:cs typeface="Courier"/>
            </a:endParaRPr>
          </a:p>
          <a:p>
            <a:r>
              <a:rPr lang="en-US" sz="1100" dirty="0" smtClean="0">
                <a:latin typeface="Courier"/>
                <a:cs typeface="Courier"/>
              </a:rPr>
              <a:t>   </a:t>
            </a:r>
            <a:r>
              <a:rPr lang="en-US" sz="1100" dirty="0" err="1" smtClean="0">
                <a:latin typeface="Courier"/>
                <a:cs typeface="Courier"/>
              </a:rPr>
              <a:t>ln</a:t>
            </a:r>
            <a:r>
              <a:rPr lang="en-US" sz="1100" dirty="0" smtClean="0">
                <a:latin typeface="Courier"/>
                <a:cs typeface="Courier"/>
              </a:rPr>
              <a:t> -</a:t>
            </a:r>
            <a:r>
              <a:rPr lang="en-US" sz="1100" dirty="0" err="1" smtClean="0">
                <a:latin typeface="Courier"/>
                <a:cs typeface="Courier"/>
              </a:rPr>
              <a:t>sf</a:t>
            </a:r>
            <a:r>
              <a:rPr lang="en-US" sz="1100" dirty="0" smtClean="0">
                <a:latin typeface="Courier"/>
                <a:cs typeface="Courier"/>
              </a:rPr>
              <a:t> $FG </a:t>
            </a:r>
            <a:r>
              <a:rPr lang="en-US" sz="1100" dirty="0" err="1" smtClean="0">
                <a:latin typeface="Courier"/>
                <a:cs typeface="Courier"/>
              </a:rPr>
              <a:t>wrf_inout_orig</a:t>
            </a:r>
            <a:endParaRPr lang="en-US" sz="1100" dirty="0" smtClean="0">
              <a:latin typeface="Courier"/>
              <a:cs typeface="Courier"/>
            </a:endParaRPr>
          </a:p>
          <a:p>
            <a:r>
              <a:rPr lang="en-US" sz="1100" dirty="0" smtClean="0">
                <a:latin typeface="Courier"/>
                <a:cs typeface="Courier"/>
              </a:rPr>
              <a:t>   # </a:t>
            </a:r>
            <a:r>
              <a:rPr lang="en-US" sz="1100" dirty="0" err="1" smtClean="0">
                <a:latin typeface="Courier"/>
                <a:cs typeface="Courier"/>
              </a:rPr>
              <a:t>wrfinput</a:t>
            </a:r>
            <a:r>
              <a:rPr lang="en-US" sz="1100" dirty="0" smtClean="0">
                <a:latin typeface="Courier"/>
                <a:cs typeface="Courier"/>
              </a:rPr>
              <a:t> is generated from GFS analysis every 6 hours   </a:t>
            </a:r>
          </a:p>
          <a:p>
            <a:r>
              <a:rPr lang="en-US" sz="1100" dirty="0" smtClean="0">
                <a:latin typeface="Courier"/>
                <a:cs typeface="Courier"/>
              </a:rPr>
              <a:t>   if ( $</a:t>
            </a:r>
            <a:r>
              <a:rPr lang="en-US" sz="1100" dirty="0" err="1" smtClean="0">
                <a:latin typeface="Courier"/>
                <a:cs typeface="Courier"/>
              </a:rPr>
              <a:t>hh</a:t>
            </a:r>
            <a:r>
              <a:rPr lang="en-US" sz="1100" dirty="0" smtClean="0">
                <a:latin typeface="Courier"/>
                <a:cs typeface="Courier"/>
              </a:rPr>
              <a:t> == 00 || $</a:t>
            </a:r>
            <a:r>
              <a:rPr lang="en-US" sz="1100" dirty="0" err="1" smtClean="0">
                <a:latin typeface="Courier"/>
                <a:cs typeface="Courier"/>
              </a:rPr>
              <a:t>hh</a:t>
            </a:r>
            <a:r>
              <a:rPr lang="en-US" sz="1100" dirty="0" smtClean="0">
                <a:latin typeface="Courier"/>
                <a:cs typeface="Courier"/>
              </a:rPr>
              <a:t> == 06 || $</a:t>
            </a:r>
            <a:r>
              <a:rPr lang="en-US" sz="1100" dirty="0" err="1" smtClean="0">
                <a:latin typeface="Courier"/>
                <a:cs typeface="Courier"/>
              </a:rPr>
              <a:t>hh</a:t>
            </a:r>
            <a:r>
              <a:rPr lang="en-US" sz="1100" dirty="0" smtClean="0">
                <a:latin typeface="Courier"/>
                <a:cs typeface="Courier"/>
              </a:rPr>
              <a:t> == 12 || $</a:t>
            </a:r>
            <a:r>
              <a:rPr lang="en-US" sz="1100" dirty="0" err="1" smtClean="0">
                <a:latin typeface="Courier"/>
                <a:cs typeface="Courier"/>
              </a:rPr>
              <a:t>hh</a:t>
            </a:r>
            <a:r>
              <a:rPr lang="en-US" sz="1100" dirty="0" smtClean="0">
                <a:latin typeface="Courier"/>
                <a:cs typeface="Courier"/>
              </a:rPr>
              <a:t> == 18 ) then</a:t>
            </a:r>
          </a:p>
          <a:p>
            <a:r>
              <a:rPr lang="en-US" sz="1100" dirty="0" smtClean="0">
                <a:latin typeface="Courier"/>
                <a:cs typeface="Courier"/>
              </a:rPr>
              <a:t>      </a:t>
            </a:r>
            <a:r>
              <a:rPr lang="en-US" sz="1100" dirty="0" err="1" smtClean="0">
                <a:latin typeface="Courier"/>
                <a:cs typeface="Courier"/>
              </a:rPr>
              <a:t>ln</a:t>
            </a:r>
            <a:r>
              <a:rPr lang="en-US" sz="1100" dirty="0" smtClean="0">
                <a:latin typeface="Courier"/>
                <a:cs typeface="Courier"/>
              </a:rPr>
              <a:t> -</a:t>
            </a:r>
            <a:r>
              <a:rPr lang="en-US" sz="1100" dirty="0" err="1" smtClean="0">
                <a:latin typeface="Courier"/>
                <a:cs typeface="Courier"/>
              </a:rPr>
              <a:t>sf</a:t>
            </a:r>
            <a:r>
              <a:rPr lang="en-US" sz="1100" dirty="0" smtClean="0">
                <a:latin typeface="Courier"/>
                <a:cs typeface="Courier"/>
              </a:rPr>
              <a:t> ${RC_DIR}/${DATE}/wrfinput_d01 </a:t>
            </a:r>
            <a:r>
              <a:rPr lang="en-US" sz="1100" dirty="0" err="1" smtClean="0">
                <a:latin typeface="Courier"/>
                <a:cs typeface="Courier"/>
              </a:rPr>
              <a:t>wrf_inout_rc_orig</a:t>
            </a:r>
            <a:endParaRPr lang="en-US" sz="1100" dirty="0" smtClean="0">
              <a:latin typeface="Courier"/>
              <a:cs typeface="Courier"/>
            </a:endParaRPr>
          </a:p>
          <a:p>
            <a:r>
              <a:rPr lang="en-US" sz="1100" dirty="0" smtClean="0">
                <a:latin typeface="Courier"/>
                <a:cs typeface="Courier"/>
              </a:rPr>
              <a:t>      </a:t>
            </a:r>
            <a:r>
              <a:rPr lang="en-US" sz="1100" dirty="0" err="1" smtClean="0">
                <a:latin typeface="Courier"/>
                <a:cs typeface="Courier"/>
              </a:rPr>
              <a:t>cp</a:t>
            </a:r>
            <a:r>
              <a:rPr lang="en-US" sz="1100" dirty="0" smtClean="0">
                <a:latin typeface="Courier"/>
                <a:cs typeface="Courier"/>
              </a:rPr>
              <a:t> -p ${RC_DIR}/${DATE}/wrfinput_d01 </a:t>
            </a:r>
            <a:r>
              <a:rPr lang="en-US" sz="1100" dirty="0" err="1" smtClean="0">
                <a:latin typeface="Courier"/>
                <a:cs typeface="Courier"/>
              </a:rPr>
              <a:t>wrf_inout_rc</a:t>
            </a:r>
            <a:endParaRPr lang="en-US" sz="1100" dirty="0" smtClean="0">
              <a:latin typeface="Courier"/>
              <a:cs typeface="Courier"/>
            </a:endParaRPr>
          </a:p>
          <a:p>
            <a:r>
              <a:rPr lang="en-US" sz="1100" dirty="0">
                <a:latin typeface="Courier"/>
                <a:cs typeface="Courier"/>
              </a:rPr>
              <a:t> </a:t>
            </a:r>
            <a:r>
              <a:rPr lang="en-US" sz="1100" dirty="0" smtClean="0">
                <a:latin typeface="Courier"/>
                <a:cs typeface="Courier"/>
              </a:rPr>
              <a:t>     # first guess from </a:t>
            </a:r>
            <a:r>
              <a:rPr lang="en-US" sz="1100" dirty="0" err="1" smtClean="0">
                <a:latin typeface="Courier"/>
                <a:cs typeface="Courier"/>
              </a:rPr>
              <a:t>wps</a:t>
            </a:r>
            <a:r>
              <a:rPr lang="en-US" sz="1100" dirty="0" smtClean="0">
                <a:latin typeface="Courier"/>
                <a:cs typeface="Courier"/>
              </a:rPr>
              <a:t>/real does not contain </a:t>
            </a:r>
            <a:r>
              <a:rPr lang="en-US" sz="1100" dirty="0" err="1" smtClean="0">
                <a:latin typeface="Courier"/>
                <a:cs typeface="Courier"/>
              </a:rPr>
              <a:t>age_cldfra</a:t>
            </a:r>
            <a:r>
              <a:rPr lang="en-US" sz="1100" dirty="0" smtClean="0">
                <a:latin typeface="Courier"/>
                <a:cs typeface="Courier"/>
              </a:rPr>
              <a:t> that GSI requires</a:t>
            </a:r>
          </a:p>
          <a:p>
            <a:r>
              <a:rPr lang="en-US" sz="1100" dirty="0">
                <a:latin typeface="Courier"/>
                <a:cs typeface="Courier"/>
              </a:rPr>
              <a:t> </a:t>
            </a:r>
            <a:r>
              <a:rPr lang="en-US" sz="1100" dirty="0" smtClean="0">
                <a:latin typeface="Courier"/>
                <a:cs typeface="Courier"/>
              </a:rPr>
              <a:t>     # append </a:t>
            </a:r>
            <a:r>
              <a:rPr lang="en-US" sz="1100" dirty="0" err="1" smtClean="0">
                <a:latin typeface="Courier"/>
                <a:cs typeface="Courier"/>
              </a:rPr>
              <a:t>age_cldfra</a:t>
            </a:r>
            <a:r>
              <a:rPr lang="en-US" sz="1100" dirty="0" smtClean="0">
                <a:latin typeface="Courier"/>
                <a:cs typeface="Courier"/>
              </a:rPr>
              <a:t> from the first guess to the </a:t>
            </a:r>
            <a:r>
              <a:rPr lang="en-US" sz="1100" dirty="0" err="1" smtClean="0">
                <a:latin typeface="Courier"/>
                <a:cs typeface="Courier"/>
              </a:rPr>
              <a:t>wrfinput</a:t>
            </a:r>
            <a:r>
              <a:rPr lang="en-US" sz="1100" dirty="0" smtClean="0">
                <a:latin typeface="Courier"/>
                <a:cs typeface="Courier"/>
              </a:rPr>
              <a:t> file</a:t>
            </a:r>
          </a:p>
          <a:p>
            <a:r>
              <a:rPr lang="en-US" sz="1100" dirty="0" smtClean="0">
                <a:latin typeface="Courier"/>
                <a:cs typeface="Courier"/>
              </a:rPr>
              <a:t>      </a:t>
            </a:r>
            <a:r>
              <a:rPr lang="en-US" sz="1100" dirty="0" err="1" smtClean="0">
                <a:latin typeface="Courier"/>
                <a:cs typeface="Courier"/>
              </a:rPr>
              <a:t>ncks</a:t>
            </a:r>
            <a:r>
              <a:rPr lang="en-US" sz="1100" dirty="0" smtClean="0">
                <a:latin typeface="Courier"/>
                <a:cs typeface="Courier"/>
              </a:rPr>
              <a:t> -A -v </a:t>
            </a:r>
            <a:r>
              <a:rPr lang="en-US" sz="1100" dirty="0" err="1" smtClean="0">
                <a:latin typeface="Courier"/>
                <a:cs typeface="Courier"/>
              </a:rPr>
              <a:t>age_cldfra</a:t>
            </a:r>
            <a:r>
              <a:rPr lang="en-US" sz="1100" dirty="0" smtClean="0">
                <a:latin typeface="Courier"/>
                <a:cs typeface="Courier"/>
              </a:rPr>
              <a:t> $FG </a:t>
            </a:r>
            <a:r>
              <a:rPr lang="en-US" sz="1100" dirty="0" err="1" smtClean="0">
                <a:latin typeface="Courier"/>
                <a:cs typeface="Courier"/>
              </a:rPr>
              <a:t>wrf_inout_rc</a:t>
            </a:r>
            <a:endParaRPr lang="en-US" sz="1100" dirty="0" smtClean="0">
              <a:latin typeface="Courier"/>
              <a:cs typeface="Courier"/>
            </a:endParaRPr>
          </a:p>
          <a:p>
            <a:r>
              <a:rPr lang="en-US" sz="1100" dirty="0" smtClean="0">
                <a:latin typeface="Courier"/>
                <a:cs typeface="Courier"/>
              </a:rPr>
              <a:t>      # Update the tracer in </a:t>
            </a:r>
            <a:r>
              <a:rPr lang="en-US" sz="1100" dirty="0" err="1" smtClean="0">
                <a:latin typeface="Courier"/>
                <a:cs typeface="Courier"/>
              </a:rPr>
              <a:t>wrfinput</a:t>
            </a:r>
            <a:r>
              <a:rPr lang="en-US" sz="1100" dirty="0" smtClean="0">
                <a:latin typeface="Courier"/>
                <a:cs typeface="Courier"/>
              </a:rPr>
              <a:t> file after a COLD_START</a:t>
            </a:r>
          </a:p>
          <a:p>
            <a:r>
              <a:rPr lang="en-US" sz="1100" dirty="0">
                <a:latin typeface="Courier"/>
                <a:cs typeface="Courier"/>
              </a:rPr>
              <a:t> </a:t>
            </a:r>
            <a:r>
              <a:rPr lang="en-US" sz="1100" dirty="0" smtClean="0">
                <a:latin typeface="Courier"/>
                <a:cs typeface="Courier"/>
              </a:rPr>
              <a:t>     # keep the cold-start meteorological fields</a:t>
            </a:r>
          </a:p>
          <a:p>
            <a:r>
              <a:rPr lang="en-US" sz="1100" dirty="0">
                <a:latin typeface="Courier"/>
                <a:cs typeface="Courier"/>
              </a:rPr>
              <a:t> </a:t>
            </a:r>
            <a:r>
              <a:rPr lang="en-US" sz="1100" dirty="0" smtClean="0">
                <a:latin typeface="Courier"/>
                <a:cs typeface="Courier"/>
              </a:rPr>
              <a:t>     # cloud tracers in </a:t>
            </a:r>
            <a:r>
              <a:rPr lang="en-US" sz="1100" dirty="0" err="1" smtClean="0">
                <a:latin typeface="Courier"/>
                <a:cs typeface="Courier"/>
              </a:rPr>
              <a:t>wrfinput</a:t>
            </a:r>
            <a:r>
              <a:rPr lang="en-US" sz="1100" dirty="0" smtClean="0">
                <a:latin typeface="Courier"/>
                <a:cs typeface="Courier"/>
              </a:rPr>
              <a:t> are replaced (overwritten) with those from the cycled WRF run</a:t>
            </a:r>
          </a:p>
          <a:p>
            <a:r>
              <a:rPr lang="en-US" sz="1100" dirty="0" smtClean="0">
                <a:latin typeface="Courier"/>
                <a:cs typeface="Courier"/>
              </a:rPr>
              <a:t>      /glade/apps/opt/</a:t>
            </a:r>
            <a:r>
              <a:rPr lang="en-US" sz="1100" dirty="0" err="1" smtClean="0">
                <a:latin typeface="Courier"/>
                <a:cs typeface="Courier"/>
              </a:rPr>
              <a:t>ncl</a:t>
            </a:r>
            <a:r>
              <a:rPr lang="en-US" sz="1100" dirty="0" smtClean="0">
                <a:latin typeface="Courier"/>
                <a:cs typeface="Courier"/>
              </a:rPr>
              <a:t>/6.1.2/gnu/4.4.6/bin/</a:t>
            </a:r>
            <a:r>
              <a:rPr lang="en-US" sz="1100" dirty="0" err="1" smtClean="0">
                <a:latin typeface="Courier"/>
                <a:cs typeface="Courier"/>
              </a:rPr>
              <a:t>ncl</a:t>
            </a:r>
            <a:r>
              <a:rPr lang="en-US" sz="1100" dirty="0" smtClean="0">
                <a:latin typeface="Courier"/>
                <a:cs typeface="Courier"/>
              </a:rPr>
              <a:t> ${SCRIPT_DIR}/</a:t>
            </a:r>
            <a:r>
              <a:rPr lang="en-US" sz="1100" dirty="0" err="1" smtClean="0">
                <a:latin typeface="Courier"/>
                <a:cs typeface="Courier"/>
              </a:rPr>
              <a:t>update_tracer.ncl</a:t>
            </a:r>
            <a:r>
              <a:rPr lang="en-US" sz="1100" dirty="0" smtClean="0">
                <a:latin typeface="Courier"/>
                <a:cs typeface="Courier"/>
              </a:rPr>
              <a:t> &gt;&amp;! </a:t>
            </a:r>
            <a:r>
              <a:rPr lang="en-US" sz="1100" dirty="0" err="1" smtClean="0">
                <a:latin typeface="Courier"/>
                <a:cs typeface="Courier"/>
              </a:rPr>
              <a:t>update_tr.log</a:t>
            </a:r>
            <a:endParaRPr lang="en-US" sz="1100" dirty="0" smtClean="0">
              <a:latin typeface="Courier"/>
              <a:cs typeface="Courier"/>
            </a:endParaRPr>
          </a:p>
          <a:p>
            <a:r>
              <a:rPr lang="en-US" sz="1100" dirty="0" smtClean="0">
                <a:latin typeface="Courier"/>
                <a:cs typeface="Courier"/>
              </a:rPr>
              <a:t>      </a:t>
            </a:r>
            <a:r>
              <a:rPr lang="en-US" sz="1100" dirty="0" err="1" smtClean="0">
                <a:latin typeface="Courier"/>
                <a:cs typeface="Courier"/>
              </a:rPr>
              <a:t>cp</a:t>
            </a:r>
            <a:r>
              <a:rPr lang="en-US" sz="1100" dirty="0" smtClean="0">
                <a:latin typeface="Courier"/>
                <a:cs typeface="Courier"/>
              </a:rPr>
              <a:t> -p </a:t>
            </a:r>
            <a:r>
              <a:rPr lang="en-US" sz="1100" dirty="0" err="1" smtClean="0">
                <a:latin typeface="Courier"/>
                <a:cs typeface="Courier"/>
              </a:rPr>
              <a:t>wrf_inout_rc</a:t>
            </a:r>
            <a:r>
              <a:rPr lang="en-US" sz="1100" dirty="0" smtClean="0">
                <a:latin typeface="Courier"/>
                <a:cs typeface="Courier"/>
              </a:rPr>
              <a:t> </a:t>
            </a:r>
            <a:r>
              <a:rPr lang="en-US" sz="1100" dirty="0" err="1" smtClean="0">
                <a:latin typeface="Courier"/>
                <a:cs typeface="Courier"/>
              </a:rPr>
              <a:t>wrf_inout</a:t>
            </a:r>
            <a:endParaRPr lang="en-US" sz="1100" dirty="0" smtClean="0">
              <a:latin typeface="Courier"/>
              <a:cs typeface="Courier"/>
            </a:endParaRPr>
          </a:p>
          <a:p>
            <a:r>
              <a:rPr lang="en-US" sz="1100" dirty="0" smtClean="0">
                <a:latin typeface="Courier"/>
                <a:cs typeface="Courier"/>
              </a:rPr>
              <a:t>   else</a:t>
            </a:r>
          </a:p>
          <a:p>
            <a:r>
              <a:rPr lang="en-US" sz="1100" dirty="0" smtClean="0">
                <a:latin typeface="Courier"/>
                <a:cs typeface="Courier"/>
              </a:rPr>
              <a:t>      </a:t>
            </a:r>
            <a:r>
              <a:rPr lang="en-US" sz="1100" dirty="0" err="1" smtClean="0">
                <a:latin typeface="Courier"/>
                <a:cs typeface="Courier"/>
              </a:rPr>
              <a:t>cp</a:t>
            </a:r>
            <a:r>
              <a:rPr lang="en-US" sz="1100" dirty="0" smtClean="0">
                <a:latin typeface="Courier"/>
                <a:cs typeface="Courier"/>
              </a:rPr>
              <a:t> -p $FG </a:t>
            </a:r>
            <a:r>
              <a:rPr lang="en-US" sz="1100" dirty="0" err="1" smtClean="0">
                <a:latin typeface="Courier"/>
                <a:cs typeface="Courier"/>
              </a:rPr>
              <a:t>wrf_inout</a:t>
            </a:r>
            <a:endParaRPr lang="en-US" sz="1100" dirty="0" smtClean="0">
              <a:latin typeface="Courier"/>
              <a:cs typeface="Courier"/>
            </a:endParaRPr>
          </a:p>
          <a:p>
            <a:r>
              <a:rPr lang="en-US" sz="1100" dirty="0" smtClean="0">
                <a:latin typeface="Courier"/>
                <a:cs typeface="Courier"/>
              </a:rPr>
              <a:t>   </a:t>
            </a:r>
            <a:r>
              <a:rPr lang="en-US" sz="1100" dirty="0" err="1" smtClean="0">
                <a:latin typeface="Courier"/>
                <a:cs typeface="Courier"/>
              </a:rPr>
              <a:t>endif</a:t>
            </a:r>
            <a:endParaRPr lang="en-US" sz="1100" dirty="0" smtClean="0">
              <a:latin typeface="Courier"/>
              <a:cs typeface="Courier"/>
            </a:endParaRPr>
          </a:p>
          <a:p>
            <a:r>
              <a:rPr lang="en-US" sz="1100" dirty="0" smtClean="0">
                <a:latin typeface="Courier"/>
                <a:cs typeface="Courier"/>
              </a:rPr>
              <a:t>else</a:t>
            </a:r>
          </a:p>
          <a:p>
            <a:r>
              <a:rPr lang="en-US" sz="1100" dirty="0" smtClean="0">
                <a:latin typeface="Courier"/>
                <a:cs typeface="Courier"/>
              </a:rPr>
              <a:t>   </a:t>
            </a:r>
            <a:r>
              <a:rPr lang="en-US" sz="1100" dirty="0" err="1" smtClean="0">
                <a:latin typeface="Courier"/>
                <a:cs typeface="Courier"/>
              </a:rPr>
              <a:t>ln</a:t>
            </a:r>
            <a:r>
              <a:rPr lang="en-US" sz="1100" dirty="0" smtClean="0">
                <a:latin typeface="Courier"/>
                <a:cs typeface="Courier"/>
              </a:rPr>
              <a:t> -</a:t>
            </a:r>
            <a:r>
              <a:rPr lang="en-US" sz="1100" dirty="0" err="1" smtClean="0">
                <a:latin typeface="Courier"/>
                <a:cs typeface="Courier"/>
              </a:rPr>
              <a:t>sf</a:t>
            </a:r>
            <a:r>
              <a:rPr lang="en-US" sz="1100" dirty="0" smtClean="0">
                <a:latin typeface="Courier"/>
                <a:cs typeface="Courier"/>
              </a:rPr>
              <a:t> ${RC_DIR}/${DATE}/wrfinput_d01 </a:t>
            </a:r>
            <a:r>
              <a:rPr lang="en-US" sz="1100" dirty="0" err="1" smtClean="0">
                <a:latin typeface="Courier"/>
                <a:cs typeface="Courier"/>
              </a:rPr>
              <a:t>wrf_inout_orig</a:t>
            </a:r>
            <a:endParaRPr lang="en-US" sz="1100" dirty="0" smtClean="0">
              <a:latin typeface="Courier"/>
              <a:cs typeface="Courier"/>
            </a:endParaRPr>
          </a:p>
          <a:p>
            <a:r>
              <a:rPr lang="en-US" sz="1100" dirty="0" smtClean="0">
                <a:latin typeface="Courier"/>
                <a:cs typeface="Courier"/>
              </a:rPr>
              <a:t>   </a:t>
            </a:r>
            <a:r>
              <a:rPr lang="en-US" sz="1100" dirty="0" err="1" smtClean="0">
                <a:latin typeface="Courier"/>
                <a:cs typeface="Courier"/>
              </a:rPr>
              <a:t>cp</a:t>
            </a:r>
            <a:r>
              <a:rPr lang="en-US" sz="1100" dirty="0" smtClean="0">
                <a:latin typeface="Courier"/>
                <a:cs typeface="Courier"/>
              </a:rPr>
              <a:t> -p ${RC_DIR}/${DATE}/wrfinput_d01 </a:t>
            </a:r>
            <a:r>
              <a:rPr lang="en-US" sz="1100" dirty="0" err="1" smtClean="0">
                <a:latin typeface="Courier"/>
                <a:cs typeface="Courier"/>
              </a:rPr>
              <a:t>wrf_inout_rc</a:t>
            </a:r>
            <a:endParaRPr lang="en-US" sz="1100" dirty="0" smtClean="0">
              <a:latin typeface="Courier"/>
              <a:cs typeface="Courier"/>
            </a:endParaRPr>
          </a:p>
          <a:p>
            <a:r>
              <a:rPr lang="en-US" sz="1100" dirty="0" smtClean="0">
                <a:latin typeface="Courier"/>
                <a:cs typeface="Courier"/>
              </a:rPr>
              <a:t>   # first guess from </a:t>
            </a:r>
            <a:r>
              <a:rPr lang="en-US" sz="1100" dirty="0" err="1" smtClean="0">
                <a:latin typeface="Courier"/>
                <a:cs typeface="Courier"/>
              </a:rPr>
              <a:t>wps</a:t>
            </a:r>
            <a:r>
              <a:rPr lang="en-US" sz="1100" dirty="0" smtClean="0">
                <a:latin typeface="Courier"/>
                <a:cs typeface="Courier"/>
              </a:rPr>
              <a:t>/real does not contain </a:t>
            </a:r>
            <a:r>
              <a:rPr lang="en-US" sz="1100" dirty="0" err="1" smtClean="0">
                <a:latin typeface="Courier"/>
                <a:cs typeface="Courier"/>
              </a:rPr>
              <a:t>age_cldfra</a:t>
            </a:r>
            <a:r>
              <a:rPr lang="en-US" sz="1100" dirty="0" smtClean="0">
                <a:latin typeface="Courier"/>
                <a:cs typeface="Courier"/>
              </a:rPr>
              <a:t> that GSI requires</a:t>
            </a:r>
            <a:endParaRPr lang="en-US" sz="1100" dirty="0">
              <a:latin typeface="Courier"/>
              <a:cs typeface="Courier"/>
            </a:endParaRPr>
          </a:p>
          <a:p>
            <a:r>
              <a:rPr lang="en-US" sz="1100" dirty="0" smtClean="0">
                <a:latin typeface="Courier"/>
                <a:cs typeface="Courier"/>
              </a:rPr>
              <a:t>   # creates </a:t>
            </a:r>
            <a:r>
              <a:rPr lang="en-US" sz="1100" dirty="0" err="1" smtClean="0">
                <a:latin typeface="Courier"/>
                <a:cs typeface="Courier"/>
              </a:rPr>
              <a:t>age_cldfra</a:t>
            </a:r>
            <a:r>
              <a:rPr lang="en-US" sz="1100" dirty="0" smtClean="0">
                <a:latin typeface="Courier"/>
                <a:cs typeface="Courier"/>
              </a:rPr>
              <a:t> from </a:t>
            </a:r>
            <a:r>
              <a:rPr lang="en-US" sz="1100" dirty="0" err="1" smtClean="0">
                <a:latin typeface="Courier"/>
                <a:cs typeface="Courier"/>
              </a:rPr>
              <a:t>age_img</a:t>
            </a:r>
            <a:r>
              <a:rPr lang="en-US" sz="1100" dirty="0" smtClean="0">
                <a:latin typeface="Courier"/>
                <a:cs typeface="Courier"/>
              </a:rPr>
              <a:t> in the </a:t>
            </a:r>
            <a:r>
              <a:rPr lang="en-US" sz="1100" dirty="0" err="1" smtClean="0">
                <a:latin typeface="Courier"/>
                <a:cs typeface="Courier"/>
              </a:rPr>
              <a:t>wrfinput</a:t>
            </a:r>
            <a:r>
              <a:rPr lang="en-US" sz="1100" dirty="0" smtClean="0">
                <a:latin typeface="Courier"/>
                <a:cs typeface="Courier"/>
              </a:rPr>
              <a:t> file</a:t>
            </a:r>
          </a:p>
          <a:p>
            <a:r>
              <a:rPr lang="en-US" sz="1100" dirty="0">
                <a:latin typeface="Courier"/>
                <a:cs typeface="Courier"/>
              </a:rPr>
              <a:t> </a:t>
            </a:r>
            <a:r>
              <a:rPr lang="en-US" sz="1100" dirty="0" smtClean="0">
                <a:latin typeface="Courier"/>
                <a:cs typeface="Courier"/>
              </a:rPr>
              <a:t>  # the following </a:t>
            </a:r>
            <a:r>
              <a:rPr lang="en-US" sz="1100" dirty="0" err="1" smtClean="0">
                <a:latin typeface="Courier"/>
                <a:cs typeface="Courier"/>
              </a:rPr>
              <a:t>ncap</a:t>
            </a:r>
            <a:r>
              <a:rPr lang="en-US" sz="1100" dirty="0" smtClean="0">
                <a:latin typeface="Courier"/>
                <a:cs typeface="Courier"/>
              </a:rPr>
              <a:t> statement is a continuous long line</a:t>
            </a:r>
          </a:p>
          <a:p>
            <a:pPr marL="571500" indent="-571500"/>
            <a:r>
              <a:rPr lang="en-US" sz="1100" dirty="0" smtClean="0">
                <a:latin typeface="Courier"/>
                <a:cs typeface="Courier"/>
              </a:rPr>
              <a:t>   </a:t>
            </a:r>
            <a:r>
              <a:rPr lang="en-US" sz="1100" dirty="0" err="1" smtClean="0">
                <a:latin typeface="Courier"/>
                <a:cs typeface="Courier"/>
              </a:rPr>
              <a:t>ncap</a:t>
            </a:r>
            <a:r>
              <a:rPr lang="en-US" sz="1100" dirty="0" smtClean="0">
                <a:latin typeface="Courier"/>
                <a:cs typeface="Courier"/>
              </a:rPr>
              <a:t> -O -s "</a:t>
            </a:r>
            <a:r>
              <a:rPr lang="en-US" sz="1100" dirty="0" err="1" smtClean="0">
                <a:latin typeface="Courier"/>
                <a:cs typeface="Courier"/>
              </a:rPr>
              <a:t>age_cldfra</a:t>
            </a:r>
            <a:r>
              <a:rPr lang="en-US" sz="1100" dirty="0" smtClean="0">
                <a:latin typeface="Courier"/>
                <a:cs typeface="Courier"/>
              </a:rPr>
              <a:t>=</a:t>
            </a:r>
            <a:r>
              <a:rPr lang="en-US" sz="1100" dirty="0" err="1" smtClean="0">
                <a:latin typeface="Courier"/>
                <a:cs typeface="Courier"/>
              </a:rPr>
              <a:t>age_img</a:t>
            </a:r>
            <a:r>
              <a:rPr lang="en-US" sz="1100" dirty="0" smtClean="0">
                <a:latin typeface="Courier"/>
                <a:cs typeface="Courier"/>
              </a:rPr>
              <a:t> ; </a:t>
            </a:r>
            <a:r>
              <a:rPr lang="en-US" sz="1100" dirty="0" err="1" smtClean="0">
                <a:latin typeface="Courier"/>
                <a:cs typeface="Courier"/>
              </a:rPr>
              <a:t>age_cldfra@FieldType</a:t>
            </a:r>
            <a:r>
              <a:rPr lang="en-US" sz="1100" dirty="0" smtClean="0">
                <a:latin typeface="Courier"/>
                <a:cs typeface="Courier"/>
              </a:rPr>
              <a:t>=</a:t>
            </a:r>
            <a:r>
              <a:rPr lang="en-US" sz="1100" dirty="0" err="1" smtClean="0">
                <a:latin typeface="Courier"/>
                <a:cs typeface="Courier"/>
              </a:rPr>
              <a:t>age_img@FieldType</a:t>
            </a:r>
            <a:r>
              <a:rPr lang="en-US" sz="1100" dirty="0" smtClean="0">
                <a:latin typeface="Courier"/>
                <a:cs typeface="Courier"/>
              </a:rPr>
              <a:t> ; </a:t>
            </a:r>
            <a:r>
              <a:rPr lang="en-US" sz="1100" dirty="0" err="1" smtClean="0">
                <a:latin typeface="Courier"/>
                <a:cs typeface="Courier"/>
              </a:rPr>
              <a:t>age_cldfra@MemoryOrder</a:t>
            </a:r>
            <a:r>
              <a:rPr lang="en-US" sz="1100" dirty="0" smtClean="0">
                <a:latin typeface="Courier"/>
                <a:cs typeface="Courier"/>
              </a:rPr>
              <a:t>=</a:t>
            </a:r>
            <a:r>
              <a:rPr lang="en-US" sz="1100" dirty="0" err="1" smtClean="0">
                <a:latin typeface="Courier"/>
                <a:cs typeface="Courier"/>
              </a:rPr>
              <a:t>age_img@MemoryOrder</a:t>
            </a:r>
            <a:r>
              <a:rPr lang="en-US" sz="1100" dirty="0" smtClean="0">
                <a:latin typeface="Courier"/>
                <a:cs typeface="Courier"/>
              </a:rPr>
              <a:t> ; </a:t>
            </a:r>
            <a:r>
              <a:rPr lang="en-US" sz="1100" dirty="0" err="1" smtClean="0">
                <a:latin typeface="Courier"/>
                <a:cs typeface="Courier"/>
              </a:rPr>
              <a:t>age_cldfra@description</a:t>
            </a:r>
            <a:r>
              <a:rPr lang="en-US" sz="1100" dirty="0" smtClean="0">
                <a:latin typeface="Courier"/>
                <a:cs typeface="Courier"/>
              </a:rPr>
              <a:t>=</a:t>
            </a:r>
            <a:r>
              <a:rPr lang="en-US" sz="1100" dirty="0" err="1" smtClean="0">
                <a:latin typeface="Courier"/>
                <a:cs typeface="Courier"/>
              </a:rPr>
              <a:t>age_img@description</a:t>
            </a:r>
            <a:r>
              <a:rPr lang="en-US" sz="1100" dirty="0" smtClean="0">
                <a:latin typeface="Courier"/>
                <a:cs typeface="Courier"/>
              </a:rPr>
              <a:t> ; </a:t>
            </a:r>
            <a:r>
              <a:rPr lang="en-US" sz="1100" dirty="0" err="1" smtClean="0">
                <a:latin typeface="Courier"/>
                <a:cs typeface="Courier"/>
              </a:rPr>
              <a:t>age_cldfra@units</a:t>
            </a:r>
            <a:r>
              <a:rPr lang="en-US" sz="1100" dirty="0" smtClean="0">
                <a:latin typeface="Courier"/>
                <a:cs typeface="Courier"/>
              </a:rPr>
              <a:t>=</a:t>
            </a:r>
            <a:r>
              <a:rPr lang="en-US" sz="1100" dirty="0" err="1" smtClean="0">
                <a:latin typeface="Courier"/>
                <a:cs typeface="Courier"/>
              </a:rPr>
              <a:t>age_img@units</a:t>
            </a:r>
            <a:r>
              <a:rPr lang="en-US" sz="1100" dirty="0" smtClean="0">
                <a:latin typeface="Courier"/>
                <a:cs typeface="Courier"/>
              </a:rPr>
              <a:t> ; </a:t>
            </a:r>
            <a:r>
              <a:rPr lang="en-US" sz="1100" dirty="0" err="1" smtClean="0">
                <a:latin typeface="Courier"/>
                <a:cs typeface="Courier"/>
              </a:rPr>
              <a:t>age_cldfra@stagger</a:t>
            </a:r>
            <a:r>
              <a:rPr lang="en-US" sz="1100" dirty="0" smtClean="0">
                <a:latin typeface="Courier"/>
                <a:cs typeface="Courier"/>
              </a:rPr>
              <a:t>=</a:t>
            </a:r>
            <a:r>
              <a:rPr lang="en-US" sz="1100" dirty="0" err="1" smtClean="0">
                <a:latin typeface="Courier"/>
                <a:cs typeface="Courier"/>
              </a:rPr>
              <a:t>age_img@stagger</a:t>
            </a:r>
            <a:r>
              <a:rPr lang="en-US" sz="1100" dirty="0" smtClean="0">
                <a:latin typeface="Courier"/>
                <a:cs typeface="Courier"/>
              </a:rPr>
              <a:t> ; </a:t>
            </a:r>
            <a:r>
              <a:rPr lang="en-US" sz="1100" dirty="0" err="1" smtClean="0">
                <a:latin typeface="Courier"/>
                <a:cs typeface="Courier"/>
              </a:rPr>
              <a:t>age_cldfra@coordinates</a:t>
            </a:r>
            <a:r>
              <a:rPr lang="en-US" sz="1100" dirty="0" smtClean="0">
                <a:latin typeface="Courier"/>
                <a:cs typeface="Courier"/>
              </a:rPr>
              <a:t>=</a:t>
            </a:r>
            <a:r>
              <a:rPr lang="en-US" sz="1100" dirty="0" err="1" smtClean="0">
                <a:latin typeface="Courier"/>
                <a:cs typeface="Courier"/>
              </a:rPr>
              <a:t>age_img@coordinates</a:t>
            </a:r>
            <a:r>
              <a:rPr lang="en-US" sz="1100" dirty="0" smtClean="0">
                <a:latin typeface="Courier"/>
                <a:cs typeface="Courier"/>
              </a:rPr>
              <a:t>"  </a:t>
            </a:r>
            <a:r>
              <a:rPr lang="en-US" sz="1100" dirty="0" err="1" smtClean="0">
                <a:latin typeface="Courier"/>
                <a:cs typeface="Courier"/>
              </a:rPr>
              <a:t>wrf_inout_rc</a:t>
            </a:r>
            <a:r>
              <a:rPr lang="en-US" sz="1100" dirty="0" smtClean="0">
                <a:latin typeface="Courier"/>
                <a:cs typeface="Courier"/>
              </a:rPr>
              <a:t>  </a:t>
            </a:r>
            <a:r>
              <a:rPr lang="en-US" sz="1100" dirty="0" err="1" smtClean="0">
                <a:latin typeface="Courier"/>
                <a:cs typeface="Courier"/>
              </a:rPr>
              <a:t>wrf_inout</a:t>
            </a:r>
            <a:endParaRPr lang="en-US" sz="1100" dirty="0" smtClean="0">
              <a:latin typeface="Courier"/>
              <a:cs typeface="Courier"/>
            </a:endParaRPr>
          </a:p>
          <a:p>
            <a:r>
              <a:rPr lang="en-US" sz="1100" dirty="0" err="1" smtClean="0">
                <a:latin typeface="Courier"/>
                <a:cs typeface="Courier"/>
              </a:rPr>
              <a:t>endif</a:t>
            </a:r>
            <a:endParaRPr lang="en-US" sz="1100" dirty="0" smtClean="0">
              <a:latin typeface="Courier"/>
              <a:cs typeface="Courier"/>
            </a:endParaRPr>
          </a:p>
          <a:p>
            <a:endParaRPr lang="en-US" sz="1100" dirty="0" smtClean="0">
              <a:latin typeface="Courier"/>
              <a:cs typeface="Courier"/>
            </a:endParaRPr>
          </a:p>
          <a:p>
            <a:r>
              <a:rPr lang="en-US" sz="1100" dirty="0" err="1" smtClean="0">
                <a:latin typeface="Courier"/>
                <a:cs typeface="Courier"/>
              </a:rPr>
              <a:t>mpirun.lsf</a:t>
            </a:r>
            <a:r>
              <a:rPr lang="en-US" sz="1100" dirty="0" smtClean="0">
                <a:latin typeface="Courier"/>
                <a:cs typeface="Courier"/>
              </a:rPr>
              <a:t> ./</a:t>
            </a:r>
            <a:r>
              <a:rPr lang="en-US" sz="1100" dirty="0" err="1" smtClean="0">
                <a:latin typeface="Courier"/>
                <a:cs typeface="Courier"/>
              </a:rPr>
              <a:t>gsi.exe</a:t>
            </a:r>
            <a:r>
              <a:rPr lang="en-US" sz="1100" dirty="0" smtClean="0">
                <a:latin typeface="Courier"/>
                <a:cs typeface="Courier"/>
              </a:rPr>
              <a:t>  &lt; </a:t>
            </a:r>
            <a:r>
              <a:rPr lang="en-US" sz="1100" dirty="0" err="1" smtClean="0">
                <a:latin typeface="Courier"/>
                <a:cs typeface="Courier"/>
              </a:rPr>
              <a:t>gsiparm.anl</a:t>
            </a:r>
            <a:r>
              <a:rPr lang="en-US" sz="1100" dirty="0" smtClean="0">
                <a:latin typeface="Courier"/>
                <a:cs typeface="Courier"/>
              </a:rPr>
              <a:t> |&amp; tee </a:t>
            </a:r>
            <a:r>
              <a:rPr lang="en-US" sz="1100" dirty="0" err="1" smtClean="0">
                <a:latin typeface="Courier"/>
                <a:cs typeface="Courier"/>
              </a:rPr>
              <a:t>stdout</a:t>
            </a:r>
            <a:endParaRPr lang="en-US" sz="1100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4215164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0705" y="890781"/>
            <a:ext cx="60025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Courier"/>
                <a:cs typeface="Courier"/>
              </a:rPr>
              <a:t>svn</a:t>
            </a:r>
            <a:r>
              <a:rPr lang="en-US" sz="1200" dirty="0" smtClean="0">
                <a:latin typeface="Courier"/>
                <a:cs typeface="Courier"/>
              </a:rPr>
              <a:t> info</a:t>
            </a:r>
          </a:p>
          <a:p>
            <a:r>
              <a:rPr lang="en-US" sz="1200" dirty="0" smtClean="0">
                <a:latin typeface="Courier"/>
                <a:cs typeface="Courier"/>
              </a:rPr>
              <a:t>URL: https://</a:t>
            </a:r>
            <a:r>
              <a:rPr lang="en-US" sz="1200" dirty="0" err="1" smtClean="0">
                <a:latin typeface="Courier"/>
                <a:cs typeface="Courier"/>
              </a:rPr>
              <a:t>gsi.fsl.noaa.gov</a:t>
            </a:r>
            <a:r>
              <a:rPr lang="en-US" sz="1200" dirty="0" smtClean="0">
                <a:latin typeface="Courier"/>
                <a:cs typeface="Courier"/>
              </a:rPr>
              <a:t>/</a:t>
            </a:r>
            <a:r>
              <a:rPr lang="en-US" sz="1200" dirty="0" err="1" smtClean="0">
                <a:latin typeface="Courier"/>
                <a:cs typeface="Courier"/>
              </a:rPr>
              <a:t>svn</a:t>
            </a:r>
            <a:r>
              <a:rPr lang="en-US" sz="1200" dirty="0" smtClean="0">
                <a:latin typeface="Courier"/>
                <a:cs typeface="Courier"/>
              </a:rPr>
              <a:t>/</a:t>
            </a:r>
            <a:r>
              <a:rPr lang="en-US" sz="1200" dirty="0" err="1" smtClean="0">
                <a:latin typeface="Courier"/>
                <a:cs typeface="Courier"/>
              </a:rPr>
              <a:t>comgsi</a:t>
            </a:r>
            <a:r>
              <a:rPr lang="en-US" sz="1200" dirty="0" smtClean="0">
                <a:latin typeface="Courier"/>
                <a:cs typeface="Courier"/>
              </a:rPr>
              <a:t>/trunk</a:t>
            </a:r>
          </a:p>
          <a:p>
            <a:r>
              <a:rPr lang="en-US" sz="1200" dirty="0" smtClean="0">
                <a:latin typeface="Courier"/>
                <a:cs typeface="Courier"/>
              </a:rPr>
              <a:t>Repository Root: https://</a:t>
            </a:r>
            <a:r>
              <a:rPr lang="en-US" sz="1200" dirty="0" err="1" smtClean="0">
                <a:latin typeface="Courier"/>
                <a:cs typeface="Courier"/>
              </a:rPr>
              <a:t>gsi.fsl.noaa.gov</a:t>
            </a:r>
            <a:r>
              <a:rPr lang="en-US" sz="1200" dirty="0" smtClean="0">
                <a:latin typeface="Courier"/>
                <a:cs typeface="Courier"/>
              </a:rPr>
              <a:t>/</a:t>
            </a:r>
            <a:r>
              <a:rPr lang="en-US" sz="1200" dirty="0" err="1" smtClean="0">
                <a:latin typeface="Courier"/>
                <a:cs typeface="Courier"/>
              </a:rPr>
              <a:t>svn</a:t>
            </a:r>
            <a:r>
              <a:rPr lang="en-US" sz="1200" dirty="0" smtClean="0">
                <a:latin typeface="Courier"/>
                <a:cs typeface="Courier"/>
              </a:rPr>
              <a:t>/</a:t>
            </a:r>
            <a:r>
              <a:rPr lang="en-US" sz="1200" dirty="0" err="1" smtClean="0">
                <a:latin typeface="Courier"/>
                <a:cs typeface="Courier"/>
              </a:rPr>
              <a:t>comgsi</a:t>
            </a:r>
            <a:endParaRPr lang="en-US" sz="1200" dirty="0" smtClean="0">
              <a:latin typeface="Courier"/>
              <a:cs typeface="Courier"/>
            </a:endParaRPr>
          </a:p>
          <a:p>
            <a:r>
              <a:rPr lang="en-US" sz="1200" dirty="0" smtClean="0">
                <a:latin typeface="Courier"/>
                <a:cs typeface="Courier"/>
              </a:rPr>
              <a:t>Revision: 1263</a:t>
            </a:r>
          </a:p>
          <a:p>
            <a:r>
              <a:rPr lang="en-US" sz="1200" dirty="0" smtClean="0">
                <a:latin typeface="Courier"/>
                <a:cs typeface="Courier"/>
              </a:rPr>
              <a:t>Last Changed Rev: 1258</a:t>
            </a:r>
          </a:p>
          <a:p>
            <a:r>
              <a:rPr lang="en-US" sz="1200" dirty="0" smtClean="0">
                <a:latin typeface="Courier"/>
                <a:cs typeface="Courier"/>
              </a:rPr>
              <a:t>Last Changed Date: 2014-03-03 17:47:14 -0700 (Mon, 03 Mar 2014)</a:t>
            </a:r>
            <a:endParaRPr lang="en-US" sz="1200" dirty="0">
              <a:latin typeface="Courier"/>
              <a:cs typeface="Couri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67693" y="2805714"/>
            <a:ext cx="3733462" cy="3416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Contains </a:t>
            </a:r>
            <a:r>
              <a:rPr lang="en-US" sz="1200" dirty="0">
                <a:latin typeface="Arial"/>
                <a:cs typeface="Arial"/>
              </a:rPr>
              <a:t>NCAR developed subroutines related to MMR cloud detection</a:t>
            </a:r>
          </a:p>
          <a:p>
            <a:endParaRPr lang="en-US" sz="1200" dirty="0">
              <a:latin typeface="Arial"/>
              <a:cs typeface="Arial"/>
            </a:endParaRPr>
          </a:p>
          <a:p>
            <a:r>
              <a:rPr lang="en-US" sz="1200" dirty="0" smtClean="0">
                <a:latin typeface="Arial"/>
                <a:cs typeface="Arial"/>
              </a:rPr>
              <a:t>Added </a:t>
            </a:r>
            <a:r>
              <a:rPr lang="en-US" sz="1200" dirty="0">
                <a:latin typeface="Arial"/>
                <a:cs typeface="Arial"/>
              </a:rPr>
              <a:t>a call to MMR cloud detection</a:t>
            </a:r>
          </a:p>
          <a:p>
            <a:endParaRPr lang="en-US" sz="1200" dirty="0">
              <a:latin typeface="Arial"/>
              <a:cs typeface="Arial"/>
            </a:endParaRPr>
          </a:p>
          <a:p>
            <a:endParaRPr lang="en-US" sz="1200" dirty="0" smtClean="0">
              <a:latin typeface="Arial"/>
              <a:cs typeface="Arial"/>
            </a:endParaRPr>
          </a:p>
          <a:p>
            <a:r>
              <a:rPr lang="en-US" sz="1200" dirty="0" smtClean="0">
                <a:latin typeface="Arial"/>
                <a:cs typeface="Arial"/>
              </a:rPr>
              <a:t>Implemented </a:t>
            </a:r>
            <a:r>
              <a:rPr lang="en-US" sz="1200" dirty="0">
                <a:latin typeface="Arial"/>
                <a:cs typeface="Arial"/>
              </a:rPr>
              <a:t>I/O </a:t>
            </a:r>
            <a:r>
              <a:rPr lang="en-US" sz="1200" dirty="0" smtClean="0">
                <a:latin typeface="Arial"/>
                <a:cs typeface="Arial"/>
              </a:rPr>
              <a:t>interfaces </a:t>
            </a:r>
            <a:r>
              <a:rPr lang="en-US" sz="1200" dirty="0">
                <a:latin typeface="Arial"/>
                <a:cs typeface="Arial"/>
              </a:rPr>
              <a:t>for cloud tracers</a:t>
            </a:r>
          </a:p>
          <a:p>
            <a:endParaRPr lang="en-US" sz="1200" dirty="0" smtClean="0">
              <a:latin typeface="Arial"/>
              <a:cs typeface="Arial"/>
            </a:endParaRPr>
          </a:p>
          <a:p>
            <a:r>
              <a:rPr lang="en-US" sz="1200" dirty="0" smtClean="0">
                <a:latin typeface="Arial"/>
                <a:cs typeface="Arial"/>
              </a:rPr>
              <a:t>Added </a:t>
            </a:r>
            <a:r>
              <a:rPr lang="en-US" sz="1200" dirty="0">
                <a:latin typeface="Arial"/>
                <a:cs typeface="Arial"/>
              </a:rPr>
              <a:t>arguments in </a:t>
            </a:r>
            <a:r>
              <a:rPr lang="en-US" sz="1200" dirty="0" err="1" smtClean="0">
                <a:latin typeface="Arial"/>
                <a:cs typeface="Arial"/>
              </a:rPr>
              <a:t>call_crtm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>
                <a:latin typeface="Arial"/>
                <a:cs typeface="Arial"/>
              </a:rPr>
              <a:t>to pass the grid </a:t>
            </a:r>
            <a:r>
              <a:rPr lang="en-US" sz="1200" dirty="0" err="1">
                <a:latin typeface="Arial"/>
                <a:cs typeface="Arial"/>
              </a:rPr>
              <a:t>i</a:t>
            </a:r>
            <a:r>
              <a:rPr lang="en-US" sz="1200" dirty="0">
                <a:latin typeface="Arial"/>
                <a:cs typeface="Arial"/>
              </a:rPr>
              <a:t>/j locations and overcast radiances that are needed in cloud detection procedure</a:t>
            </a:r>
          </a:p>
          <a:p>
            <a:endParaRPr lang="en-US" sz="1200" dirty="0">
              <a:latin typeface="Arial"/>
              <a:cs typeface="Arial"/>
            </a:endParaRPr>
          </a:p>
          <a:p>
            <a:r>
              <a:rPr lang="en-US" sz="1200" dirty="0" smtClean="0">
                <a:latin typeface="Arial"/>
                <a:cs typeface="Arial"/>
              </a:rPr>
              <a:t>Added </a:t>
            </a:r>
            <a:r>
              <a:rPr lang="en-US" sz="1200" dirty="0">
                <a:latin typeface="Arial"/>
                <a:cs typeface="Arial"/>
              </a:rPr>
              <a:t>overcast radiances</a:t>
            </a:r>
          </a:p>
          <a:p>
            <a:endParaRPr lang="en-US" sz="1200" dirty="0">
              <a:latin typeface="Arial"/>
              <a:cs typeface="Arial"/>
            </a:endParaRPr>
          </a:p>
          <a:p>
            <a:endParaRPr lang="en-US" sz="1200" dirty="0" smtClean="0">
              <a:latin typeface="Arial"/>
              <a:cs typeface="Arial"/>
            </a:endParaRPr>
          </a:p>
          <a:p>
            <a:r>
              <a:rPr lang="en-US" sz="1200" dirty="0" smtClean="0">
                <a:latin typeface="Arial"/>
                <a:cs typeface="Arial"/>
              </a:rPr>
              <a:t>Added </a:t>
            </a:r>
            <a:r>
              <a:rPr lang="en-US" sz="1200" dirty="0" err="1">
                <a:latin typeface="Arial"/>
                <a:cs typeface="Arial"/>
              </a:rPr>
              <a:t>namelist</a:t>
            </a:r>
            <a:r>
              <a:rPr lang="en-US" sz="1200" dirty="0">
                <a:latin typeface="Arial"/>
                <a:cs typeface="Arial"/>
              </a:rPr>
              <a:t> variable </a:t>
            </a:r>
            <a:r>
              <a:rPr lang="en-US" sz="1200" i="1" dirty="0" err="1">
                <a:latin typeface="Courier"/>
                <a:cs typeface="Courier"/>
              </a:rPr>
              <a:t>lncar_cldfra</a:t>
            </a:r>
            <a:r>
              <a:rPr lang="en-US" sz="1200" dirty="0">
                <a:latin typeface="Arial"/>
                <a:cs typeface="Arial"/>
              </a:rPr>
              <a:t> for switching on the MMR cloud detection capability</a:t>
            </a:r>
          </a:p>
          <a:p>
            <a:endParaRPr lang="en-US" sz="12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9396" y="2815871"/>
            <a:ext cx="5044785" cy="3231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urier"/>
                <a:cs typeface="Courier"/>
              </a:rPr>
              <a:t>A  </a:t>
            </a:r>
            <a:r>
              <a:rPr lang="en-US" sz="1200" dirty="0" err="1">
                <a:latin typeface="Courier"/>
                <a:cs typeface="Courier"/>
              </a:rPr>
              <a:t>src</a:t>
            </a:r>
            <a:r>
              <a:rPr lang="en-US" sz="1200" dirty="0">
                <a:latin typeface="Courier"/>
                <a:cs typeface="Courier"/>
              </a:rPr>
              <a:t>/main/ncar_cldfra_mod.f90</a:t>
            </a:r>
          </a:p>
          <a:p>
            <a:endParaRPr lang="en-US" sz="1200" dirty="0" smtClean="0">
              <a:latin typeface="Courier"/>
              <a:cs typeface="Courier"/>
            </a:endParaRPr>
          </a:p>
          <a:p>
            <a:endParaRPr lang="en-US" sz="1200" dirty="0" smtClean="0">
              <a:latin typeface="Courier"/>
              <a:cs typeface="Courier"/>
            </a:endParaRP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>
                <a:latin typeface="Courier"/>
                <a:cs typeface="Courier"/>
              </a:rPr>
              <a:t>src</a:t>
            </a:r>
            <a:r>
              <a:rPr lang="en-US" sz="1200" dirty="0">
                <a:latin typeface="Courier"/>
                <a:cs typeface="Courier"/>
              </a:rPr>
              <a:t>/main/</a:t>
            </a:r>
            <a:r>
              <a:rPr lang="en-US" sz="1200" dirty="0" smtClean="0">
                <a:latin typeface="Courier"/>
                <a:cs typeface="Courier"/>
              </a:rPr>
              <a:t>setuprad.f90</a:t>
            </a:r>
          </a:p>
          <a:p>
            <a:endParaRPr lang="en-US" sz="1200" dirty="0" smtClean="0">
              <a:latin typeface="Courier"/>
              <a:cs typeface="Courier"/>
            </a:endParaRPr>
          </a:p>
          <a:p>
            <a:r>
              <a:rPr lang="en-US" sz="1200" dirty="0">
                <a:latin typeface="Courier"/>
                <a:cs typeface="Courier"/>
              </a:rPr>
              <a:t>M </a:t>
            </a:r>
            <a:r>
              <a:rPr lang="en-US" sz="1200" dirty="0" smtClean="0">
                <a:latin typeface="Courier"/>
                <a:cs typeface="Courier"/>
              </a:rPr>
              <a:t> </a:t>
            </a:r>
            <a:r>
              <a:rPr lang="en-US" sz="1200" dirty="0" err="1">
                <a:latin typeface="Courier"/>
                <a:cs typeface="Courier"/>
              </a:rPr>
              <a:t>src</a:t>
            </a:r>
            <a:r>
              <a:rPr lang="en-US" sz="1200" dirty="0">
                <a:latin typeface="Courier"/>
                <a:cs typeface="Courier"/>
              </a:rPr>
              <a:t>/main/</a:t>
            </a:r>
            <a:r>
              <a:rPr lang="en-US" sz="1200" dirty="0" smtClean="0">
                <a:latin typeface="Courier"/>
                <a:cs typeface="Courier"/>
              </a:rPr>
              <a:t>wrwrfmassa.F90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>
                <a:latin typeface="Courier"/>
                <a:cs typeface="Courier"/>
              </a:rPr>
              <a:t>src</a:t>
            </a:r>
            <a:r>
              <a:rPr lang="en-US" sz="1200" dirty="0">
                <a:latin typeface="Courier"/>
                <a:cs typeface="Courier"/>
              </a:rPr>
              <a:t>/main/</a:t>
            </a:r>
            <a:r>
              <a:rPr lang="en-US" sz="1200" dirty="0" smtClean="0">
                <a:latin typeface="Courier"/>
                <a:cs typeface="Courier"/>
              </a:rPr>
              <a:t>read_wrf_mass_guess.F90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>
                <a:latin typeface="Courier"/>
                <a:cs typeface="Courier"/>
              </a:rPr>
              <a:t>src</a:t>
            </a:r>
            <a:r>
              <a:rPr lang="en-US" sz="1200" dirty="0">
                <a:latin typeface="Courier"/>
                <a:cs typeface="Courier"/>
              </a:rPr>
              <a:t>/main/wrf_netcdf_interface.F90</a:t>
            </a:r>
          </a:p>
          <a:p>
            <a:endParaRPr lang="en-US" sz="1200" dirty="0" smtClean="0">
              <a:latin typeface="Courier"/>
              <a:cs typeface="Courier"/>
            </a:endParaRPr>
          </a:p>
          <a:p>
            <a:r>
              <a:rPr lang="en-US" sz="1200" dirty="0">
                <a:latin typeface="Courier"/>
                <a:cs typeface="Courier"/>
              </a:rPr>
              <a:t>M </a:t>
            </a:r>
            <a:r>
              <a:rPr lang="en-US" sz="1200" dirty="0" smtClean="0">
                <a:latin typeface="Courier"/>
                <a:cs typeface="Courier"/>
              </a:rPr>
              <a:t> </a:t>
            </a:r>
            <a:r>
              <a:rPr lang="en-US" sz="1200" dirty="0" err="1">
                <a:latin typeface="Courier"/>
                <a:cs typeface="Courier"/>
              </a:rPr>
              <a:t>src</a:t>
            </a:r>
            <a:r>
              <a:rPr lang="en-US" sz="1200" dirty="0">
                <a:latin typeface="Courier"/>
                <a:cs typeface="Courier"/>
              </a:rPr>
              <a:t>/main/</a:t>
            </a:r>
            <a:r>
              <a:rPr lang="en-US" sz="1200" dirty="0" smtClean="0">
                <a:latin typeface="Courier"/>
                <a:cs typeface="Courier"/>
              </a:rPr>
              <a:t>crtm_interface.f90</a:t>
            </a:r>
          </a:p>
          <a:p>
            <a:endParaRPr lang="en-US" sz="1200" dirty="0" smtClean="0">
              <a:latin typeface="Courier"/>
              <a:cs typeface="Courier"/>
            </a:endParaRP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/libs/crtm_2.1.3/Common_RTSolution.f90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/libs/crtm_2.1.3/CRTM_RTSolution_Define.f90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/libs/crtm_2.1.3/RTV_Define.f90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/libs/crtm_2.1.3/Emission_Module.f90</a:t>
            </a:r>
          </a:p>
          <a:p>
            <a:endParaRPr lang="en-US" sz="1200" dirty="0" smtClean="0">
              <a:latin typeface="Courier"/>
              <a:cs typeface="Courier"/>
            </a:endParaRP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>
                <a:latin typeface="Courier"/>
                <a:cs typeface="Courier"/>
              </a:rPr>
              <a:t>src</a:t>
            </a:r>
            <a:r>
              <a:rPr lang="en-US" sz="1200" dirty="0">
                <a:latin typeface="Courier"/>
                <a:cs typeface="Courier"/>
              </a:rPr>
              <a:t>/main/</a:t>
            </a:r>
            <a:r>
              <a:rPr lang="en-US" sz="1200" dirty="0" smtClean="0">
                <a:latin typeface="Courier"/>
                <a:cs typeface="Courier"/>
              </a:rPr>
              <a:t>gsimod.F90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51409" y="2350278"/>
            <a:ext cx="184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Key modifications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370972" y="143648"/>
            <a:ext cx="2402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GSI </a:t>
            </a:r>
            <a:r>
              <a:rPr lang="en-US" dirty="0" smtClean="0">
                <a:solidFill>
                  <a:schemeClr val="tx1"/>
                </a:solidFill>
              </a:rPr>
              <a:t>Code modifications</a:t>
            </a:r>
            <a:endParaRPr lang="en-US" i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763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402" y="831642"/>
            <a:ext cx="3509194" cy="43396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urier"/>
                <a:cs typeface="Courier"/>
              </a:rPr>
              <a:t>M  arch/</a:t>
            </a:r>
            <a:r>
              <a:rPr lang="en-US" sz="1200" dirty="0" err="1" smtClean="0">
                <a:latin typeface="Courier"/>
                <a:cs typeface="Courier"/>
              </a:rPr>
              <a:t>configure.defaults</a:t>
            </a:r>
            <a:endParaRPr lang="en-US" sz="1200" dirty="0" smtClean="0">
              <a:latin typeface="Courier"/>
              <a:cs typeface="Courier"/>
            </a:endParaRP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/main/</a:t>
            </a:r>
            <a:r>
              <a:rPr lang="en-US" sz="1200" dirty="0" err="1" smtClean="0">
                <a:latin typeface="Courier"/>
                <a:cs typeface="Courier"/>
              </a:rPr>
              <a:t>makefile_DTC</a:t>
            </a:r>
            <a:endParaRPr lang="en-US" sz="1200" dirty="0" smtClean="0">
              <a:latin typeface="Courier"/>
              <a:cs typeface="Courier"/>
            </a:endParaRP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/main/</a:t>
            </a:r>
            <a:r>
              <a:rPr lang="en-US" sz="1200" dirty="0" err="1" smtClean="0">
                <a:latin typeface="Courier"/>
                <a:cs typeface="Courier"/>
              </a:rPr>
              <a:t>Makefile.dependency</a:t>
            </a:r>
            <a:endParaRPr lang="en-US" sz="1200" dirty="0" smtClean="0">
              <a:latin typeface="Courier"/>
              <a:cs typeface="Courier"/>
            </a:endParaRPr>
          </a:p>
          <a:p>
            <a:endParaRPr lang="en-US" sz="1200" dirty="0" smtClean="0">
              <a:latin typeface="Courier"/>
              <a:cs typeface="Courier"/>
            </a:endParaRPr>
          </a:p>
          <a:p>
            <a:r>
              <a:rPr lang="en-US" sz="1200" dirty="0" smtClean="0">
                <a:latin typeface="Courier"/>
                <a:cs typeface="Courier"/>
              </a:rPr>
              <a:t>A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/main/ncar_cldfra_mod.f90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A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/main/read_seviri_afwa.f90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A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/main/read_mt2img_afwa.f90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A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/main/read_svissr_afwa.f90</a:t>
            </a:r>
          </a:p>
          <a:p>
            <a:endParaRPr lang="en-US" sz="1200" dirty="0" smtClean="0">
              <a:latin typeface="Courier"/>
              <a:cs typeface="Courier"/>
            </a:endParaRP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/main/read_goesimg.f90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/main/setuprad.f90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/main/regional_io.f90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Courier"/>
                <a:cs typeface="Courier"/>
              </a:rPr>
              <a:t>M  </a:t>
            </a:r>
            <a:r>
              <a:rPr lang="en-US" sz="1200" dirty="0" err="1" smtClean="0">
                <a:solidFill>
                  <a:srgbClr val="000000"/>
                </a:solidFill>
                <a:latin typeface="Courier"/>
                <a:cs typeface="Courier"/>
              </a:rPr>
              <a:t>src</a:t>
            </a:r>
            <a:r>
              <a:rPr lang="en-US" sz="1200" dirty="0" smtClean="0">
                <a:solidFill>
                  <a:srgbClr val="000000"/>
                </a:solidFill>
                <a:latin typeface="Courier"/>
                <a:cs typeface="Courier"/>
              </a:rPr>
              <a:t>/main/update_guess.f90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/main/read_cris.f90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/main/wrwrfmassa.F90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/main/wrf_netcdf_interface.F90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/main/setuprhsall.f90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/main/radinfo.f90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/main/gsimod.F90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/main/gsi_bundlemod.F90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/main/read_obs.F90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/main/read_wrf_mass_guess.F90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/main/crtm_interface.f90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4041" y="5434465"/>
            <a:ext cx="5711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</a:lstStyle>
          <a:p>
            <a:r>
              <a:rPr lang="en-US" dirty="0"/>
              <a:t>When </a:t>
            </a:r>
            <a:r>
              <a:rPr lang="en-US" dirty="0" err="1"/>
              <a:t>lncar_cldfra</a:t>
            </a:r>
            <a:r>
              <a:rPr lang="en-US" dirty="0"/>
              <a:t> is turned on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quality check for cloudy radiance is bypassed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GSI run finishes after innovation calculation is done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err="1"/>
              <a:t>CrIS</a:t>
            </a:r>
            <a:r>
              <a:rPr lang="en-US" dirty="0"/>
              <a:t> all FOV (rather than just center FOV) are used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16542" y="740930"/>
            <a:ext cx="5079110" cy="4708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Courier"/>
                <a:cs typeface="Courier"/>
              </a:rPr>
              <a:t>minor fixes</a:t>
            </a:r>
          </a:p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Courier"/>
                <a:cs typeface="Courier"/>
              </a:rPr>
              <a:t>M 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  <a:latin typeface="Courier"/>
                <a:cs typeface="Courier"/>
              </a:rPr>
              <a:t>src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Courier"/>
                <a:cs typeface="Courier"/>
              </a:rPr>
              <a:t>/main/statsrad.f90</a:t>
            </a:r>
          </a:p>
          <a:p>
            <a:r>
              <a:rPr lang="en-US" sz="1200" dirty="0" smtClean="0">
                <a:solidFill>
                  <a:srgbClr val="7F7F7F"/>
                </a:solidFill>
                <a:latin typeface="Courier"/>
                <a:cs typeface="Courier"/>
              </a:rPr>
              <a:t>M  </a:t>
            </a:r>
            <a:r>
              <a:rPr lang="en-US" sz="1200" dirty="0" err="1" smtClean="0">
                <a:solidFill>
                  <a:srgbClr val="7F7F7F"/>
                </a:solidFill>
                <a:latin typeface="Courier"/>
                <a:cs typeface="Courier"/>
              </a:rPr>
              <a:t>src</a:t>
            </a:r>
            <a:r>
              <a:rPr lang="en-US" sz="1200" dirty="0" smtClean="0">
                <a:solidFill>
                  <a:srgbClr val="7F7F7F"/>
                </a:solidFill>
                <a:latin typeface="Courier"/>
                <a:cs typeface="Courier"/>
              </a:rPr>
              <a:t>/main/calctends_tl.f90</a:t>
            </a:r>
          </a:p>
          <a:p>
            <a:r>
              <a:rPr lang="en-US" sz="1200" dirty="0" smtClean="0">
                <a:solidFill>
                  <a:srgbClr val="7F7F7F"/>
                </a:solidFill>
                <a:latin typeface="Courier"/>
                <a:cs typeface="Courier"/>
              </a:rPr>
              <a:t>M  </a:t>
            </a:r>
            <a:r>
              <a:rPr lang="en-US" sz="1200" dirty="0" err="1" smtClean="0">
                <a:solidFill>
                  <a:srgbClr val="7F7F7F"/>
                </a:solidFill>
                <a:latin typeface="Courier"/>
                <a:cs typeface="Courier"/>
              </a:rPr>
              <a:t>src</a:t>
            </a:r>
            <a:r>
              <a:rPr lang="en-US" sz="1200" dirty="0" smtClean="0">
                <a:solidFill>
                  <a:srgbClr val="7F7F7F"/>
                </a:solidFill>
                <a:latin typeface="Courier"/>
                <a:cs typeface="Courier"/>
              </a:rPr>
              <a:t>/main/calctends_ad.f90</a:t>
            </a:r>
          </a:p>
          <a:p>
            <a:r>
              <a:rPr lang="en-US" sz="1200" dirty="0" smtClean="0">
                <a:solidFill>
                  <a:srgbClr val="7F7F7F"/>
                </a:solidFill>
                <a:latin typeface="Courier"/>
                <a:cs typeface="Courier"/>
              </a:rPr>
              <a:t>M  </a:t>
            </a:r>
            <a:r>
              <a:rPr lang="en-US" sz="1200" dirty="0" err="1" smtClean="0">
                <a:solidFill>
                  <a:srgbClr val="7F7F7F"/>
                </a:solidFill>
                <a:latin typeface="Courier"/>
                <a:cs typeface="Courier"/>
              </a:rPr>
              <a:t>src</a:t>
            </a:r>
            <a:r>
              <a:rPr lang="en-US" sz="1200" dirty="0" smtClean="0">
                <a:solidFill>
                  <a:srgbClr val="7F7F7F"/>
                </a:solidFill>
                <a:latin typeface="Courier"/>
                <a:cs typeface="Courier"/>
              </a:rPr>
              <a:t>/main/compute_derived.f90</a:t>
            </a:r>
          </a:p>
          <a:p>
            <a:r>
              <a:rPr lang="en-US" sz="1200" dirty="0" smtClean="0">
                <a:solidFill>
                  <a:srgbClr val="7F7F7F"/>
                </a:solidFill>
                <a:latin typeface="Courier"/>
                <a:cs typeface="Courier"/>
              </a:rPr>
              <a:t>M  </a:t>
            </a:r>
            <a:r>
              <a:rPr lang="en-US" sz="1200" dirty="0" err="1" smtClean="0">
                <a:solidFill>
                  <a:srgbClr val="7F7F7F"/>
                </a:solidFill>
                <a:latin typeface="Courier"/>
                <a:cs typeface="Courier"/>
              </a:rPr>
              <a:t>src</a:t>
            </a:r>
            <a:r>
              <a:rPr lang="en-US" sz="1200" dirty="0" smtClean="0">
                <a:solidFill>
                  <a:srgbClr val="7F7F7F"/>
                </a:solidFill>
                <a:latin typeface="Courier"/>
                <a:cs typeface="Courier"/>
              </a:rPr>
              <a:t>/main/compute_qvar3d.f90</a:t>
            </a:r>
          </a:p>
          <a:p>
            <a:r>
              <a:rPr lang="en-US" sz="1200" dirty="0" smtClean="0">
                <a:solidFill>
                  <a:srgbClr val="7F7F7F"/>
                </a:solidFill>
                <a:latin typeface="Courier"/>
                <a:cs typeface="Courier"/>
              </a:rPr>
              <a:t>M  </a:t>
            </a:r>
            <a:r>
              <a:rPr lang="en-US" sz="1200" dirty="0" err="1" smtClean="0">
                <a:solidFill>
                  <a:srgbClr val="7F7F7F"/>
                </a:solidFill>
                <a:latin typeface="Courier"/>
                <a:cs typeface="Courier"/>
              </a:rPr>
              <a:t>src</a:t>
            </a:r>
            <a:r>
              <a:rPr lang="en-US" sz="1200" dirty="0" smtClean="0">
                <a:solidFill>
                  <a:srgbClr val="7F7F7F"/>
                </a:solidFill>
                <a:latin typeface="Courier"/>
                <a:cs typeface="Courier"/>
              </a:rPr>
              <a:t>/main/aeroinfo.f90</a:t>
            </a:r>
          </a:p>
          <a:p>
            <a:r>
              <a:rPr lang="en-US" sz="1200" dirty="0" smtClean="0">
                <a:solidFill>
                  <a:srgbClr val="7F7F7F"/>
                </a:solidFill>
                <a:latin typeface="Courier"/>
                <a:cs typeface="Courier"/>
              </a:rPr>
              <a:t>M  </a:t>
            </a:r>
            <a:r>
              <a:rPr lang="en-US" sz="1200" dirty="0" err="1" smtClean="0">
                <a:solidFill>
                  <a:srgbClr val="7F7F7F"/>
                </a:solidFill>
                <a:latin typeface="Courier"/>
                <a:cs typeface="Courier"/>
              </a:rPr>
              <a:t>src</a:t>
            </a:r>
            <a:r>
              <a:rPr lang="en-US" sz="1200" dirty="0" smtClean="0">
                <a:solidFill>
                  <a:srgbClr val="7F7F7F"/>
                </a:solidFill>
                <a:latin typeface="Courier"/>
                <a:cs typeface="Courier"/>
              </a:rPr>
              <a:t>/main/read_airs.f90</a:t>
            </a:r>
          </a:p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Courier"/>
                <a:cs typeface="Courier"/>
              </a:rPr>
              <a:t>M 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  <a:latin typeface="Courier"/>
                <a:cs typeface="Courier"/>
              </a:rPr>
              <a:t>src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Courier"/>
                <a:cs typeface="Courier"/>
              </a:rPr>
              <a:t>/main/read_iasi.f90</a:t>
            </a:r>
          </a:p>
          <a:p>
            <a:r>
              <a:rPr lang="en-US" sz="1200" dirty="0" smtClean="0">
                <a:solidFill>
                  <a:srgbClr val="7F7F7F"/>
                </a:solidFill>
                <a:latin typeface="Courier"/>
                <a:cs typeface="Courier"/>
              </a:rPr>
              <a:t>M  </a:t>
            </a:r>
            <a:r>
              <a:rPr lang="en-US" sz="1200" dirty="0" err="1" smtClean="0">
                <a:solidFill>
                  <a:srgbClr val="7F7F7F"/>
                </a:solidFill>
                <a:latin typeface="Courier"/>
                <a:cs typeface="Courier"/>
              </a:rPr>
              <a:t>src</a:t>
            </a:r>
            <a:r>
              <a:rPr lang="en-US" sz="1200" dirty="0" smtClean="0">
                <a:solidFill>
                  <a:srgbClr val="7F7F7F"/>
                </a:solidFill>
                <a:latin typeface="Courier"/>
                <a:cs typeface="Courier"/>
              </a:rPr>
              <a:t>/main/obs_sensitivity.f90</a:t>
            </a:r>
          </a:p>
          <a:p>
            <a:r>
              <a:rPr lang="en-US" sz="1200" dirty="0" smtClean="0">
                <a:solidFill>
                  <a:srgbClr val="7F7F7F"/>
                </a:solidFill>
                <a:latin typeface="Courier"/>
                <a:cs typeface="Courier"/>
              </a:rPr>
              <a:t>M  </a:t>
            </a:r>
            <a:r>
              <a:rPr lang="en-US" sz="1200" dirty="0" err="1" smtClean="0">
                <a:solidFill>
                  <a:srgbClr val="7F7F7F"/>
                </a:solidFill>
                <a:latin typeface="Courier"/>
                <a:cs typeface="Courier"/>
              </a:rPr>
              <a:t>src</a:t>
            </a:r>
            <a:r>
              <a:rPr lang="en-US" sz="1200" dirty="0" smtClean="0">
                <a:solidFill>
                  <a:srgbClr val="7F7F7F"/>
                </a:solidFill>
                <a:latin typeface="Courier"/>
                <a:cs typeface="Courier"/>
              </a:rPr>
              <a:t>/main/q_diag.f90</a:t>
            </a:r>
          </a:p>
          <a:p>
            <a:r>
              <a:rPr lang="en-US" sz="1200" dirty="0" smtClean="0">
                <a:solidFill>
                  <a:srgbClr val="7F7F7F"/>
                </a:solidFill>
                <a:latin typeface="Courier"/>
                <a:cs typeface="Courier"/>
              </a:rPr>
              <a:t>M  </a:t>
            </a:r>
            <a:r>
              <a:rPr lang="en-US" sz="1200" dirty="0" err="1" smtClean="0">
                <a:solidFill>
                  <a:srgbClr val="7F7F7F"/>
                </a:solidFill>
                <a:latin typeface="Courier"/>
                <a:cs typeface="Courier"/>
              </a:rPr>
              <a:t>src</a:t>
            </a:r>
            <a:r>
              <a:rPr lang="en-US" sz="1200" dirty="0" smtClean="0">
                <a:solidFill>
                  <a:srgbClr val="7F7F7F"/>
                </a:solidFill>
                <a:latin typeface="Courier"/>
                <a:cs typeface="Courier"/>
              </a:rPr>
              <a:t>/main/prt_guess.f90</a:t>
            </a:r>
          </a:p>
          <a:p>
            <a:r>
              <a:rPr lang="en-US" sz="1200" dirty="0" smtClean="0">
                <a:solidFill>
                  <a:srgbClr val="7F7F7F"/>
                </a:solidFill>
                <a:latin typeface="Courier"/>
                <a:cs typeface="Courier"/>
              </a:rPr>
              <a:t>M  </a:t>
            </a:r>
            <a:r>
              <a:rPr lang="en-US" sz="1200" dirty="0" err="1" smtClean="0">
                <a:solidFill>
                  <a:srgbClr val="7F7F7F"/>
                </a:solidFill>
                <a:latin typeface="Courier"/>
                <a:cs typeface="Courier"/>
              </a:rPr>
              <a:t>src</a:t>
            </a:r>
            <a:r>
              <a:rPr lang="en-US" sz="1200" dirty="0" smtClean="0">
                <a:solidFill>
                  <a:srgbClr val="7F7F7F"/>
                </a:solidFill>
                <a:latin typeface="Courier"/>
                <a:cs typeface="Courier"/>
              </a:rPr>
              <a:t>/main/obsmod.F90</a:t>
            </a:r>
          </a:p>
          <a:p>
            <a:r>
              <a:rPr lang="en-US" sz="1200" dirty="0" smtClean="0">
                <a:solidFill>
                  <a:srgbClr val="7F7F7F"/>
                </a:solidFill>
                <a:latin typeface="Courier"/>
                <a:cs typeface="Courier"/>
              </a:rPr>
              <a:t>M  </a:t>
            </a:r>
            <a:r>
              <a:rPr lang="en-US" sz="1200" dirty="0" err="1" smtClean="0">
                <a:solidFill>
                  <a:srgbClr val="7F7F7F"/>
                </a:solidFill>
                <a:latin typeface="Courier"/>
                <a:cs typeface="Courier"/>
              </a:rPr>
              <a:t>src</a:t>
            </a:r>
            <a:r>
              <a:rPr lang="en-US" sz="1200" dirty="0" smtClean="0">
                <a:solidFill>
                  <a:srgbClr val="7F7F7F"/>
                </a:solidFill>
                <a:latin typeface="Courier"/>
                <a:cs typeface="Courier"/>
              </a:rPr>
              <a:t>/main/chemmod.f90</a:t>
            </a:r>
          </a:p>
          <a:p>
            <a:endParaRPr lang="en-US" sz="1200" dirty="0" smtClean="0">
              <a:latin typeface="Courier"/>
              <a:cs typeface="Courier"/>
            </a:endParaRP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/libs/crtm_2.1.3/CRTM_Adjoint_Module.f90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/libs/crtm_2.1.3/CRTM_Tangent_Linear_Module.f90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/libs/crtm_2.1.3/CRTM_Surface_Define.f90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/libs/crtm_2.1.3/CRTM_Options_Define.f90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/libs/crtm_2.1.3/Common_RTSolution.f90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/libs/crtm_2.1.3/CRTM_RTSolution_Define.f90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/libs/crtm_2.1.3/RTV_Define.f90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/libs/crtm_2.1.3/Emission_Module.f90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/libs/crtm_2.1.3/CRTM_Forward_Module.f90</a:t>
            </a:r>
          </a:p>
          <a:p>
            <a:r>
              <a:rPr lang="en-US" sz="1200" dirty="0" smtClean="0">
                <a:latin typeface="Courier"/>
                <a:cs typeface="Courier"/>
              </a:rPr>
              <a:t>M  </a:t>
            </a:r>
            <a:r>
              <a:rPr lang="en-US" sz="1200" dirty="0" err="1" smtClean="0">
                <a:latin typeface="Courier"/>
                <a:cs typeface="Courier"/>
              </a:rPr>
              <a:t>src</a:t>
            </a:r>
            <a:r>
              <a:rPr lang="en-US" sz="1200" dirty="0" smtClean="0">
                <a:latin typeface="Courier"/>
                <a:cs typeface="Courier"/>
              </a:rPr>
              <a:t>/libs/crtm_2.1.3/CRTM_K_Matrix_Module.f90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4828" y="404083"/>
            <a:ext cx="2572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Full list of modified codes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370972" y="143648"/>
            <a:ext cx="2402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GSI </a:t>
            </a:r>
            <a:r>
              <a:rPr lang="en-US" dirty="0" smtClean="0">
                <a:solidFill>
                  <a:schemeClr val="tx1"/>
                </a:solidFill>
              </a:rPr>
              <a:t>Code modifications</a:t>
            </a:r>
            <a:endParaRPr lang="en-US" i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165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0377" y="5650373"/>
            <a:ext cx="80632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Courier"/>
                <a:cs typeface="Courier"/>
              </a:rPr>
              <a:t>src</a:t>
            </a:r>
            <a:r>
              <a:rPr lang="en-US" sz="1600" dirty="0">
                <a:latin typeface="Courier"/>
                <a:cs typeface="Courier"/>
              </a:rPr>
              <a:t>/main/wrf_netcdf_interface.F90 </a:t>
            </a:r>
            <a:r>
              <a:rPr lang="en-US" sz="1600" dirty="0">
                <a:latin typeface="Arial"/>
                <a:cs typeface="Arial"/>
              </a:rPr>
              <a:t>(</a:t>
            </a:r>
            <a:r>
              <a:rPr lang="en-US" sz="1600" i="1" dirty="0" err="1">
                <a:latin typeface="Arial"/>
                <a:cs typeface="Arial"/>
              </a:rPr>
              <a:t>wrf_inout</a:t>
            </a:r>
            <a:r>
              <a:rPr lang="en-US" sz="1600" dirty="0">
                <a:latin typeface="Arial"/>
                <a:cs typeface="Arial"/>
              </a:rPr>
              <a:t> to </a:t>
            </a:r>
            <a:r>
              <a:rPr lang="en-US" sz="1600" i="1" dirty="0">
                <a:latin typeface="Arial"/>
                <a:cs typeface="Arial"/>
              </a:rPr>
              <a:t>sigf03</a:t>
            </a:r>
            <a:r>
              <a:rPr lang="en-US" sz="1600" dirty="0">
                <a:latin typeface="Arial"/>
                <a:cs typeface="Arial"/>
              </a:rPr>
              <a:t>, </a:t>
            </a:r>
            <a:r>
              <a:rPr lang="en-US" sz="1600" i="1" dirty="0" err="1">
                <a:latin typeface="Arial"/>
                <a:cs typeface="Arial"/>
              </a:rPr>
              <a:t>siganl</a:t>
            </a:r>
            <a:r>
              <a:rPr lang="en-US" sz="1600" dirty="0">
                <a:latin typeface="Arial"/>
                <a:cs typeface="Arial"/>
              </a:rPr>
              <a:t> to </a:t>
            </a:r>
            <a:r>
              <a:rPr lang="en-US" sz="1600" i="1" dirty="0" err="1">
                <a:latin typeface="Arial"/>
                <a:cs typeface="Arial"/>
              </a:rPr>
              <a:t>wrf_inout</a:t>
            </a:r>
            <a:r>
              <a:rPr lang="en-US" sz="1600" i="1" dirty="0">
                <a:latin typeface="Arial"/>
                <a:cs typeface="Arial"/>
              </a:rPr>
              <a:t>)</a:t>
            </a:r>
            <a:endParaRPr lang="en-US" sz="1600" dirty="0">
              <a:latin typeface="Arial"/>
              <a:cs typeface="Arial"/>
            </a:endParaRPr>
          </a:p>
          <a:p>
            <a:r>
              <a:rPr lang="en-US" sz="1600" dirty="0" err="1" smtClean="0">
                <a:latin typeface="Courier"/>
                <a:cs typeface="Courier"/>
              </a:rPr>
              <a:t>src</a:t>
            </a:r>
            <a:r>
              <a:rPr lang="en-US" sz="1600" dirty="0">
                <a:latin typeface="Courier"/>
                <a:cs typeface="Courier"/>
              </a:rPr>
              <a:t>/main/</a:t>
            </a:r>
            <a:r>
              <a:rPr lang="en-US" sz="1600" dirty="0" smtClean="0">
                <a:latin typeface="Courier"/>
                <a:cs typeface="Courier"/>
              </a:rPr>
              <a:t>wrwrfmassa.F90           </a:t>
            </a:r>
            <a:r>
              <a:rPr lang="en-US" sz="1600" dirty="0" smtClean="0">
                <a:latin typeface="Arial"/>
                <a:cs typeface="Arial"/>
              </a:rPr>
              <a:t>(guess to </a:t>
            </a:r>
            <a:r>
              <a:rPr lang="en-US" sz="1600" i="1" dirty="0" err="1" smtClean="0">
                <a:latin typeface="Arial"/>
                <a:cs typeface="Arial"/>
              </a:rPr>
              <a:t>siganl</a:t>
            </a:r>
            <a:r>
              <a:rPr lang="en-US" sz="1600" dirty="0" smtClean="0">
                <a:latin typeface="Arial"/>
                <a:cs typeface="Arial"/>
              </a:rPr>
              <a:t>)</a:t>
            </a:r>
            <a:endParaRPr lang="en-US" sz="1600" i="1" dirty="0">
              <a:latin typeface="Arial"/>
              <a:cs typeface="Arial"/>
            </a:endParaRPr>
          </a:p>
          <a:p>
            <a:r>
              <a:rPr lang="en-US" sz="1600" dirty="0" err="1" smtClean="0">
                <a:latin typeface="Courier"/>
                <a:cs typeface="Courier"/>
              </a:rPr>
              <a:t>src</a:t>
            </a:r>
            <a:r>
              <a:rPr lang="en-US" sz="1600" dirty="0">
                <a:latin typeface="Courier"/>
                <a:cs typeface="Courier"/>
              </a:rPr>
              <a:t>/main/</a:t>
            </a:r>
            <a:r>
              <a:rPr lang="en-US" sz="1600" dirty="0" smtClean="0">
                <a:latin typeface="Courier"/>
                <a:cs typeface="Courier"/>
              </a:rPr>
              <a:t>read_wrf_mass_guess.F90  </a:t>
            </a:r>
            <a:r>
              <a:rPr lang="en-US" sz="1600" dirty="0" smtClean="0">
                <a:latin typeface="Arial"/>
                <a:cs typeface="Arial"/>
              </a:rPr>
              <a:t>(</a:t>
            </a:r>
            <a:r>
              <a:rPr lang="en-US" sz="1600" i="1" dirty="0" smtClean="0">
                <a:latin typeface="Arial"/>
                <a:cs typeface="Arial"/>
              </a:rPr>
              <a:t>sigf03</a:t>
            </a:r>
            <a:r>
              <a:rPr lang="en-US" sz="1600" dirty="0" smtClean="0">
                <a:latin typeface="Arial"/>
                <a:cs typeface="Arial"/>
              </a:rPr>
              <a:t> to guess)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0377" y="136251"/>
            <a:ext cx="77056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I/O of cloud tracer variables</a:t>
            </a:r>
            <a:endParaRPr lang="en-US" dirty="0"/>
          </a:p>
          <a:p>
            <a:endParaRPr lang="en-US" sz="1600" dirty="0" smtClean="0"/>
          </a:p>
          <a:p>
            <a:pPr lvl="1"/>
            <a:r>
              <a:rPr lang="en-US" sz="1600" dirty="0" smtClean="0"/>
              <a:t>Handled through </a:t>
            </a:r>
            <a:r>
              <a:rPr lang="en-US" sz="1600" i="1" dirty="0" err="1" smtClean="0"/>
              <a:t>MetGuess_Bundle</a:t>
            </a:r>
            <a:endParaRPr lang="en-US" sz="1600" i="1" dirty="0"/>
          </a:p>
          <a:p>
            <a:pPr lvl="1"/>
            <a:r>
              <a:rPr lang="en-US" sz="1600" dirty="0"/>
              <a:t>Variables to process are specified in </a:t>
            </a:r>
            <a:r>
              <a:rPr lang="en-US" sz="1600" b="1" i="1" dirty="0" err="1" smtClean="0"/>
              <a:t>anavinfo</a:t>
            </a:r>
            <a:endParaRPr lang="en-US" sz="16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735598" y="1330559"/>
            <a:ext cx="5725546" cy="41549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o-RO" sz="1200" dirty="0">
                <a:latin typeface="Courier"/>
                <a:cs typeface="Courier"/>
              </a:rPr>
              <a:t>met_guess::</a:t>
            </a:r>
          </a:p>
          <a:p>
            <a:r>
              <a:rPr lang="ro-RO" sz="1200" dirty="0">
                <a:latin typeface="Courier"/>
                <a:cs typeface="Courier"/>
              </a:rPr>
              <a:t>!var     level    crtm_use    desc              orig_name</a:t>
            </a:r>
          </a:p>
          <a:p>
            <a:r>
              <a:rPr lang="nl-NL" sz="1200" dirty="0" err="1" smtClean="0">
                <a:latin typeface="Courier"/>
                <a:cs typeface="Courier"/>
              </a:rPr>
              <a:t>tr_cldfra</a:t>
            </a:r>
            <a:r>
              <a:rPr lang="nl-NL" sz="1200" dirty="0" smtClean="0">
                <a:latin typeface="Courier"/>
                <a:cs typeface="Courier"/>
              </a:rPr>
              <a:t>   30       0         </a:t>
            </a:r>
            <a:r>
              <a:rPr lang="nl-NL" sz="1200" dirty="0" err="1" smtClean="0">
                <a:latin typeface="Courier"/>
                <a:cs typeface="Courier"/>
              </a:rPr>
              <a:t>tracer_cldfra</a:t>
            </a:r>
            <a:r>
              <a:rPr lang="nl-NL" sz="1200" dirty="0" smtClean="0">
                <a:latin typeface="Courier"/>
                <a:cs typeface="Courier"/>
              </a:rPr>
              <a:t>     </a:t>
            </a:r>
            <a:r>
              <a:rPr lang="nl-NL" sz="1200" dirty="0" err="1" smtClean="0">
                <a:latin typeface="Courier"/>
                <a:cs typeface="Courier"/>
              </a:rPr>
              <a:t>tr_cldfra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tr_airs</a:t>
            </a:r>
            <a:r>
              <a:rPr lang="nl-NL" sz="1200" dirty="0" smtClean="0">
                <a:latin typeface="Courier"/>
                <a:cs typeface="Courier"/>
              </a:rPr>
              <a:t>     30       0         </a:t>
            </a:r>
            <a:r>
              <a:rPr lang="nl-NL" sz="1200" dirty="0" err="1" smtClean="0">
                <a:latin typeface="Courier"/>
                <a:cs typeface="Courier"/>
              </a:rPr>
              <a:t>tracer_airs</a:t>
            </a:r>
            <a:r>
              <a:rPr lang="nl-NL" sz="1200" dirty="0" smtClean="0">
                <a:latin typeface="Courier"/>
                <a:cs typeface="Courier"/>
              </a:rPr>
              <a:t>       </a:t>
            </a:r>
            <a:r>
              <a:rPr lang="nl-NL" sz="1200" dirty="0" err="1" smtClean="0">
                <a:latin typeface="Courier"/>
                <a:cs typeface="Courier"/>
              </a:rPr>
              <a:t>tr_airs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tr_cris</a:t>
            </a:r>
            <a:r>
              <a:rPr lang="nl-NL" sz="1200" dirty="0" smtClean="0">
                <a:latin typeface="Courier"/>
                <a:cs typeface="Courier"/>
              </a:rPr>
              <a:t>     30       0         </a:t>
            </a:r>
            <a:r>
              <a:rPr lang="nl-NL" sz="1200" dirty="0" err="1" smtClean="0">
                <a:latin typeface="Courier"/>
                <a:cs typeface="Courier"/>
              </a:rPr>
              <a:t>tracer_cris</a:t>
            </a:r>
            <a:r>
              <a:rPr lang="nl-NL" sz="1200" dirty="0" smtClean="0">
                <a:latin typeface="Courier"/>
                <a:cs typeface="Courier"/>
              </a:rPr>
              <a:t>       </a:t>
            </a:r>
            <a:r>
              <a:rPr lang="nl-NL" sz="1200" dirty="0" err="1" smtClean="0">
                <a:latin typeface="Courier"/>
                <a:cs typeface="Courier"/>
              </a:rPr>
              <a:t>tr_cris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tr_goesnr</a:t>
            </a:r>
            <a:r>
              <a:rPr lang="nl-NL" sz="1200" dirty="0" smtClean="0">
                <a:latin typeface="Courier"/>
                <a:cs typeface="Courier"/>
              </a:rPr>
              <a:t>   30       0         </a:t>
            </a:r>
            <a:r>
              <a:rPr lang="nl-NL" sz="1200" dirty="0" err="1" smtClean="0">
                <a:latin typeface="Courier"/>
                <a:cs typeface="Courier"/>
              </a:rPr>
              <a:t>tracer_goesnr</a:t>
            </a:r>
            <a:r>
              <a:rPr lang="nl-NL" sz="1200" dirty="0" smtClean="0">
                <a:latin typeface="Courier"/>
                <a:cs typeface="Courier"/>
              </a:rPr>
              <a:t>     </a:t>
            </a:r>
            <a:r>
              <a:rPr lang="nl-NL" sz="1200" dirty="0" err="1" smtClean="0">
                <a:latin typeface="Courier"/>
                <a:cs typeface="Courier"/>
              </a:rPr>
              <a:t>tr_goesnr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tr_img</a:t>
            </a:r>
            <a:r>
              <a:rPr lang="nl-NL" sz="1200" dirty="0" smtClean="0">
                <a:latin typeface="Courier"/>
                <a:cs typeface="Courier"/>
              </a:rPr>
              <a:t>      30       0         </a:t>
            </a:r>
            <a:r>
              <a:rPr lang="nl-NL" sz="1200" dirty="0" err="1" smtClean="0">
                <a:latin typeface="Courier"/>
                <a:cs typeface="Courier"/>
              </a:rPr>
              <a:t>tracer_img</a:t>
            </a:r>
            <a:r>
              <a:rPr lang="nl-NL" sz="1200" dirty="0" smtClean="0">
                <a:latin typeface="Courier"/>
                <a:cs typeface="Courier"/>
              </a:rPr>
              <a:t>        </a:t>
            </a:r>
            <a:r>
              <a:rPr lang="nl-NL" sz="1200" dirty="0" err="1" smtClean="0">
                <a:latin typeface="Courier"/>
                <a:cs typeface="Courier"/>
              </a:rPr>
              <a:t>tr_img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tr_iasi</a:t>
            </a:r>
            <a:r>
              <a:rPr lang="nl-NL" sz="1200" dirty="0" smtClean="0">
                <a:latin typeface="Courier"/>
                <a:cs typeface="Courier"/>
              </a:rPr>
              <a:t>     30       0         </a:t>
            </a:r>
            <a:r>
              <a:rPr lang="nl-NL" sz="1200" dirty="0" err="1" smtClean="0">
                <a:latin typeface="Courier"/>
                <a:cs typeface="Courier"/>
              </a:rPr>
              <a:t>tracer_iasi</a:t>
            </a:r>
            <a:r>
              <a:rPr lang="nl-NL" sz="1200" dirty="0" smtClean="0">
                <a:latin typeface="Courier"/>
                <a:cs typeface="Courier"/>
              </a:rPr>
              <a:t>       </a:t>
            </a:r>
            <a:r>
              <a:rPr lang="nl-NL" sz="1200" dirty="0" err="1" smtClean="0">
                <a:latin typeface="Courier"/>
                <a:cs typeface="Courier"/>
              </a:rPr>
              <a:t>tr_iasi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tr_modis</a:t>
            </a:r>
            <a:r>
              <a:rPr lang="nl-NL" sz="1200" dirty="0" smtClean="0">
                <a:latin typeface="Courier"/>
                <a:cs typeface="Courier"/>
              </a:rPr>
              <a:t>    30       0         </a:t>
            </a:r>
            <a:r>
              <a:rPr lang="nl-NL" sz="1200" dirty="0" err="1" smtClean="0">
                <a:latin typeface="Courier"/>
                <a:cs typeface="Courier"/>
              </a:rPr>
              <a:t>tracer_modis</a:t>
            </a:r>
            <a:r>
              <a:rPr lang="nl-NL" sz="1200" dirty="0" smtClean="0">
                <a:latin typeface="Courier"/>
                <a:cs typeface="Courier"/>
              </a:rPr>
              <a:t>      </a:t>
            </a:r>
            <a:r>
              <a:rPr lang="nl-NL" sz="1200" dirty="0" err="1" smtClean="0">
                <a:latin typeface="Courier"/>
                <a:cs typeface="Courier"/>
              </a:rPr>
              <a:t>tr_modis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tr_svissr</a:t>
            </a:r>
            <a:r>
              <a:rPr lang="nl-NL" sz="1200" dirty="0" smtClean="0">
                <a:latin typeface="Courier"/>
                <a:cs typeface="Courier"/>
              </a:rPr>
              <a:t>   30       0         </a:t>
            </a:r>
            <a:r>
              <a:rPr lang="nl-NL" sz="1200" dirty="0" err="1" smtClean="0">
                <a:latin typeface="Courier"/>
                <a:cs typeface="Courier"/>
              </a:rPr>
              <a:t>tracer_svissr</a:t>
            </a:r>
            <a:r>
              <a:rPr lang="nl-NL" sz="1200" dirty="0" smtClean="0">
                <a:latin typeface="Courier"/>
                <a:cs typeface="Courier"/>
              </a:rPr>
              <a:t>     </a:t>
            </a:r>
            <a:r>
              <a:rPr lang="nl-NL" sz="1200" dirty="0" err="1" smtClean="0">
                <a:latin typeface="Courier"/>
                <a:cs typeface="Courier"/>
              </a:rPr>
              <a:t>tr_svissr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tr_seviri</a:t>
            </a:r>
            <a:r>
              <a:rPr lang="nl-NL" sz="1200" dirty="0" smtClean="0">
                <a:latin typeface="Courier"/>
                <a:cs typeface="Courier"/>
              </a:rPr>
              <a:t>   30       0         </a:t>
            </a:r>
            <a:r>
              <a:rPr lang="nl-NL" sz="1200" dirty="0" err="1" smtClean="0">
                <a:latin typeface="Courier"/>
                <a:cs typeface="Courier"/>
              </a:rPr>
              <a:t>tracer_seviri</a:t>
            </a:r>
            <a:r>
              <a:rPr lang="nl-NL" sz="1200" dirty="0" smtClean="0">
                <a:latin typeface="Courier"/>
                <a:cs typeface="Courier"/>
              </a:rPr>
              <a:t>     </a:t>
            </a:r>
            <a:r>
              <a:rPr lang="nl-NL" sz="1200" dirty="0" err="1" smtClean="0">
                <a:latin typeface="Courier"/>
                <a:cs typeface="Courier"/>
              </a:rPr>
              <a:t>tr_seviri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smtClean="0">
                <a:latin typeface="Courier"/>
                <a:cs typeface="Courier"/>
              </a:rPr>
              <a:t>tr_img_mt2  30       0         tracer_img_mt2    tr_img_mt2</a:t>
            </a:r>
          </a:p>
          <a:p>
            <a:r>
              <a:rPr lang="nl-NL" sz="1200" dirty="0" err="1" smtClean="0">
                <a:latin typeface="Courier"/>
                <a:cs typeface="Courier"/>
              </a:rPr>
              <a:t>age_cldfra</a:t>
            </a:r>
            <a:r>
              <a:rPr lang="nl-NL" sz="1200" dirty="0" smtClean="0">
                <a:latin typeface="Courier"/>
                <a:cs typeface="Courier"/>
              </a:rPr>
              <a:t>  30       0         </a:t>
            </a:r>
            <a:r>
              <a:rPr lang="nl-NL" sz="1200" dirty="0" err="1" smtClean="0">
                <a:latin typeface="Courier"/>
                <a:cs typeface="Courier"/>
              </a:rPr>
              <a:t>age_cldfra</a:t>
            </a:r>
            <a:r>
              <a:rPr lang="nl-NL" sz="1200" dirty="0" smtClean="0">
                <a:latin typeface="Courier"/>
                <a:cs typeface="Courier"/>
              </a:rPr>
              <a:t>        </a:t>
            </a:r>
            <a:r>
              <a:rPr lang="nl-NL" sz="1200" dirty="0" err="1" smtClean="0">
                <a:latin typeface="Courier"/>
                <a:cs typeface="Courier"/>
              </a:rPr>
              <a:t>age_cldfra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age_airs</a:t>
            </a:r>
            <a:r>
              <a:rPr lang="nl-NL" sz="1200" dirty="0" smtClean="0">
                <a:latin typeface="Courier"/>
                <a:cs typeface="Courier"/>
              </a:rPr>
              <a:t>    30       0         </a:t>
            </a:r>
            <a:r>
              <a:rPr lang="nl-NL" sz="1200" dirty="0" err="1" smtClean="0">
                <a:latin typeface="Courier"/>
                <a:cs typeface="Courier"/>
              </a:rPr>
              <a:t>age_airs</a:t>
            </a:r>
            <a:r>
              <a:rPr lang="nl-NL" sz="1200" dirty="0" smtClean="0">
                <a:latin typeface="Courier"/>
                <a:cs typeface="Courier"/>
              </a:rPr>
              <a:t>          </a:t>
            </a:r>
            <a:r>
              <a:rPr lang="nl-NL" sz="1200" dirty="0" err="1" smtClean="0">
                <a:latin typeface="Courier"/>
                <a:cs typeface="Courier"/>
              </a:rPr>
              <a:t>ager_airs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age_cris</a:t>
            </a:r>
            <a:r>
              <a:rPr lang="nl-NL" sz="1200" dirty="0" smtClean="0">
                <a:latin typeface="Courier"/>
                <a:cs typeface="Courier"/>
              </a:rPr>
              <a:t>    30       0         </a:t>
            </a:r>
            <a:r>
              <a:rPr lang="nl-NL" sz="1200" dirty="0" err="1" smtClean="0">
                <a:latin typeface="Courier"/>
                <a:cs typeface="Courier"/>
              </a:rPr>
              <a:t>age_cris</a:t>
            </a:r>
            <a:r>
              <a:rPr lang="nl-NL" sz="1200" dirty="0" smtClean="0">
                <a:latin typeface="Courier"/>
                <a:cs typeface="Courier"/>
              </a:rPr>
              <a:t>          </a:t>
            </a:r>
            <a:r>
              <a:rPr lang="nl-NL" sz="1200" dirty="0" err="1" smtClean="0">
                <a:latin typeface="Courier"/>
                <a:cs typeface="Courier"/>
              </a:rPr>
              <a:t>ager_cris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age_goesnr</a:t>
            </a:r>
            <a:r>
              <a:rPr lang="nl-NL" sz="1200" dirty="0" smtClean="0">
                <a:latin typeface="Courier"/>
                <a:cs typeface="Courier"/>
              </a:rPr>
              <a:t>  30       0         </a:t>
            </a:r>
            <a:r>
              <a:rPr lang="nl-NL" sz="1200" dirty="0" err="1" smtClean="0">
                <a:latin typeface="Courier"/>
                <a:cs typeface="Courier"/>
              </a:rPr>
              <a:t>age_goesnr</a:t>
            </a:r>
            <a:r>
              <a:rPr lang="nl-NL" sz="1200" dirty="0" smtClean="0">
                <a:latin typeface="Courier"/>
                <a:cs typeface="Courier"/>
              </a:rPr>
              <a:t>        </a:t>
            </a:r>
            <a:r>
              <a:rPr lang="nl-NL" sz="1200" dirty="0" err="1" smtClean="0">
                <a:latin typeface="Courier"/>
                <a:cs typeface="Courier"/>
              </a:rPr>
              <a:t>age_goesnr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age_img</a:t>
            </a:r>
            <a:r>
              <a:rPr lang="nl-NL" sz="1200" dirty="0" smtClean="0">
                <a:latin typeface="Courier"/>
                <a:cs typeface="Courier"/>
              </a:rPr>
              <a:t>     30       0         </a:t>
            </a:r>
            <a:r>
              <a:rPr lang="nl-NL" sz="1200" dirty="0" err="1" smtClean="0">
                <a:latin typeface="Courier"/>
                <a:cs typeface="Courier"/>
              </a:rPr>
              <a:t>age_img</a:t>
            </a:r>
            <a:r>
              <a:rPr lang="nl-NL" sz="1200" dirty="0" smtClean="0">
                <a:latin typeface="Courier"/>
                <a:cs typeface="Courier"/>
              </a:rPr>
              <a:t>           </a:t>
            </a:r>
            <a:r>
              <a:rPr lang="nl-NL" sz="1200" dirty="0" err="1" smtClean="0">
                <a:latin typeface="Courier"/>
                <a:cs typeface="Courier"/>
              </a:rPr>
              <a:t>age_img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age_iasi</a:t>
            </a:r>
            <a:r>
              <a:rPr lang="nl-NL" sz="1200" dirty="0" smtClean="0">
                <a:latin typeface="Courier"/>
                <a:cs typeface="Courier"/>
              </a:rPr>
              <a:t>    30       0         </a:t>
            </a:r>
            <a:r>
              <a:rPr lang="nl-NL" sz="1200" dirty="0" err="1" smtClean="0">
                <a:latin typeface="Courier"/>
                <a:cs typeface="Courier"/>
              </a:rPr>
              <a:t>age_iasi</a:t>
            </a:r>
            <a:r>
              <a:rPr lang="nl-NL" sz="1200" dirty="0" smtClean="0">
                <a:latin typeface="Courier"/>
                <a:cs typeface="Courier"/>
              </a:rPr>
              <a:t>          </a:t>
            </a:r>
            <a:r>
              <a:rPr lang="nl-NL" sz="1200" dirty="0" err="1" smtClean="0">
                <a:latin typeface="Courier"/>
                <a:cs typeface="Courier"/>
              </a:rPr>
              <a:t>age_iasi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age_modis</a:t>
            </a:r>
            <a:r>
              <a:rPr lang="nl-NL" sz="1200" dirty="0" smtClean="0">
                <a:latin typeface="Courier"/>
                <a:cs typeface="Courier"/>
              </a:rPr>
              <a:t>   30       0         </a:t>
            </a:r>
            <a:r>
              <a:rPr lang="nl-NL" sz="1200" dirty="0" err="1" smtClean="0">
                <a:latin typeface="Courier"/>
                <a:cs typeface="Courier"/>
              </a:rPr>
              <a:t>age_modis</a:t>
            </a:r>
            <a:r>
              <a:rPr lang="nl-NL" sz="1200" dirty="0" smtClean="0">
                <a:latin typeface="Courier"/>
                <a:cs typeface="Courier"/>
              </a:rPr>
              <a:t>         </a:t>
            </a:r>
            <a:r>
              <a:rPr lang="nl-NL" sz="1200" dirty="0" err="1" smtClean="0">
                <a:latin typeface="Courier"/>
                <a:cs typeface="Courier"/>
              </a:rPr>
              <a:t>age_modis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age_svissr</a:t>
            </a:r>
            <a:r>
              <a:rPr lang="nl-NL" sz="1200" dirty="0" smtClean="0">
                <a:latin typeface="Courier"/>
                <a:cs typeface="Courier"/>
              </a:rPr>
              <a:t>  30       0         </a:t>
            </a:r>
            <a:r>
              <a:rPr lang="nl-NL" sz="1200" dirty="0" err="1" smtClean="0">
                <a:latin typeface="Courier"/>
                <a:cs typeface="Courier"/>
              </a:rPr>
              <a:t>age_svissr</a:t>
            </a:r>
            <a:r>
              <a:rPr lang="nl-NL" sz="1200" dirty="0" smtClean="0">
                <a:latin typeface="Courier"/>
                <a:cs typeface="Courier"/>
              </a:rPr>
              <a:t>        </a:t>
            </a:r>
            <a:r>
              <a:rPr lang="nl-NL" sz="1200" dirty="0" err="1" smtClean="0">
                <a:latin typeface="Courier"/>
                <a:cs typeface="Courier"/>
              </a:rPr>
              <a:t>age_svissr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err="1" smtClean="0">
                <a:latin typeface="Courier"/>
                <a:cs typeface="Courier"/>
              </a:rPr>
              <a:t>age_seviri</a:t>
            </a:r>
            <a:r>
              <a:rPr lang="nl-NL" sz="1200" dirty="0" smtClean="0">
                <a:latin typeface="Courier"/>
                <a:cs typeface="Courier"/>
              </a:rPr>
              <a:t>  30       0         </a:t>
            </a:r>
            <a:r>
              <a:rPr lang="nl-NL" sz="1200" dirty="0" err="1" smtClean="0">
                <a:latin typeface="Courier"/>
                <a:cs typeface="Courier"/>
              </a:rPr>
              <a:t>age_seviri</a:t>
            </a:r>
            <a:r>
              <a:rPr lang="nl-NL" sz="1200" dirty="0" smtClean="0">
                <a:latin typeface="Courier"/>
                <a:cs typeface="Courier"/>
              </a:rPr>
              <a:t>        </a:t>
            </a:r>
            <a:r>
              <a:rPr lang="nl-NL" sz="1200" dirty="0" err="1" smtClean="0">
                <a:latin typeface="Courier"/>
                <a:cs typeface="Courier"/>
              </a:rPr>
              <a:t>age_seviri</a:t>
            </a:r>
            <a:endParaRPr lang="nl-NL" sz="1200" dirty="0" smtClean="0">
              <a:latin typeface="Courier"/>
              <a:cs typeface="Courier"/>
            </a:endParaRPr>
          </a:p>
          <a:p>
            <a:r>
              <a:rPr lang="nl-NL" sz="1200" dirty="0" smtClean="0">
                <a:latin typeface="Courier"/>
                <a:cs typeface="Courier"/>
              </a:rPr>
              <a:t>age_img_mt2 30       0         age_img_mt2       age_img_mt2</a:t>
            </a:r>
            <a:endParaRPr lang="en-US" sz="1200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235176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2473</Words>
  <Application>Microsoft Macintosh PowerPoint</Application>
  <PresentationFormat>On-screen Show (4:3)</PresentationFormat>
  <Paragraphs>277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MMM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Hui-Chuan Lin</dc:creator>
  <cp:lastModifiedBy>Francois Vandenberghe</cp:lastModifiedBy>
  <cp:revision>2</cp:revision>
  <dcterms:created xsi:type="dcterms:W3CDTF">2014-04-28T22:05:50Z</dcterms:created>
  <dcterms:modified xsi:type="dcterms:W3CDTF">2014-05-13T18:56:49Z</dcterms:modified>
</cp:coreProperties>
</file>