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0C9D1-C83A-0047-9519-E25BA4194BA7}" type="datetimeFigureOut">
              <a:rPr lang="en-US" smtClean="0"/>
              <a:t>5/4/14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F06BD-CB3D-5746-A319-FB13B535BD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tp://integrity.larc.nasa.gov/pub/rabi/RR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Cloud </a:t>
            </a:r>
            <a:r>
              <a:rPr lang="en-US" dirty="0" smtClean="0"/>
              <a:t>Verification package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post-processing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Descombes</a:t>
            </a:r>
            <a:r>
              <a:rPr lang="en-US" dirty="0" smtClean="0"/>
              <a:t>, 05/02/2014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Demo4: aggregated  </a:t>
            </a:r>
            <a:r>
              <a:rPr lang="en-US" dirty="0" err="1" smtClean="0"/>
              <a:t>statitics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Command: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./</a:t>
            </a:r>
            <a:r>
              <a:rPr lang="en-US" sz="2400" b="1" dirty="0" err="1" smtClean="0">
                <a:solidFill>
                  <a:srgbClr val="FF0000"/>
                </a:solidFill>
              </a:rPr>
              <a:t>verify_cldfra.csh</a:t>
            </a:r>
            <a:r>
              <a:rPr lang="en-US" sz="2400" b="1" dirty="0" smtClean="0">
                <a:solidFill>
                  <a:srgbClr val="FF0000"/>
                </a:solidFill>
              </a:rPr>
              <a:t> 20131201  20131231 –</a:t>
            </a:r>
            <a:r>
              <a:rPr lang="en-US" sz="2400" b="1" dirty="0" err="1" smtClean="0">
                <a:solidFill>
                  <a:srgbClr val="FF0000"/>
                </a:solidFill>
              </a:rPr>
              <a:t>do_stc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2" descr="bias_agg.pdf"/>
          <p:cNvPicPr>
            <a:picLocks noChangeAspect="1"/>
          </p:cNvPicPr>
          <p:nvPr/>
        </p:nvPicPr>
        <p:blipFill>
          <a:blip r:embed="rId2"/>
          <a:srcRect l="4074" t="15741" r="9172" b="22592"/>
          <a:stretch>
            <a:fillRect/>
          </a:stretch>
        </p:blipFill>
        <p:spPr bwMode="auto">
          <a:xfrm>
            <a:off x="222969" y="3074387"/>
            <a:ext cx="4025374" cy="370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89103" y="4925834"/>
            <a:ext cx="227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dirty="0" smtClean="0">
                <a:cs typeface="Calibri"/>
              </a:rPr>
              <a:t>    Note</a:t>
            </a:r>
            <a:r>
              <a:rPr lang="en-US" dirty="0">
                <a:cs typeface="Calibri"/>
              </a:rPr>
              <a:t>: Bias increases</a:t>
            </a:r>
          </a:p>
          <a:p>
            <a:pPr marL="342900" indent="-342900"/>
            <a:r>
              <a:rPr lang="en-US" dirty="0">
                <a:cs typeface="Calibri"/>
              </a:rPr>
              <a:t>     with time due to</a:t>
            </a:r>
          </a:p>
          <a:p>
            <a:pPr marL="342900" indent="-342900"/>
            <a:r>
              <a:rPr lang="en-US" dirty="0">
                <a:cs typeface="Calibri"/>
              </a:rPr>
              <a:t>     diffusion of cloud</a:t>
            </a:r>
          </a:p>
          <a:p>
            <a:endParaRPr lang="en-US" dirty="0"/>
          </a:p>
        </p:txBody>
      </p:sp>
      <p:pic>
        <p:nvPicPr>
          <p:cNvPr id="6" name="Picture 1" descr="ets_agg.pdf"/>
          <p:cNvPicPr>
            <a:picLocks noChangeAspect="1"/>
          </p:cNvPicPr>
          <p:nvPr/>
        </p:nvPicPr>
        <p:blipFill>
          <a:blip r:embed="rId3"/>
          <a:srcRect l="2876" t="15926" r="7735" b="22778"/>
          <a:stretch>
            <a:fillRect/>
          </a:stretch>
        </p:blipFill>
        <p:spPr bwMode="auto">
          <a:xfrm>
            <a:off x="4248343" y="2968821"/>
            <a:ext cx="4291369" cy="380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692294" y="2558055"/>
            <a:ext cx="2672526" cy="2713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dirty="0" smtClean="0">
              <a:cs typeface="Calibri"/>
            </a:endParaRPr>
          </a:p>
          <a:p>
            <a:pPr marL="342900" indent="-342900">
              <a:buFont typeface="Arial" charset="0"/>
              <a:buChar char="•"/>
            </a:pPr>
            <a:endParaRPr lang="en-US" dirty="0" smtClean="0">
              <a:cs typeface="Calibri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cs typeface="Calibri"/>
              </a:rPr>
              <a:t>ETS Higher is better</a:t>
            </a:r>
          </a:p>
          <a:p>
            <a:pPr marL="742950" lvl="1" indent="-285750"/>
            <a:r>
              <a:rPr lang="en-US" sz="2000" dirty="0" smtClean="0">
                <a:cs typeface="Calibri"/>
              </a:rPr>
              <a:t>   (perfect is 1)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cs typeface="Calibri"/>
              </a:rPr>
              <a:t>ETS </a:t>
            </a:r>
            <a:r>
              <a:rPr lang="en-US" dirty="0">
                <a:cs typeface="Calibri"/>
              </a:rPr>
              <a:t>&gt; 0 means forecast</a:t>
            </a:r>
          </a:p>
          <a:p>
            <a:pPr marL="342900" indent="-342900"/>
            <a:r>
              <a:rPr lang="en-US" dirty="0">
                <a:cs typeface="Calibri"/>
              </a:rPr>
              <a:t>     better than </a:t>
            </a:r>
            <a:r>
              <a:rPr lang="en-US" dirty="0" smtClean="0">
                <a:cs typeface="Calibri"/>
              </a:rPr>
              <a:t>chance</a:t>
            </a:r>
          </a:p>
          <a:p>
            <a:pPr marL="342900" indent="-342900"/>
            <a:endParaRPr lang="en-US" dirty="0" smtClean="0">
              <a:cs typeface="Calibri"/>
            </a:endParaRPr>
          </a:p>
          <a:p>
            <a:pPr marL="342900" indent="-342900"/>
            <a:endParaRPr lang="en-US" dirty="0" smtClean="0">
              <a:cs typeface="Calibri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verification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omparing integrated mask over the vertical between GOES-imager retrieval from NASA. Done for each forecast range of a forecast (verification 3-D, (</a:t>
            </a:r>
            <a:r>
              <a:rPr lang="en-US" sz="2800" dirty="0" err="1" smtClean="0"/>
              <a:t>i,j,t</a:t>
            </a:r>
            <a:r>
              <a:rPr lang="en-US" sz="2800" dirty="0" smtClean="0"/>
              <a:t>))</a:t>
            </a:r>
          </a:p>
          <a:p>
            <a:r>
              <a:rPr lang="en-US" sz="2800" dirty="0" smtClean="0"/>
              <a:t>Comparison bottom and cloud top</a:t>
            </a:r>
          </a:p>
          <a:p>
            <a:r>
              <a:rPr lang="en-US" sz="2800" dirty="0" smtClean="0"/>
              <a:t>Extraction of time series and comparison with solar irradiance SURFRAD data (verification 1-D). </a:t>
            </a:r>
          </a:p>
          <a:p>
            <a:r>
              <a:rPr lang="en-US" sz="2800" dirty="0" smtClean="0"/>
              <a:t>Aggregated  scores : Bias, hit, false alarm, …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gnetic Disk 3"/>
          <p:cNvSpPr/>
          <p:nvPr/>
        </p:nvSpPr>
        <p:spPr>
          <a:xfrm>
            <a:off x="349250" y="730251"/>
            <a:ext cx="1504950" cy="513715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VERIFICATION PACKAGE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Magnetic Disk 4"/>
          <p:cNvSpPr/>
          <p:nvPr/>
        </p:nvSpPr>
        <p:spPr>
          <a:xfrm>
            <a:off x="2247901" y="1588532"/>
            <a:ext cx="1530350" cy="124700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</a:rPr>
              <a:t>ncl</a:t>
            </a:r>
            <a:r>
              <a:rPr lang="en-US" sz="1200" dirty="0" smtClean="0">
                <a:solidFill>
                  <a:srgbClr val="000000"/>
                </a:solidFill>
              </a:rPr>
              <a:t>: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post-processing script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" name="Magnetic Disk 5"/>
          <p:cNvSpPr/>
          <p:nvPr/>
        </p:nvSpPr>
        <p:spPr>
          <a:xfrm>
            <a:off x="2152651" y="3991748"/>
            <a:ext cx="1727200" cy="120650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</a:rPr>
              <a:t>Cloud_verification</a:t>
            </a:r>
            <a:r>
              <a:rPr lang="en-US" sz="1200" dirty="0" smtClean="0">
                <a:solidFill>
                  <a:srgbClr val="000000"/>
                </a:solidFill>
              </a:rPr>
              <a:t>: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err="1" smtClean="0">
                <a:solidFill>
                  <a:srgbClr val="000000"/>
                </a:solidFill>
              </a:rPr>
              <a:t>fortran</a:t>
            </a:r>
            <a:r>
              <a:rPr lang="en-US" sz="1200" dirty="0" smtClean="0">
                <a:solidFill>
                  <a:srgbClr val="000000"/>
                </a:solidFill>
              </a:rPr>
              <a:t> code and scripts</a:t>
            </a:r>
          </a:p>
          <a:p>
            <a:pPr algn="ctr"/>
            <a:endParaRPr lang="en-US" dirty="0"/>
          </a:p>
        </p:txBody>
      </p:sp>
      <p:sp>
        <p:nvSpPr>
          <p:cNvPr id="7" name="Magnetic Disk 6"/>
          <p:cNvSpPr/>
          <p:nvPr/>
        </p:nvSpPr>
        <p:spPr>
          <a:xfrm>
            <a:off x="4294718" y="368043"/>
            <a:ext cx="1403351" cy="965457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Satellite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Gridded data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Magnetic Disk 7"/>
          <p:cNvSpPr/>
          <p:nvPr/>
        </p:nvSpPr>
        <p:spPr>
          <a:xfrm>
            <a:off x="5937250" y="361693"/>
            <a:ext cx="1354201" cy="965457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forecast model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Gridded data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Magnetic Disk 9"/>
          <p:cNvSpPr/>
          <p:nvPr/>
        </p:nvSpPr>
        <p:spPr>
          <a:xfrm>
            <a:off x="5960124" y="2909278"/>
            <a:ext cx="1443509" cy="1129319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Cloud mask model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Left Brace 10"/>
          <p:cNvSpPr/>
          <p:nvPr/>
        </p:nvSpPr>
        <p:spPr>
          <a:xfrm rot="16200000">
            <a:off x="5678875" y="2440371"/>
            <a:ext cx="419100" cy="337425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agnetic Disk 11"/>
          <p:cNvSpPr/>
          <p:nvPr/>
        </p:nvSpPr>
        <p:spPr>
          <a:xfrm>
            <a:off x="7063477" y="5289553"/>
            <a:ext cx="1871768" cy="1407738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1-D Verification Irradiance total, direct, diffuse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time series &amp; plots</a:t>
            </a:r>
            <a:endParaRPr lang="en-US" dirty="0"/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4561420" y="1936622"/>
            <a:ext cx="258672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Interpolation on a regular lat/</a:t>
            </a:r>
            <a:r>
              <a:rPr lang="en-US" sz="1200" dirty="0" err="1" smtClean="0">
                <a:solidFill>
                  <a:srgbClr val="000000"/>
                </a:solidFill>
              </a:rPr>
              <a:t>lon</a:t>
            </a:r>
            <a:r>
              <a:rPr lang="en-US" sz="1200" dirty="0" smtClean="0">
                <a:solidFill>
                  <a:srgbClr val="000000"/>
                </a:solidFill>
              </a:rPr>
              <a:t> grid</a:t>
            </a:r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4476750" y="4387849"/>
            <a:ext cx="2852801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Statistic score</a:t>
            </a:r>
          </a:p>
        </p:txBody>
      </p:sp>
      <p:sp>
        <p:nvSpPr>
          <p:cNvPr id="15" name="Magnetic Disk 14"/>
          <p:cNvSpPr/>
          <p:nvPr/>
        </p:nvSpPr>
        <p:spPr>
          <a:xfrm>
            <a:off x="4260851" y="2883879"/>
            <a:ext cx="1403350" cy="1129319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Cloud mask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</a:rPr>
              <a:t>obs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7" name="Magnetic Disk 16"/>
          <p:cNvSpPr/>
          <p:nvPr/>
        </p:nvSpPr>
        <p:spPr>
          <a:xfrm>
            <a:off x="7497699" y="348993"/>
            <a:ext cx="1354201" cy="965457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r>
              <a:rPr lang="en-US" sz="1200" dirty="0" err="1" smtClean="0">
                <a:solidFill>
                  <a:srgbClr val="000000"/>
                </a:solidFill>
              </a:rPr>
              <a:t>Surfrad</a:t>
            </a:r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Point data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" name="TextBox 20"/>
          <p:cNvSpPr txBox="1">
            <a:spLocks noChangeArrowheads="1"/>
          </p:cNvSpPr>
          <p:nvPr/>
        </p:nvSpPr>
        <p:spPr bwMode="auto">
          <a:xfrm>
            <a:off x="7500146" y="2447613"/>
            <a:ext cx="143509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4F81B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Extraction of cloudy radiation parameter </a:t>
            </a:r>
          </a:p>
        </p:txBody>
      </p:sp>
      <p:sp>
        <p:nvSpPr>
          <p:cNvPr id="19" name="Magnetic Disk 18"/>
          <p:cNvSpPr/>
          <p:nvPr/>
        </p:nvSpPr>
        <p:spPr>
          <a:xfrm>
            <a:off x="4661641" y="5264150"/>
            <a:ext cx="1903517" cy="1407738"/>
          </a:xfrm>
          <a:prstGeom prst="flowChartMagneticDisk">
            <a:avLst/>
          </a:prstGeom>
          <a:solidFill>
            <a:srgbClr val="E5A3B7"/>
          </a:solidFill>
          <a:ln>
            <a:solidFill>
              <a:schemeClr val="accent2"/>
            </a:solidFill>
          </a:ln>
          <a:effectLst>
            <a:outerShdw blurRad="40000" dist="23000" dir="5400000" rotWithShape="0">
              <a:srgbClr val="FFA787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2-D/3-D Verification Cloud fraction results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err="1" smtClean="0">
                <a:solidFill>
                  <a:srgbClr val="000000"/>
                </a:solidFill>
              </a:rPr>
              <a:t>ascii</a:t>
            </a:r>
            <a:r>
              <a:rPr lang="en-US" sz="1200" dirty="0" smtClean="0">
                <a:solidFill>
                  <a:srgbClr val="000000"/>
                </a:solidFill>
              </a:rPr>
              <a:t> files &amp; plots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129681" y="37068"/>
            <a:ext cx="4868269" cy="162028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4400550" y="4931988"/>
            <a:ext cx="4711700" cy="184981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/>
          <p:cNvCxnSpPr>
            <a:endCxn id="5" idx="2"/>
          </p:cNvCxnSpPr>
          <p:nvPr/>
        </p:nvCxnSpPr>
        <p:spPr>
          <a:xfrm>
            <a:off x="1854200" y="2212033"/>
            <a:ext cx="393701" cy="158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6" idx="2"/>
          </p:cNvCxnSpPr>
          <p:nvPr/>
        </p:nvCxnSpPr>
        <p:spPr>
          <a:xfrm>
            <a:off x="1854200" y="4594998"/>
            <a:ext cx="298451" cy="158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flipV="1">
            <a:off x="3769784" y="2083589"/>
            <a:ext cx="783169" cy="136911"/>
          </a:xfrm>
          <a:prstGeom prst="bentConnector3">
            <a:avLst>
              <a:gd name="adj1" fmla="val 46757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8" idx="1"/>
          </p:cNvCxnSpPr>
          <p:nvPr/>
        </p:nvCxnSpPr>
        <p:spPr>
          <a:xfrm>
            <a:off x="4132859" y="2654299"/>
            <a:ext cx="3367287" cy="2414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76017" y="2446819"/>
            <a:ext cx="308917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902849" y="4573770"/>
            <a:ext cx="573901" cy="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2422272" y="3482715"/>
            <a:ext cx="1327663" cy="3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5400000" flipH="1" flipV="1">
            <a:off x="5714915" y="553275"/>
            <a:ext cx="12700" cy="1560449"/>
          </a:xfrm>
          <a:prstGeom prst="bentConnector3">
            <a:avLst>
              <a:gd name="adj1" fmla="val -14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/>
          <p:nvPr/>
        </p:nvCxnSpPr>
        <p:spPr>
          <a:xfrm rot="5400000" flipH="1" flipV="1">
            <a:off x="7427765" y="553275"/>
            <a:ext cx="12700" cy="1560449"/>
          </a:xfrm>
          <a:prstGeom prst="bentConnector3">
            <a:avLst>
              <a:gd name="adj1" fmla="val -14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5539120" y="1727136"/>
            <a:ext cx="434054" cy="2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5400000">
            <a:off x="7745389" y="1978663"/>
            <a:ext cx="93631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5400000">
            <a:off x="6958319" y="4162122"/>
            <a:ext cx="2507276" cy="15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>
            <a:off x="5541260" y="5051517"/>
            <a:ext cx="703083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055240" y="0"/>
            <a:ext cx="115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data 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6125090" y="4931988"/>
            <a:ext cx="1322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data </a:t>
            </a:r>
            <a:endParaRPr lang="en-US" dirty="0"/>
          </a:p>
        </p:txBody>
      </p:sp>
      <p:sp>
        <p:nvSpPr>
          <p:cNvPr id="80" name="Rounded Rectangle 79"/>
          <p:cNvSpPr/>
          <p:nvPr/>
        </p:nvSpPr>
        <p:spPr>
          <a:xfrm>
            <a:off x="177800" y="316340"/>
            <a:ext cx="3797301" cy="584316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1685130" y="450850"/>
            <a:ext cx="665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Code 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4787330" y="2930260"/>
            <a:ext cx="3074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6551775" y="2937649"/>
            <a:ext cx="3074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940246" y="2768083"/>
            <a:ext cx="178137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5498232" y="2491249"/>
            <a:ext cx="55366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install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(1) Unzip </a:t>
            </a:r>
            <a:r>
              <a:rPr lang="en-US" dirty="0" err="1" smtClean="0"/>
              <a:t>cloud_verifcation.zip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(2) Compile </a:t>
            </a:r>
            <a:r>
              <a:rPr lang="en-US" dirty="0" err="1" smtClean="0"/>
              <a:t>fortran</a:t>
            </a:r>
            <a:r>
              <a:rPr lang="en-US" dirty="0" smtClean="0"/>
              <a:t> code in the directory cloud verification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(3) Download the goes imager-NASA data</a:t>
            </a:r>
            <a:br>
              <a:rPr lang="en-US" dirty="0" smtClean="0"/>
            </a:br>
            <a:r>
              <a:rPr lang="en-US" dirty="0" smtClean="0">
                <a:hlinkClick r:id="rId2" action="ppaction://hlinkfile"/>
              </a:rPr>
              <a:t>ftp://integrity.larc.nasa.gov/pub/rabi/RR/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    (4) Set up the global variables in the file </a:t>
            </a:r>
            <a:r>
              <a:rPr lang="en-US" dirty="0" err="1" smtClean="0"/>
              <a:t>envars.csh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4211" b="1" dirty="0" smtClean="0">
                <a:solidFill>
                  <a:srgbClr val="FF0000"/>
                </a:solidFill>
              </a:rPr>
              <a:t>The GLOBAL VARIABLES and PARMATER need to be set-up in the </a:t>
            </a:r>
            <a:r>
              <a:rPr lang="en-US" sz="4211" b="1" dirty="0" err="1" smtClean="0">
                <a:solidFill>
                  <a:srgbClr val="FF0000"/>
                </a:solidFill>
              </a:rPr>
              <a:t>envars.csf</a:t>
            </a:r>
            <a:r>
              <a:rPr lang="en-US" sz="4211" b="1" dirty="0" smtClean="0">
                <a:solidFill>
                  <a:srgbClr val="FF0000"/>
                </a:solidFill>
              </a:rPr>
              <a:t> file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obs_dir_surfrad</a:t>
            </a:r>
            <a:r>
              <a:rPr lang="en-US" dirty="0" smtClean="0"/>
              <a:t> 			: </a:t>
            </a:r>
            <a:r>
              <a:rPr lang="en-US" dirty="0" err="1" smtClean="0"/>
              <a:t>directroy</a:t>
            </a:r>
            <a:r>
              <a:rPr lang="en-US" dirty="0" smtClean="0"/>
              <a:t> of the </a:t>
            </a:r>
            <a:r>
              <a:rPr lang="en-US" dirty="0" err="1" smtClean="0"/>
              <a:t>surfrad</a:t>
            </a:r>
            <a:r>
              <a:rPr lang="en-US" dirty="0" smtClean="0"/>
              <a:t> station data</a:t>
            </a:r>
          </a:p>
          <a:p>
            <a:r>
              <a:rPr lang="en-US" dirty="0" err="1" smtClean="0"/>
              <a:t>setenv</a:t>
            </a:r>
            <a:r>
              <a:rPr lang="en-US" dirty="0" smtClean="0"/>
              <a:t> </a:t>
            </a:r>
            <a:r>
              <a:rPr lang="en-US" dirty="0" err="1" smtClean="0"/>
              <a:t>obs_dir_goes_east</a:t>
            </a:r>
            <a:r>
              <a:rPr lang="en-US" dirty="0" smtClean="0"/>
              <a:t> 	: </a:t>
            </a:r>
            <a:r>
              <a:rPr lang="en-US" dirty="0" err="1" smtClean="0"/>
              <a:t>directroy</a:t>
            </a:r>
            <a:r>
              <a:rPr lang="en-US" dirty="0" smtClean="0"/>
              <a:t> of NASA-Goes-east retrieval data</a:t>
            </a:r>
          </a:p>
          <a:p>
            <a:r>
              <a:rPr lang="en-US" dirty="0" err="1" smtClean="0"/>
              <a:t>setenv</a:t>
            </a:r>
            <a:r>
              <a:rPr lang="en-US" dirty="0" smtClean="0"/>
              <a:t> </a:t>
            </a:r>
            <a:r>
              <a:rPr lang="en-US" dirty="0" err="1" smtClean="0"/>
              <a:t>obs_dir_goes_east</a:t>
            </a:r>
            <a:r>
              <a:rPr lang="en-US" dirty="0" smtClean="0"/>
              <a:t> 	: </a:t>
            </a:r>
            <a:r>
              <a:rPr lang="en-US" dirty="0" err="1" smtClean="0"/>
              <a:t>directroy</a:t>
            </a:r>
            <a:r>
              <a:rPr lang="en-US" dirty="0" smtClean="0"/>
              <a:t> of NASA-Goes-west retrieval data</a:t>
            </a:r>
          </a:p>
          <a:p>
            <a:r>
              <a:rPr lang="en-US" dirty="0" err="1" smtClean="0"/>
              <a:t>setenv</a:t>
            </a:r>
            <a:r>
              <a:rPr lang="en-US" dirty="0" smtClean="0"/>
              <a:t> </a:t>
            </a:r>
            <a:r>
              <a:rPr lang="en-US" dirty="0" err="1" smtClean="0"/>
              <a:t>model_dir</a:t>
            </a:r>
            <a:r>
              <a:rPr lang="en-US" dirty="0" smtClean="0"/>
              <a:t> 			: directory of forecast model output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THR3D=0.02 				: threshold 3D for cloud fraction (2%)</a:t>
            </a:r>
          </a:p>
          <a:p>
            <a:r>
              <a:rPr lang="en-US" dirty="0" err="1" smtClean="0"/>
              <a:t>model_cloud_thresh</a:t>
            </a:r>
            <a:r>
              <a:rPr lang="en-US" dirty="0" smtClean="0"/>
              <a:t>=0.10 	: threshold 3D for cloud fraction (10%)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obs_fhrs_to_process</a:t>
            </a:r>
            <a:r>
              <a:rPr lang="en-US" dirty="0" smtClean="0"/>
              <a:t> 		: list of </a:t>
            </a:r>
            <a:r>
              <a:rPr lang="en-US" dirty="0" err="1" smtClean="0"/>
              <a:t>Obs</a:t>
            </a:r>
            <a:r>
              <a:rPr lang="en-US" dirty="0" smtClean="0"/>
              <a:t> frequency...probably every half hour for GOES-NASA retrieval</a:t>
            </a:r>
          </a:p>
          <a:p>
            <a:pPr>
              <a:buNone/>
            </a:pPr>
            <a:r>
              <a:rPr lang="en-US" dirty="0" smtClean="0"/>
              <a:t>                      				ex: "0h 30m 1h"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fhrs_to_verify</a:t>
            </a:r>
            <a:r>
              <a:rPr lang="en-US" dirty="0" smtClean="0"/>
              <a:t> 			: list of forecast range matched with Obs.</a:t>
            </a:r>
          </a:p>
          <a:p>
            <a:pPr>
              <a:buNone/>
            </a:pPr>
            <a:r>
              <a:rPr lang="en-US" dirty="0" smtClean="0"/>
              <a:t>                   					 ex:"0h 30m 1h 1h30m 2h 2h30m 3h 4h 5h 6h” for 6 hour forecast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ROIS					:  list of point taking into account to compute statistics (-</a:t>
            </a:r>
            <a:r>
              <a:rPr lang="en-US" dirty="0" err="1" smtClean="0"/>
              <a:t>do_stc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    						ex "0" no </a:t>
            </a:r>
            <a:r>
              <a:rPr lang="en-US" dirty="0" err="1" smtClean="0"/>
              <a:t>neighbours</a:t>
            </a:r>
            <a:r>
              <a:rPr lang="en-US" dirty="0" smtClean="0"/>
              <a:t>,  or "0 1 2"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cloud verification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Command:</a:t>
            </a:r>
            <a:br>
              <a:rPr lang="en-US" dirty="0" smtClean="0"/>
            </a:br>
            <a:r>
              <a:rPr lang="en-US" sz="1800" b="1" dirty="0" smtClean="0">
                <a:solidFill>
                  <a:srgbClr val="FF0000"/>
                </a:solidFill>
              </a:rPr>
              <a:t>./</a:t>
            </a:r>
            <a:r>
              <a:rPr lang="en-US" sz="1800" b="1" dirty="0" err="1" smtClean="0">
                <a:solidFill>
                  <a:srgbClr val="FF0000"/>
                </a:solidFill>
              </a:rPr>
              <a:t>verify_cldfra.csh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YYYYMMDDHH_ini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YYYYMMDDHH_end</a:t>
            </a:r>
            <a:r>
              <a:rPr lang="en-US" sz="1600" b="1" dirty="0" smtClean="0">
                <a:solidFill>
                  <a:srgbClr val="FF0000"/>
                </a:solidFill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</a:rPr>
              <a:t>-"option1"  -"option2" (...)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dirty="0" smtClean="0"/>
              <a:t>Options available: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-</a:t>
            </a:r>
            <a:r>
              <a:rPr lang="en-US" sz="1800" b="1" dirty="0" err="1" smtClean="0">
                <a:solidFill>
                  <a:srgbClr val="FF0000"/>
                </a:solidFill>
              </a:rPr>
              <a:t>do_ppc</a:t>
            </a:r>
            <a:r>
              <a:rPr lang="en-US" sz="1800" b="1" dirty="0" smtClean="0">
                <a:solidFill>
                  <a:srgbClr val="FF0000"/>
                </a:solidFill>
              </a:rPr>
              <a:t>  	: interpolate data and model on regular grid lat/</a:t>
            </a:r>
            <a:r>
              <a:rPr lang="en-US" sz="1800" b="1" dirty="0" err="1" smtClean="0">
                <a:solidFill>
                  <a:srgbClr val="FF0000"/>
                </a:solidFill>
              </a:rPr>
              <a:t>lon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-</a:t>
            </a:r>
            <a:r>
              <a:rPr lang="en-US" sz="1800" b="1" dirty="0" err="1" smtClean="0">
                <a:solidFill>
                  <a:srgbClr val="FF0000"/>
                </a:solidFill>
              </a:rPr>
              <a:t>do_fst</a:t>
            </a:r>
            <a:r>
              <a:rPr lang="en-US" sz="1800" b="1" dirty="0" smtClean="0">
                <a:solidFill>
                  <a:srgbClr val="FF0000"/>
                </a:solidFill>
              </a:rPr>
              <a:t>	: plot results forecast 2-D integrated over the vertical	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-</a:t>
            </a:r>
            <a:r>
              <a:rPr lang="en-US" sz="1800" b="1" dirty="0" err="1" smtClean="0">
                <a:solidFill>
                  <a:srgbClr val="FF0000"/>
                </a:solidFill>
              </a:rPr>
              <a:t>do_srd</a:t>
            </a:r>
            <a:r>
              <a:rPr lang="en-US" sz="1800" b="1" dirty="0" smtClean="0">
                <a:solidFill>
                  <a:srgbClr val="FF0000"/>
                </a:solidFill>
              </a:rPr>
              <a:t>	: compare times series SURFRAD ground stations with model output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-</a:t>
            </a:r>
            <a:r>
              <a:rPr lang="en-US" sz="1800" b="1" dirty="0" err="1" smtClean="0">
                <a:solidFill>
                  <a:srgbClr val="FF0000"/>
                </a:solidFill>
              </a:rPr>
              <a:t>do_stc</a:t>
            </a:r>
            <a:r>
              <a:rPr lang="en-US" sz="1800" b="1" dirty="0" smtClean="0">
                <a:solidFill>
                  <a:srgbClr val="FF0000"/>
                </a:solidFill>
              </a:rPr>
              <a:t>	: compute aggregated statistics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-</a:t>
            </a:r>
            <a:r>
              <a:rPr lang="en-US" sz="1800" b="1" dirty="0" err="1" smtClean="0">
                <a:solidFill>
                  <a:srgbClr val="FF0000"/>
                </a:solidFill>
              </a:rPr>
              <a:t>do_plt</a:t>
            </a:r>
            <a:r>
              <a:rPr lang="en-US" sz="1800" b="1" dirty="0" smtClean="0">
                <a:solidFill>
                  <a:srgbClr val="FF0000"/>
                </a:solidFill>
              </a:rPr>
              <a:t>	: plot results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-</a:t>
            </a:r>
            <a:r>
              <a:rPr lang="en-US" sz="1800" b="1" dirty="0" err="1" smtClean="0">
                <a:solidFill>
                  <a:srgbClr val="FF0000"/>
                </a:solidFill>
              </a:rPr>
              <a:t>do_arc</a:t>
            </a:r>
            <a:r>
              <a:rPr lang="en-US" sz="1800" b="1" dirty="0" smtClean="0">
                <a:solidFill>
                  <a:srgbClr val="FF0000"/>
                </a:solidFill>
              </a:rPr>
              <a:t>	: archive results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Demo1: plot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Command:</a:t>
            </a:r>
            <a:br>
              <a:rPr lang="en-US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./</a:t>
            </a:r>
            <a:r>
              <a:rPr lang="en-US" sz="2000" b="1" dirty="0" err="1" smtClean="0">
                <a:solidFill>
                  <a:srgbClr val="FF0000"/>
                </a:solidFill>
              </a:rPr>
              <a:t>verify_cldfra.csh</a:t>
            </a:r>
            <a:r>
              <a:rPr lang="en-US" sz="2000" b="1" dirty="0" smtClean="0">
                <a:solidFill>
                  <a:srgbClr val="FF0000"/>
                </a:solidFill>
              </a:rPr>
              <a:t> 2013122000  </a:t>
            </a:r>
            <a:r>
              <a:rPr lang="en-US" sz="2000" b="1" dirty="0" smtClean="0">
                <a:solidFill>
                  <a:srgbClr val="FF0000"/>
                </a:solidFill>
              </a:rPr>
              <a:t>2013122000 </a:t>
            </a:r>
            <a:r>
              <a:rPr lang="en-US" sz="2000" b="1" dirty="0">
                <a:solidFill>
                  <a:srgbClr val="FF0000"/>
                </a:solidFill>
              </a:rPr>
              <a:t>-</a:t>
            </a:r>
            <a:r>
              <a:rPr lang="en-US" sz="2000" b="1" dirty="0" err="1">
                <a:solidFill>
                  <a:srgbClr val="FF0000"/>
                </a:solidFill>
              </a:rPr>
              <a:t>do_ppc</a:t>
            </a:r>
            <a:r>
              <a:rPr lang="en-US" sz="2000" b="1" dirty="0">
                <a:solidFill>
                  <a:srgbClr val="FF0000"/>
                </a:solidFill>
              </a:rPr>
              <a:t> –</a:t>
            </a:r>
            <a:r>
              <a:rPr lang="en-US" sz="2000" b="1" dirty="0" err="1">
                <a:solidFill>
                  <a:srgbClr val="FF0000"/>
                </a:solidFill>
              </a:rPr>
              <a:t>do_plt</a:t>
            </a:r>
            <a:r>
              <a:rPr lang="en-US" sz="2000" b="1" dirty="0">
                <a:solidFill>
                  <a:srgbClr val="FF0000"/>
                </a:solidFill>
              </a:rPr>
              <a:t>   </a:t>
            </a:r>
          </a:p>
          <a:p>
            <a:endParaRPr lang="en-US" dirty="0"/>
          </a:p>
        </p:txBody>
      </p:sp>
      <p:pic>
        <p:nvPicPr>
          <p:cNvPr id="4" name="Picture 3" descr=":Downloads:tmp:img:mask:plot_verif:plot_verif_2013122000_0h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1669" y="4412615"/>
            <a:ext cx="2480402" cy="244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:Downloads:tmp:img:mask:plot_verif:plot_verif_2013122000_6h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4266" y="4343976"/>
            <a:ext cx="2538371" cy="250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32638" y="4699240"/>
            <a:ext cx="64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F+0h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96744" y="4514574"/>
            <a:ext cx="64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F+6h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94119" y="5100838"/>
            <a:ext cx="126493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core_2013122000.gif"/>
          <p:cNvPicPr/>
          <p:nvPr/>
        </p:nvPicPr>
        <p:blipFill>
          <a:blip r:embed="rId4"/>
          <a:stretch>
            <a:fillRect/>
          </a:stretch>
        </p:blipFill>
        <p:spPr>
          <a:xfrm>
            <a:off x="3299946" y="2642829"/>
            <a:ext cx="1907918" cy="17816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Demo2: plot forecast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Command:</a:t>
            </a:r>
            <a:br>
              <a:rPr lang="en-US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./</a:t>
            </a:r>
            <a:r>
              <a:rPr lang="en-US" sz="2400" b="1" dirty="0" err="1" smtClean="0">
                <a:solidFill>
                  <a:srgbClr val="FF0000"/>
                </a:solidFill>
              </a:rPr>
              <a:t>verify_cldfra.csh</a:t>
            </a:r>
            <a:r>
              <a:rPr lang="en-US" sz="2400" b="1" dirty="0" smtClean="0">
                <a:solidFill>
                  <a:srgbClr val="FF0000"/>
                </a:solidFill>
              </a:rPr>
              <a:t> 20131220  20131220 –</a:t>
            </a:r>
            <a:r>
              <a:rPr lang="en-US" sz="2400" b="1" dirty="0" err="1" smtClean="0">
                <a:solidFill>
                  <a:srgbClr val="FF0000"/>
                </a:solidFill>
              </a:rPr>
              <a:t>do_fst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573" y="3142745"/>
            <a:ext cx="3397309" cy="37152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30" y="3142745"/>
            <a:ext cx="3376828" cy="35813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218" y="3389869"/>
            <a:ext cx="64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F+0h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64609" y="3357603"/>
            <a:ext cx="64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F+6h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Demo3: comparison SURFRAD </a:t>
            </a:r>
            <a:br>
              <a:rPr lang="en-US" dirty="0" smtClean="0"/>
            </a:br>
            <a:r>
              <a:rPr lang="en-US" dirty="0" smtClean="0"/>
              <a:t>ground station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Command: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r>
              <a:rPr lang="en-US" sz="2400" b="1" dirty="0">
                <a:solidFill>
                  <a:srgbClr val="FF0000"/>
                </a:solidFill>
              </a:rPr>
              <a:t>/</a:t>
            </a:r>
            <a:r>
              <a:rPr lang="en-US" sz="2400" b="1" dirty="0" err="1">
                <a:solidFill>
                  <a:srgbClr val="FF0000"/>
                </a:solidFill>
              </a:rPr>
              <a:t>verify_cldfra.csh</a:t>
            </a:r>
            <a:r>
              <a:rPr lang="en-US" sz="2400" b="1" dirty="0">
                <a:solidFill>
                  <a:srgbClr val="FF0000"/>
                </a:solidFill>
              </a:rPr>
              <a:t> 20131220  20131220 –</a:t>
            </a:r>
            <a:r>
              <a:rPr lang="en-US" sz="2400" b="1" dirty="0" err="1" smtClean="0">
                <a:solidFill>
                  <a:srgbClr val="FF0000"/>
                </a:solidFill>
              </a:rPr>
              <a:t>do_srd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604" y="2891706"/>
            <a:ext cx="3688348" cy="34942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639</Words>
  <Application>Microsoft Macintosh PowerPoint</Application>
  <PresentationFormat>On-screen Show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Cloud Verification package  post-processing</vt:lpstr>
      <vt:lpstr>Cloud verification </vt:lpstr>
      <vt:lpstr>Slide 3</vt:lpstr>
      <vt:lpstr>How to install</vt:lpstr>
      <vt:lpstr>Set up</vt:lpstr>
      <vt:lpstr>Run cloud verification options</vt:lpstr>
      <vt:lpstr>Demo1: plot mask</vt:lpstr>
      <vt:lpstr>Demo2: plot forecast</vt:lpstr>
      <vt:lpstr>Demo3: comparison SURFRAD  ground station </vt:lpstr>
      <vt:lpstr>Demo4: aggregated  statitics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Verification  post-processing</dc:title>
  <dc:creator>titi toto</dc:creator>
  <cp:lastModifiedBy>titi toto</cp:lastModifiedBy>
  <cp:revision>9</cp:revision>
  <dcterms:created xsi:type="dcterms:W3CDTF">2014-05-04T20:05:55Z</dcterms:created>
  <dcterms:modified xsi:type="dcterms:W3CDTF">2014-05-05T03:41:03Z</dcterms:modified>
</cp:coreProperties>
</file>