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6"/>
  </p:notesMasterIdLst>
  <p:sldIdLst>
    <p:sldId id="284" r:id="rId2"/>
    <p:sldId id="312" r:id="rId3"/>
    <p:sldId id="285" r:id="rId4"/>
    <p:sldId id="313" r:id="rId5"/>
    <p:sldId id="314" r:id="rId6"/>
    <p:sldId id="333" r:id="rId7"/>
    <p:sldId id="311" r:id="rId8"/>
    <p:sldId id="315" r:id="rId9"/>
    <p:sldId id="316" r:id="rId10"/>
    <p:sldId id="317" r:id="rId11"/>
    <p:sldId id="297" r:id="rId12"/>
    <p:sldId id="319" r:id="rId13"/>
    <p:sldId id="320" r:id="rId14"/>
    <p:sldId id="321" r:id="rId15"/>
    <p:sldId id="322" r:id="rId16"/>
    <p:sldId id="323" r:id="rId17"/>
    <p:sldId id="324" r:id="rId18"/>
    <p:sldId id="325" r:id="rId19"/>
    <p:sldId id="326" r:id="rId20"/>
    <p:sldId id="327" r:id="rId21"/>
    <p:sldId id="328" r:id="rId22"/>
    <p:sldId id="329" r:id="rId23"/>
    <p:sldId id="330" r:id="rId24"/>
    <p:sldId id="331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2"/>
    <p:restoredTop sz="92598" autoAdjust="0"/>
  </p:normalViewPr>
  <p:slideViewPr>
    <p:cSldViewPr snapToGrid="0" snapToObjects="1">
      <p:cViewPr varScale="1">
        <p:scale>
          <a:sx n="115" d="100"/>
          <a:sy n="115" d="100"/>
        </p:scale>
        <p:origin x="-31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A09347-1563-D04C-9141-79A4C96F6D11}" type="datetimeFigureOut">
              <a:rPr lang="en-US" smtClean="0"/>
              <a:t>3/06/18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42FB3-68CF-A743-9122-6CCEE71E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690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White</a:t>
            </a:r>
            <a:r>
              <a:rPr lang="en-US" baseline="0" dirty="0" smtClean="0"/>
              <a:t> background is probably better for the remainder of the slides.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93055-F8BB-8240-A1D3-93ECC03C49D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213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White</a:t>
            </a:r>
            <a:r>
              <a:rPr lang="en-US" baseline="0" dirty="0" smtClean="0"/>
              <a:t> background is probably better for the remainder of the slides.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93055-F8BB-8240-A1D3-93ECC03C49D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213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White</a:t>
            </a:r>
            <a:r>
              <a:rPr lang="en-US" baseline="0" dirty="0" smtClean="0"/>
              <a:t> background is probably better for the remainder of the slides.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93055-F8BB-8240-A1D3-93ECC03C49D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213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White</a:t>
            </a:r>
            <a:r>
              <a:rPr lang="en-US" baseline="0" dirty="0" smtClean="0"/>
              <a:t> background is probably better for the remainder of the slides.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93055-F8BB-8240-A1D3-93ECC03C49D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2134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White</a:t>
            </a:r>
            <a:r>
              <a:rPr lang="en-US" baseline="0" dirty="0" smtClean="0"/>
              <a:t> background is probably better for the remainder of the slides.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93055-F8BB-8240-A1D3-93ECC03C49D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213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010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041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532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581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03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863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32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0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414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292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513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060123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" name="Picture 10" descr="JCSDA_transp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913431" y="-1"/>
            <a:ext cx="1224000" cy="1224000"/>
          </a:xfrm>
          <a:prstGeom prst="rect">
            <a:avLst/>
          </a:prstGeom>
          <a:effectLst>
            <a:outerShdw blurRad="50800" dist="2032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38103-557B-4D4D-B75E-486DAE7A7F73}" type="datetimeFigureOut">
              <a:rPr lang="en-US" smtClean="0"/>
              <a:t>3/06/18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7771088" cy="1059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641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boulderbeer.com/pub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3120048"/>
            <a:ext cx="7772400" cy="1667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2400" dirty="0" smtClean="0"/>
              <a:t>Joint Center for Satellite Data Assimilation (JCSDA)</a:t>
            </a:r>
          </a:p>
          <a:p>
            <a:pPr>
              <a:lnSpc>
                <a:spcPct val="130000"/>
              </a:lnSpc>
            </a:pPr>
            <a:r>
              <a:rPr lang="en-US" sz="2400" dirty="0" smtClean="0"/>
              <a:t>4 - 7 June 2018, Boulder</a:t>
            </a:r>
            <a:endParaRPr lang="en-US" sz="2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4832" y="4787613"/>
            <a:ext cx="6365818" cy="198755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62867" y="1377547"/>
            <a:ext cx="8357313" cy="1548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chemeClr val="tx2"/>
                </a:solidFill>
              </a:rPr>
              <a:t>Joint Effort for Data assimilation Integration</a:t>
            </a:r>
          </a:p>
          <a:p>
            <a:endParaRPr lang="en-US" sz="3200" dirty="0" smtClean="0">
              <a:solidFill>
                <a:schemeClr val="tx2"/>
              </a:solidFill>
            </a:endParaRPr>
          </a:p>
          <a:p>
            <a:r>
              <a:rPr lang="en-US" sz="3200" dirty="0" smtClean="0">
                <a:solidFill>
                  <a:schemeClr val="tx2"/>
                </a:solidFill>
              </a:rPr>
              <a:t>First JEDI Academy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150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ight Arrow 37"/>
          <p:cNvSpPr/>
          <p:nvPr/>
        </p:nvSpPr>
        <p:spPr>
          <a:xfrm flipV="1">
            <a:off x="3316921" y="2653978"/>
            <a:ext cx="749300" cy="262296"/>
          </a:xfrm>
          <a:prstGeom prst="right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8448668" cy="816496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FFFFFF"/>
                </a:solidFill>
              </a:rPr>
              <a:t>Model Design: </a:t>
            </a:r>
            <a:r>
              <a:rPr lang="en-US" sz="3600" b="1" dirty="0" err="1" smtClean="0">
                <a:solidFill>
                  <a:srgbClr val="FFFFFF"/>
                </a:solidFill>
              </a:rPr>
              <a:t>x</a:t>
            </a:r>
            <a:r>
              <a:rPr lang="en-US" sz="3600" b="1" baseline="-25000" dirty="0" err="1" smtClean="0">
                <a:solidFill>
                  <a:srgbClr val="FFFFFF"/>
                </a:solidFill>
              </a:rPr>
              <a:t>t</a:t>
            </a:r>
            <a:r>
              <a:rPr lang="en-US" sz="3600" b="1" dirty="0" smtClean="0">
                <a:solidFill>
                  <a:srgbClr val="FFFFFF"/>
                </a:solidFill>
              </a:rPr>
              <a:t>=M(x</a:t>
            </a:r>
            <a:r>
              <a:rPr lang="en-US" sz="3600" b="1" baseline="-25000" dirty="0" smtClean="0">
                <a:solidFill>
                  <a:srgbClr val="FFFFFF"/>
                </a:solidFill>
              </a:rPr>
              <a:t>0</a:t>
            </a:r>
            <a:r>
              <a:rPr lang="en-US" sz="3600" b="1" dirty="0" smtClean="0">
                <a:solidFill>
                  <a:srgbClr val="FFFFFF"/>
                </a:solidFill>
              </a:rPr>
              <a:t>)</a:t>
            </a:r>
            <a:endParaRPr lang="en-US" sz="3600" b="1" dirty="0">
              <a:solidFill>
                <a:srgbClr val="FFFFFF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722029" y="2421275"/>
            <a:ext cx="2395528" cy="3991168"/>
            <a:chOff x="605508" y="2051350"/>
            <a:chExt cx="2395528" cy="3991168"/>
          </a:xfrm>
        </p:grpSpPr>
        <p:sp>
          <p:nvSpPr>
            <p:cNvPr id="9" name="Oval 8"/>
            <p:cNvSpPr/>
            <p:nvPr/>
          </p:nvSpPr>
          <p:spPr>
            <a:xfrm>
              <a:off x="1145419" y="3234933"/>
              <a:ext cx="1257628" cy="165208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Process 2"/>
            <p:cNvSpPr/>
            <p:nvPr/>
          </p:nvSpPr>
          <p:spPr>
            <a:xfrm>
              <a:off x="1533804" y="2051350"/>
              <a:ext cx="1467232" cy="838371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Setup</a:t>
              </a:r>
            </a:p>
            <a:p>
              <a:pPr algn="ctr"/>
              <a:r>
                <a:rPr lang="en-US" dirty="0" smtClean="0"/>
                <a:t>(lots of stuff)</a:t>
              </a:r>
              <a:endParaRPr lang="en-US" dirty="0"/>
            </a:p>
          </p:txBody>
        </p:sp>
        <p:sp>
          <p:nvSpPr>
            <p:cNvPr id="5" name="Process 4"/>
            <p:cNvSpPr/>
            <p:nvPr/>
          </p:nvSpPr>
          <p:spPr>
            <a:xfrm>
              <a:off x="1533804" y="3621584"/>
              <a:ext cx="1467232" cy="838371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Timestep</a:t>
              </a:r>
              <a:endParaRPr lang="en-US" dirty="0"/>
            </a:p>
          </p:txBody>
        </p:sp>
        <p:sp>
          <p:nvSpPr>
            <p:cNvPr id="6" name="Process 5"/>
            <p:cNvSpPr/>
            <p:nvPr/>
          </p:nvSpPr>
          <p:spPr>
            <a:xfrm>
              <a:off x="1533804" y="5204147"/>
              <a:ext cx="1467232" cy="838371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Clean-up</a:t>
              </a:r>
            </a:p>
            <a:p>
              <a:pPr algn="ctr"/>
              <a:r>
                <a:rPr lang="en-US" dirty="0" smtClean="0"/>
                <a:t>(sometimes)</a:t>
              </a:r>
              <a:endParaRPr lang="en-US" dirty="0"/>
            </a:p>
          </p:txBody>
        </p:sp>
        <p:cxnSp>
          <p:nvCxnSpPr>
            <p:cNvPr id="11" name="Straight Arrow Connector 10"/>
            <p:cNvCxnSpPr>
              <a:stCxn id="3" idx="2"/>
              <a:endCxn id="5" idx="0"/>
            </p:cNvCxnSpPr>
            <p:nvPr/>
          </p:nvCxnSpPr>
          <p:spPr>
            <a:xfrm>
              <a:off x="2267420" y="2889721"/>
              <a:ext cx="0" cy="73186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2302688" y="4472284"/>
              <a:ext cx="0" cy="73186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05508" y="3437060"/>
              <a:ext cx="461665" cy="1071004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dirty="0" smtClean="0"/>
                <a:t>Time Loop</a:t>
              </a:r>
              <a:endParaRPr lang="en-US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199791" y="5697059"/>
            <a:ext cx="2539154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dirty="0" err="1">
                <a:latin typeface="Source Code Pro Medium"/>
                <a:cs typeface="Source Code Pro Medium"/>
              </a:rPr>
              <a:t>m</a:t>
            </a:r>
            <a:r>
              <a:rPr lang="en-US" dirty="0" err="1" smtClean="0">
                <a:latin typeface="Source Code Pro Medium"/>
                <a:cs typeface="Source Code Pro Medium"/>
              </a:rPr>
              <a:t>odel.finalize</a:t>
            </a:r>
            <a:r>
              <a:rPr lang="en-US" dirty="0" smtClean="0">
                <a:latin typeface="Source Code Pro Medium"/>
                <a:cs typeface="Source Code Pro Medium"/>
              </a:rPr>
              <a:t>(</a:t>
            </a:r>
            <a:r>
              <a:rPr lang="is-IS" dirty="0" smtClean="0">
                <a:latin typeface="Source Code Pro Medium"/>
                <a:cs typeface="Source Code Pro Medium"/>
              </a:rPr>
              <a:t>…</a:t>
            </a:r>
            <a:r>
              <a:rPr lang="en-US" dirty="0" smtClean="0">
                <a:latin typeface="Source Code Pro Medium"/>
                <a:cs typeface="Source Code Pro Medium"/>
              </a:rPr>
              <a:t>)</a:t>
            </a:r>
            <a:endParaRPr lang="en-US" dirty="0">
              <a:latin typeface="Source Code Pro Medium"/>
              <a:cs typeface="Source Code Pro Medium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99791" y="2189120"/>
            <a:ext cx="2262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Source Code Pro Medium"/>
                <a:cs typeface="Source Code Pro Medium"/>
              </a:rPr>
              <a:t>model.create</a:t>
            </a:r>
            <a:r>
              <a:rPr lang="en-US" dirty="0" smtClean="0">
                <a:latin typeface="Source Code Pro Medium"/>
                <a:cs typeface="Source Code Pro Medium"/>
              </a:rPr>
              <a:t>(</a:t>
            </a:r>
            <a:r>
              <a:rPr lang="is-IS" dirty="0" smtClean="0">
                <a:latin typeface="Source Code Pro Medium"/>
                <a:cs typeface="Source Code Pro Medium"/>
              </a:rPr>
              <a:t>…</a:t>
            </a:r>
            <a:r>
              <a:rPr lang="en-US" dirty="0" smtClean="0">
                <a:latin typeface="Source Code Pro Medium"/>
                <a:cs typeface="Source Code Pro Medium"/>
              </a:rPr>
              <a:t>)</a:t>
            </a:r>
            <a:endParaRPr lang="en-US" dirty="0">
              <a:latin typeface="Source Code Pro Medium"/>
              <a:cs typeface="Source Code Pro Medium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99791" y="2907141"/>
            <a:ext cx="2816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Source Code Pro Medium"/>
                <a:cs typeface="Source Code Pro Medium"/>
              </a:rPr>
              <a:t>m</a:t>
            </a:r>
            <a:r>
              <a:rPr lang="en-US" dirty="0" err="1" smtClean="0">
                <a:latin typeface="Source Code Pro Medium"/>
                <a:cs typeface="Source Code Pro Medium"/>
              </a:rPr>
              <a:t>odel.initialize</a:t>
            </a:r>
            <a:r>
              <a:rPr lang="en-US" dirty="0" smtClean="0">
                <a:latin typeface="Source Code Pro Medium"/>
                <a:cs typeface="Source Code Pro Medium"/>
              </a:rPr>
              <a:t>(</a:t>
            </a:r>
            <a:r>
              <a:rPr lang="is-IS" dirty="0" smtClean="0">
                <a:latin typeface="Source Code Pro Medium"/>
                <a:cs typeface="Source Code Pro Medium"/>
              </a:rPr>
              <a:t>…</a:t>
            </a:r>
            <a:r>
              <a:rPr lang="en-US" dirty="0" smtClean="0">
                <a:latin typeface="Source Code Pro Medium"/>
                <a:cs typeface="Source Code Pro Medium"/>
              </a:rPr>
              <a:t>)</a:t>
            </a:r>
            <a:endParaRPr lang="en-US" dirty="0">
              <a:latin typeface="Source Code Pro Medium"/>
              <a:cs typeface="Source Code Pro Medium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99791" y="4161789"/>
            <a:ext cx="1985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Source Code Pro Medium"/>
                <a:cs typeface="Source Code Pro Medium"/>
              </a:rPr>
              <a:t>m</a:t>
            </a:r>
            <a:r>
              <a:rPr lang="en-US" dirty="0" err="1" smtClean="0">
                <a:latin typeface="Source Code Pro Medium"/>
                <a:cs typeface="Source Code Pro Medium"/>
              </a:rPr>
              <a:t>odel.step</a:t>
            </a:r>
            <a:r>
              <a:rPr lang="en-US" dirty="0" smtClean="0">
                <a:latin typeface="Source Code Pro Medium"/>
                <a:cs typeface="Source Code Pro Medium"/>
              </a:rPr>
              <a:t>(</a:t>
            </a:r>
            <a:r>
              <a:rPr lang="is-IS" dirty="0" smtClean="0">
                <a:latin typeface="Source Code Pro Medium"/>
                <a:cs typeface="Source Code Pro Medium"/>
              </a:rPr>
              <a:t>…</a:t>
            </a:r>
            <a:r>
              <a:rPr lang="en-US" dirty="0" smtClean="0">
                <a:latin typeface="Source Code Pro Medium"/>
                <a:cs typeface="Source Code Pro Medium"/>
              </a:rPr>
              <a:t>)</a:t>
            </a:r>
            <a:endParaRPr lang="en-US" dirty="0">
              <a:latin typeface="Source Code Pro Medium"/>
              <a:cs typeface="Source Code Pro Medium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99791" y="1321177"/>
            <a:ext cx="2123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Source Code Pro Medium"/>
                <a:cs typeface="Source Code Pro Medium"/>
              </a:rPr>
              <a:t>grid.create</a:t>
            </a:r>
            <a:r>
              <a:rPr lang="en-US" dirty="0" smtClean="0">
                <a:latin typeface="Source Code Pro Medium"/>
                <a:cs typeface="Source Code Pro Medium"/>
              </a:rPr>
              <a:t>(</a:t>
            </a:r>
            <a:r>
              <a:rPr lang="is-IS" dirty="0" smtClean="0">
                <a:latin typeface="Source Code Pro Medium"/>
                <a:cs typeface="Source Code Pro Medium"/>
              </a:rPr>
              <a:t>…</a:t>
            </a:r>
            <a:r>
              <a:rPr lang="en-US" dirty="0" smtClean="0">
                <a:latin typeface="Source Code Pro Medium"/>
                <a:cs typeface="Source Code Pro Medium"/>
              </a:rPr>
              <a:t>)</a:t>
            </a:r>
            <a:endParaRPr lang="en-US" dirty="0">
              <a:latin typeface="Source Code Pro Medium"/>
              <a:cs typeface="Source Code Pro Medium"/>
            </a:endParaRPr>
          </a:p>
        </p:txBody>
      </p:sp>
      <p:sp>
        <p:nvSpPr>
          <p:cNvPr id="29" name="Right Arrow 28"/>
          <p:cNvSpPr/>
          <p:nvPr/>
        </p:nvSpPr>
        <p:spPr>
          <a:xfrm flipV="1">
            <a:off x="3316921" y="4268824"/>
            <a:ext cx="749300" cy="262296"/>
          </a:xfrm>
          <a:prstGeom prst="right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ight Arrow 30"/>
          <p:cNvSpPr/>
          <p:nvPr/>
        </p:nvSpPr>
        <p:spPr>
          <a:xfrm flipV="1">
            <a:off x="3316921" y="5804095"/>
            <a:ext cx="749300" cy="262296"/>
          </a:xfrm>
          <a:prstGeom prst="right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Bent Arrow 33"/>
          <p:cNvSpPr/>
          <p:nvPr/>
        </p:nvSpPr>
        <p:spPr>
          <a:xfrm>
            <a:off x="3494721" y="2233365"/>
            <a:ext cx="571500" cy="673776"/>
          </a:xfrm>
          <a:prstGeom prst="bentArrow">
            <a:avLst>
              <a:gd name="adj1" fmla="val 25187"/>
              <a:gd name="adj2" fmla="val 25000"/>
              <a:gd name="adj3" fmla="val 25000"/>
              <a:gd name="adj4" fmla="val 43750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Bent Arrow 34"/>
          <p:cNvSpPr/>
          <p:nvPr/>
        </p:nvSpPr>
        <p:spPr>
          <a:xfrm>
            <a:off x="3494721" y="1576333"/>
            <a:ext cx="571500" cy="1179530"/>
          </a:xfrm>
          <a:prstGeom prst="bentArrow">
            <a:avLst>
              <a:gd name="adj1" fmla="val 25187"/>
              <a:gd name="adj2" fmla="val 25000"/>
              <a:gd name="adj3" fmla="val 25000"/>
              <a:gd name="adj4" fmla="val 43750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Bent Arrow 35"/>
          <p:cNvSpPr/>
          <p:nvPr/>
        </p:nvSpPr>
        <p:spPr>
          <a:xfrm flipV="1">
            <a:off x="3494721" y="2511435"/>
            <a:ext cx="571500" cy="791412"/>
          </a:xfrm>
          <a:prstGeom prst="bentArrow">
            <a:avLst>
              <a:gd name="adj1" fmla="val 25187"/>
              <a:gd name="adj2" fmla="val 25000"/>
              <a:gd name="adj3" fmla="val 25000"/>
              <a:gd name="adj4" fmla="val 43750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Right Arrow 36"/>
          <p:cNvSpPr/>
          <p:nvPr/>
        </p:nvSpPr>
        <p:spPr>
          <a:xfrm flipV="1">
            <a:off x="3316921" y="2653978"/>
            <a:ext cx="330200" cy="262296"/>
          </a:xfrm>
          <a:prstGeom prst="right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4199791" y="2571197"/>
            <a:ext cx="2816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Source Code Pro Medium"/>
                <a:cs typeface="Source Code Pro Medium"/>
              </a:rPr>
              <a:t>m</a:t>
            </a:r>
            <a:r>
              <a:rPr lang="en-US" dirty="0" err="1" smtClean="0">
                <a:latin typeface="Source Code Pro Medium"/>
                <a:cs typeface="Source Code Pro Medium"/>
              </a:rPr>
              <a:t>odel.initialize</a:t>
            </a:r>
            <a:r>
              <a:rPr lang="en-US" dirty="0" smtClean="0">
                <a:latin typeface="Source Code Pro Medium"/>
                <a:cs typeface="Source Code Pro Medium"/>
              </a:rPr>
              <a:t>(</a:t>
            </a:r>
            <a:r>
              <a:rPr lang="is-IS" dirty="0" smtClean="0">
                <a:latin typeface="Source Code Pro Medium"/>
                <a:cs typeface="Source Code Pro Medium"/>
              </a:rPr>
              <a:t>…</a:t>
            </a:r>
            <a:r>
              <a:rPr lang="en-US" dirty="0" smtClean="0">
                <a:latin typeface="Source Code Pro Medium"/>
                <a:cs typeface="Source Code Pro Medium"/>
              </a:rPr>
              <a:t>)</a:t>
            </a:r>
            <a:endParaRPr lang="en-US" dirty="0">
              <a:latin typeface="Source Code Pro Medium"/>
              <a:cs typeface="Source Code Pro Medium"/>
            </a:endParaRPr>
          </a:p>
        </p:txBody>
      </p:sp>
    </p:spTree>
    <p:extLst>
      <p:ext uri="{BB962C8B-B14F-4D97-AF65-F5344CB8AC3E}">
        <p14:creationId xmlns:p14="http://schemas.microsoft.com/office/powerpoint/2010/main" val="3358602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8" grpId="1" animBg="1"/>
      <p:bldP spid="18" grpId="0"/>
      <p:bldP spid="19" grpId="0"/>
      <p:bldP spid="20" grpId="0"/>
      <p:bldP spid="21" grpId="0"/>
      <p:bldP spid="22" grpId="0"/>
      <p:bldP spid="29" grpId="0" animBg="1"/>
      <p:bldP spid="31" grpId="0" animBg="1"/>
      <p:bldP spid="34" grpId="0" animBg="1"/>
      <p:bldP spid="35" grpId="0" animBg="1"/>
      <p:bldP spid="36" grpId="0" animBg="1"/>
      <p:bldP spid="37" grpId="0" animBg="1"/>
      <p:bldP spid="40" grpId="0"/>
      <p:bldP spid="4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8448668" cy="816496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FFFFFF"/>
                </a:solidFill>
              </a:rPr>
              <a:t>Models Interfacing Status</a:t>
            </a:r>
            <a:endParaRPr lang="en-US" sz="3600" b="1" dirty="0">
              <a:solidFill>
                <a:srgbClr val="FFFFFF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359967"/>
              </p:ext>
            </p:extLst>
          </p:nvPr>
        </p:nvGraphicFramePr>
        <p:xfrm>
          <a:off x="614953" y="1434429"/>
          <a:ext cx="7895048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1943"/>
                <a:gridCol w="827300"/>
                <a:gridCol w="838952"/>
                <a:gridCol w="803996"/>
                <a:gridCol w="792344"/>
                <a:gridCol w="710780"/>
                <a:gridCol w="827300"/>
                <a:gridCol w="722433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State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3D H(x)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M(x)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4D H(x)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3D-Var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TL/AD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4D-Var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FV3-GFS (NOAA)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79646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N/A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79646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FV3-GEOS (NASA)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 smtClean="0">
                        <a:solidFill>
                          <a:srgbClr val="F7964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79646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>
                        <a:solidFill>
                          <a:srgbClr val="F7964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79646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MPAS (NCAR)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N/A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WRF (NCAR/NOAA)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79646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 smtClean="0">
                        <a:solidFill>
                          <a:srgbClr val="F7964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LFRic</a:t>
                      </a:r>
                      <a:r>
                        <a:rPr lang="en-US" dirty="0" smtClean="0"/>
                        <a:t> (UKMO)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79646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NAVGEM</a:t>
                      </a:r>
                      <a:r>
                        <a:rPr lang="en-US" baseline="0" dirty="0" smtClean="0"/>
                        <a:t> (NRL)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79646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NEPTUNE (NRL)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79646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CICE5 (JCSDA/NOAA)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MOM6 (JCSDA/NOAA)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79646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79646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4953" y="5409759"/>
            <a:ext cx="4070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dirty="0" smtClean="0"/>
              <a:t> = technically working    </a:t>
            </a:r>
            <a:r>
              <a:rPr lang="en-US" dirty="0">
                <a:solidFill>
                  <a:srgbClr val="F79646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dirty="0" smtClean="0">
                <a:solidFill>
                  <a:srgbClr val="F79646"/>
                </a:solidFill>
              </a:rPr>
              <a:t> </a:t>
            </a:r>
            <a:r>
              <a:rPr lang="en-US" dirty="0" smtClean="0"/>
              <a:t>= in progress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4953" y="6084957"/>
            <a:ext cx="6408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project started in January 2017, coding started in August 2017.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418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5565" y="0"/>
            <a:ext cx="7746312" cy="1070001"/>
          </a:xfrm>
          <a:prstGeom prst="rect">
            <a:avLst/>
          </a:prstGeom>
          <a:effectLst>
            <a:outerShdw blurRad="50800" dist="50800" dir="2700000" algn="tl" rotWithShape="0">
              <a:prstClr val="black">
                <a:alpha val="87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Joint Effort for Data assimilation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Integration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457200" y="1513560"/>
            <a:ext cx="8229600" cy="4576122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Model Space Interfaces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b="1" dirty="0" smtClean="0"/>
              <a:t>Observation Space Interfaces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Infrastructure and working practices</a:t>
            </a:r>
          </a:p>
        </p:txBody>
      </p:sp>
    </p:spTree>
    <p:extLst>
      <p:ext uri="{BB962C8B-B14F-4D97-AF65-F5344CB8AC3E}">
        <p14:creationId xmlns:p14="http://schemas.microsoft.com/office/powerpoint/2010/main" val="1159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8448668" cy="816496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FFFFFF"/>
                </a:solidFill>
              </a:rPr>
              <a:t>Observation Space Objectives</a:t>
            </a:r>
            <a:endParaRPr lang="en-US" sz="3600" b="1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7857" y="1701034"/>
            <a:ext cx="836894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tx2"/>
              </a:buClr>
              <a:buFont typeface="Arial"/>
              <a:buChar char="•"/>
            </a:pPr>
            <a:r>
              <a:rPr lang="en-US" sz="2800" dirty="0" smtClean="0"/>
              <a:t>Share observation operators between JCSDA partners and reduce </a:t>
            </a:r>
            <a:r>
              <a:rPr lang="en-US" sz="2800" dirty="0"/>
              <a:t>duplication</a:t>
            </a:r>
          </a:p>
          <a:p>
            <a:pPr marL="914400" lvl="1" indent="-457200"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Include instruments science teams</a:t>
            </a:r>
            <a:endParaRPr lang="en-US" sz="2800" dirty="0" smtClean="0"/>
          </a:p>
          <a:p>
            <a:pPr marL="457200" indent="-457200">
              <a:buClr>
                <a:schemeClr val="tx2"/>
              </a:buClr>
              <a:buFont typeface="Arial"/>
              <a:buChar char="•"/>
            </a:pPr>
            <a:endParaRPr lang="en-US" sz="2800" dirty="0" smtClean="0"/>
          </a:p>
          <a:p>
            <a:pPr marL="457200" indent="-457200">
              <a:buClr>
                <a:schemeClr val="tx2"/>
              </a:buClr>
              <a:buFont typeface="Arial"/>
              <a:buChar char="•"/>
            </a:pPr>
            <a:r>
              <a:rPr lang="en-US" sz="2800" dirty="0" smtClean="0"/>
              <a:t>Faster use of new observing platforms</a:t>
            </a:r>
          </a:p>
          <a:p>
            <a:pPr marL="914400" lvl="1" indent="-457200"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Regular satellite missions are expensive</a:t>
            </a:r>
          </a:p>
          <a:p>
            <a:pPr marL="914400" lvl="1" indent="-457200"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Cube-sat have short expected life time</a:t>
            </a:r>
          </a:p>
          <a:p>
            <a:pPr marL="914400" lvl="1" indent="-457200">
              <a:buClr>
                <a:schemeClr val="tx2"/>
              </a:buClr>
              <a:buFont typeface="Arial"/>
              <a:buChar char="•"/>
            </a:pPr>
            <a:endParaRPr lang="en-US" sz="2800" dirty="0"/>
          </a:p>
          <a:p>
            <a:pPr marL="457200" indent="-457200">
              <a:buClr>
                <a:schemeClr val="tx2"/>
              </a:buClr>
              <a:buFont typeface="Arial"/>
              <a:buChar char="•"/>
            </a:pPr>
            <a:r>
              <a:rPr lang="en-US" sz="2800" dirty="0" smtClean="0"/>
              <a:t>Unified Forward Operator (</a:t>
            </a:r>
            <a:r>
              <a:rPr lang="en-US" sz="2800" dirty="0"/>
              <a:t>UFO)</a:t>
            </a:r>
            <a:endParaRPr lang="en-US" sz="2400" dirty="0"/>
          </a:p>
          <a:p>
            <a:pPr marL="914400" lvl="1" indent="-457200"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Build a community app-store of observation operators (“op-store”)</a:t>
            </a:r>
          </a:p>
        </p:txBody>
      </p:sp>
    </p:spTree>
    <p:extLst>
      <p:ext uri="{BB962C8B-B14F-4D97-AF65-F5344CB8AC3E}">
        <p14:creationId xmlns:p14="http://schemas.microsoft.com/office/powerpoint/2010/main" val="3221028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8448668" cy="816496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FFFFFF"/>
                </a:solidFill>
              </a:rPr>
              <a:t>Observation Operators</a:t>
            </a:r>
            <a:endParaRPr lang="en-US" sz="3600" b="1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8132" y="4237914"/>
            <a:ext cx="87778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tx2"/>
              </a:buClr>
              <a:buFont typeface="Arial"/>
              <a:buChar char="•"/>
            </a:pPr>
            <a:r>
              <a:rPr lang="en-US" sz="2400" dirty="0" smtClean="0"/>
              <a:t>In most existing systems, observation operators directly access state/model data</a:t>
            </a:r>
          </a:p>
          <a:p>
            <a:pPr marL="342900" indent="-342900">
              <a:buClr>
                <a:schemeClr val="tx2"/>
              </a:buClr>
              <a:buFont typeface="Arial"/>
              <a:buChar char="•"/>
            </a:pPr>
            <a:endParaRPr lang="en-US" sz="2400" dirty="0" smtClean="0"/>
          </a:p>
          <a:p>
            <a:pPr marL="342900" indent="-342900">
              <a:buClr>
                <a:schemeClr val="tx2"/>
              </a:buClr>
              <a:buFont typeface="Arial"/>
              <a:buChar char="•"/>
            </a:pPr>
            <a:r>
              <a:rPr lang="en-US" sz="2400" dirty="0" smtClean="0"/>
              <a:t>Observation operators, and as a result DA systems, are very model specific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90412" y="1385997"/>
            <a:ext cx="8190563" cy="2395563"/>
            <a:chOff x="496237" y="794138"/>
            <a:chExt cx="8190563" cy="2395563"/>
          </a:xfrm>
        </p:grpSpPr>
        <p:sp>
          <p:nvSpPr>
            <p:cNvPr id="12" name="Oval 11"/>
            <p:cNvSpPr/>
            <p:nvPr/>
          </p:nvSpPr>
          <p:spPr>
            <a:xfrm>
              <a:off x="5185982" y="794138"/>
              <a:ext cx="3500818" cy="2395563"/>
            </a:xfrm>
            <a:prstGeom prst="ellipse">
              <a:avLst/>
            </a:prstGeom>
            <a:gradFill flip="none" rotWithShape="0">
              <a:gsLst>
                <a:gs pos="20000">
                  <a:schemeClr val="accent1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810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Observations</a:t>
              </a:r>
              <a:endParaRPr lang="en-US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3966347" y="1581125"/>
              <a:ext cx="1649956" cy="82159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Obs. Operators</a:t>
              </a:r>
              <a:endParaRPr lang="en-US" dirty="0"/>
            </a:p>
          </p:txBody>
        </p:sp>
        <p:cxnSp>
          <p:nvCxnSpPr>
            <p:cNvPr id="45" name="Straight Arrow Connector 44"/>
            <p:cNvCxnSpPr>
              <a:stCxn id="8" idx="6"/>
            </p:cNvCxnSpPr>
            <p:nvPr/>
          </p:nvCxnSpPr>
          <p:spPr>
            <a:xfrm>
              <a:off x="5616303" y="1991920"/>
              <a:ext cx="5114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Oval 100"/>
            <p:cNvSpPr/>
            <p:nvPr/>
          </p:nvSpPr>
          <p:spPr>
            <a:xfrm>
              <a:off x="496237" y="794138"/>
              <a:ext cx="3733590" cy="2395563"/>
            </a:xfrm>
            <a:prstGeom prst="ellipse">
              <a:avLst/>
            </a:prstGeom>
            <a:gradFill flip="none" rotWithShape="0">
              <a:gsLst>
                <a:gs pos="20000">
                  <a:schemeClr val="accent1"/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810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State</a:t>
              </a:r>
              <a:endParaRPr lang="en-US" dirty="0"/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2363032" y="1580188"/>
              <a:ext cx="1712861" cy="215847"/>
            </a:xfrm>
            <a:custGeom>
              <a:avLst/>
              <a:gdLst>
                <a:gd name="connsiteX0" fmla="*/ 1829382 w 1829382"/>
                <a:gd name="connsiteY0" fmla="*/ 420040 h 501596"/>
                <a:gd name="connsiteX1" fmla="*/ 897213 w 1829382"/>
                <a:gd name="connsiteY1" fmla="*/ 608 h 501596"/>
                <a:gd name="connsiteX2" fmla="*/ 0 w 1829382"/>
                <a:gd name="connsiteY2" fmla="*/ 501596 h 501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29382" h="501596">
                  <a:moveTo>
                    <a:pt x="1829382" y="420040"/>
                  </a:moveTo>
                  <a:cubicBezTo>
                    <a:pt x="1515746" y="203527"/>
                    <a:pt x="1202110" y="-12985"/>
                    <a:pt x="897213" y="608"/>
                  </a:cubicBezTo>
                  <a:cubicBezTo>
                    <a:pt x="592316" y="14201"/>
                    <a:pt x="0" y="501596"/>
                    <a:pt x="0" y="501596"/>
                  </a:cubicBezTo>
                </a:path>
              </a:pathLst>
            </a:custGeom>
            <a:ln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Freeform 121"/>
            <p:cNvSpPr/>
            <p:nvPr/>
          </p:nvSpPr>
          <p:spPr>
            <a:xfrm flipV="1">
              <a:off x="2363032" y="2178713"/>
              <a:ext cx="1712861" cy="256217"/>
            </a:xfrm>
            <a:custGeom>
              <a:avLst/>
              <a:gdLst>
                <a:gd name="connsiteX0" fmla="*/ 1829382 w 1829382"/>
                <a:gd name="connsiteY0" fmla="*/ 420040 h 501596"/>
                <a:gd name="connsiteX1" fmla="*/ 897213 w 1829382"/>
                <a:gd name="connsiteY1" fmla="*/ 608 h 501596"/>
                <a:gd name="connsiteX2" fmla="*/ 0 w 1829382"/>
                <a:gd name="connsiteY2" fmla="*/ 501596 h 501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29382" h="501596">
                  <a:moveTo>
                    <a:pt x="1829382" y="420040"/>
                  </a:moveTo>
                  <a:cubicBezTo>
                    <a:pt x="1515746" y="203527"/>
                    <a:pt x="1202110" y="-12985"/>
                    <a:pt x="897213" y="608"/>
                  </a:cubicBezTo>
                  <a:cubicBezTo>
                    <a:pt x="592316" y="14201"/>
                    <a:pt x="0" y="501596"/>
                    <a:pt x="0" y="501596"/>
                  </a:cubicBezTo>
                </a:path>
              </a:pathLst>
            </a:custGeom>
            <a:ln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17005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8448668" cy="816496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FFFFFF"/>
                </a:solidFill>
              </a:rPr>
              <a:t>UFO: the interface advantage</a:t>
            </a:r>
            <a:endParaRPr lang="en-US" sz="3600" b="1" dirty="0">
              <a:solidFill>
                <a:srgbClr val="FFFFFF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95551" y="3093003"/>
            <a:ext cx="1573756" cy="82159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State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737735" y="3060787"/>
            <a:ext cx="1649956" cy="82159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Obs. Operators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8" idx="0"/>
            <a:endCxn id="26" idx="5"/>
          </p:cNvCxnSpPr>
          <p:nvPr/>
        </p:nvCxnSpPr>
        <p:spPr>
          <a:xfrm flipH="1" flipV="1">
            <a:off x="3948818" y="2076991"/>
            <a:ext cx="1613895" cy="9837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8" idx="1"/>
            <a:endCxn id="27" idx="6"/>
          </p:cNvCxnSpPr>
          <p:nvPr/>
        </p:nvCxnSpPr>
        <p:spPr>
          <a:xfrm flipH="1" flipV="1">
            <a:off x="4179289" y="2864903"/>
            <a:ext cx="800076" cy="3162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27" idx="2"/>
            <a:endCxn id="4" idx="7"/>
          </p:cNvCxnSpPr>
          <p:nvPr/>
        </p:nvCxnSpPr>
        <p:spPr>
          <a:xfrm flipH="1">
            <a:off x="1738836" y="2864903"/>
            <a:ext cx="866697" cy="3484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26" idx="3"/>
            <a:endCxn id="4" idx="0"/>
          </p:cNvCxnSpPr>
          <p:nvPr/>
        </p:nvCxnSpPr>
        <p:spPr>
          <a:xfrm flipH="1">
            <a:off x="1182429" y="2076991"/>
            <a:ext cx="1653575" cy="10160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4" idx="5"/>
            <a:endCxn id="28" idx="2"/>
          </p:cNvCxnSpPr>
          <p:nvPr/>
        </p:nvCxnSpPr>
        <p:spPr>
          <a:xfrm>
            <a:off x="1738836" y="3794274"/>
            <a:ext cx="704190" cy="4493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28" idx="6"/>
            <a:endCxn id="8" idx="3"/>
          </p:cNvCxnSpPr>
          <p:nvPr/>
        </p:nvCxnSpPr>
        <p:spPr>
          <a:xfrm flipV="1">
            <a:off x="4341796" y="3762058"/>
            <a:ext cx="637569" cy="4815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2605533" y="1375720"/>
            <a:ext cx="1573756" cy="82159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Obs. Locations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2605533" y="2454108"/>
            <a:ext cx="1573756" cy="82159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2443026" y="3832813"/>
            <a:ext cx="1898770" cy="82159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Field Values</a:t>
            </a:r>
          </a:p>
          <a:p>
            <a:pPr algn="ctr"/>
            <a:r>
              <a:rPr lang="en-US" dirty="0"/>
              <a:t>a</a:t>
            </a:r>
            <a:r>
              <a:rPr lang="en-US" dirty="0" smtClean="0"/>
              <a:t>t Locations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2165265" y="1329136"/>
            <a:ext cx="0" cy="3459376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532916" y="1329136"/>
            <a:ext cx="0" cy="3459376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6899131" y="3060787"/>
            <a:ext cx="1997407" cy="82159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Observations</a:t>
            </a:r>
            <a:endParaRPr lang="en-US" dirty="0"/>
          </a:p>
        </p:txBody>
      </p:sp>
      <p:cxnSp>
        <p:nvCxnSpPr>
          <p:cNvPr id="45" name="Straight Arrow Connector 44"/>
          <p:cNvCxnSpPr>
            <a:stCxn id="8" idx="6"/>
            <a:endCxn id="44" idx="2"/>
          </p:cNvCxnSpPr>
          <p:nvPr/>
        </p:nvCxnSpPr>
        <p:spPr>
          <a:xfrm>
            <a:off x="6387691" y="3471582"/>
            <a:ext cx="5114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207715" y="4954977"/>
            <a:ext cx="8777833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Clr>
                <a:schemeClr val="tx2"/>
              </a:buClr>
              <a:buFont typeface="Arial"/>
              <a:buChar char="•"/>
            </a:pPr>
            <a:r>
              <a:rPr lang="en-US" sz="2400" dirty="0" smtClean="0"/>
              <a:t>JEDI/UFO introduces standard interfaces between the model and observation worlds</a:t>
            </a:r>
          </a:p>
          <a:p>
            <a:pPr marL="342900" indent="-342900">
              <a:spcBef>
                <a:spcPts val="1200"/>
              </a:spcBef>
              <a:buClr>
                <a:schemeClr val="tx2"/>
              </a:buClr>
              <a:buFont typeface="Arial"/>
              <a:buChar char="•"/>
            </a:pPr>
            <a:r>
              <a:rPr lang="en-US" sz="2400" dirty="0" smtClean="0"/>
              <a:t>Observation operators are independent of the model and can easily be shared, exchanged, compared</a:t>
            </a:r>
          </a:p>
        </p:txBody>
      </p:sp>
    </p:spTree>
    <p:extLst>
      <p:ext uri="{BB962C8B-B14F-4D97-AF65-F5344CB8AC3E}">
        <p14:creationId xmlns:p14="http://schemas.microsoft.com/office/powerpoint/2010/main" val="3202054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8448668" cy="816496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FFFFFF"/>
                </a:solidFill>
              </a:rPr>
              <a:t>UFO Observation “filters”</a:t>
            </a:r>
            <a:endParaRPr lang="en-US" sz="3600" b="1" dirty="0">
              <a:solidFill>
                <a:srgbClr val="FFFFFF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88102" y="1516244"/>
            <a:ext cx="8777833" cy="4942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Clr>
                <a:schemeClr val="tx2"/>
              </a:buClr>
              <a:buFont typeface="Arial"/>
              <a:buChar char="•"/>
            </a:pPr>
            <a:r>
              <a:rPr lang="en-US" sz="2400" dirty="0" smtClean="0"/>
              <a:t>JEDI/UFO calls abstract “observation filters” before and after the actual observation operator</a:t>
            </a:r>
          </a:p>
          <a:p>
            <a:pPr marL="342900" indent="-342900">
              <a:spcBef>
                <a:spcPts val="1200"/>
              </a:spcBef>
              <a:buClr>
                <a:schemeClr val="tx2"/>
              </a:buClr>
              <a:buFont typeface="Arial"/>
              <a:buChar char="•"/>
            </a:pPr>
            <a:r>
              <a:rPr lang="en-US" sz="2400" dirty="0" smtClean="0"/>
              <a:t>Filters can be written once and used with many observation types</a:t>
            </a:r>
          </a:p>
          <a:p>
            <a:pPr marL="342900" indent="-342900">
              <a:spcBef>
                <a:spcPts val="1200"/>
              </a:spcBef>
              <a:buClr>
                <a:schemeClr val="tx2"/>
              </a:buClr>
              <a:buFont typeface="Arial"/>
              <a:buChar char="•"/>
            </a:pPr>
            <a:r>
              <a:rPr lang="en-US" sz="2400" dirty="0" smtClean="0"/>
              <a:t>Observation filters are generic and have access to</a:t>
            </a:r>
          </a:p>
          <a:p>
            <a:pPr marL="800100" lvl="1" indent="-342900">
              <a:lnSpc>
                <a:spcPct val="80000"/>
              </a:lnSpc>
              <a:spcBef>
                <a:spcPts val="1200"/>
              </a:spcBef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Observation values and metadata</a:t>
            </a:r>
          </a:p>
          <a:p>
            <a:pPr marL="800100" lvl="1" indent="-342900">
              <a:lnSpc>
                <a:spcPct val="80000"/>
              </a:lnSpc>
              <a:spcBef>
                <a:spcPts val="1200"/>
              </a:spcBef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Simulated observation value (post-filter)</a:t>
            </a:r>
          </a:p>
          <a:p>
            <a:pPr marL="800100" lvl="1" indent="-342900">
              <a:lnSpc>
                <a:spcPct val="80000"/>
              </a:lnSpc>
              <a:spcBef>
                <a:spcPts val="1200"/>
              </a:spcBef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Their own private data</a:t>
            </a:r>
          </a:p>
          <a:p>
            <a:pPr marL="342900" indent="-342900">
              <a:spcBef>
                <a:spcPts val="1200"/>
              </a:spcBef>
              <a:buClr>
                <a:schemeClr val="tx2"/>
              </a:buClr>
              <a:buFont typeface="Arial"/>
              <a:buChar char="•"/>
            </a:pPr>
            <a:r>
              <a:rPr lang="en-US" sz="2400" dirty="0" smtClean="0"/>
              <a:t>Examples:</a:t>
            </a:r>
          </a:p>
          <a:p>
            <a:pPr marL="800100" lvl="1" indent="-342900">
              <a:lnSpc>
                <a:spcPct val="80000"/>
              </a:lnSpc>
              <a:spcBef>
                <a:spcPts val="1200"/>
              </a:spcBef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Quality control (background check, buddy check, cloud detection</a:t>
            </a:r>
            <a:r>
              <a:rPr lang="mr-IN" sz="2400" dirty="0" smtClean="0"/>
              <a:t>…</a:t>
            </a:r>
            <a:r>
              <a:rPr lang="en-US" sz="2400" dirty="0" smtClean="0"/>
              <a:t>)</a:t>
            </a:r>
          </a:p>
          <a:p>
            <a:pPr marL="800100" lvl="1" indent="-342900">
              <a:lnSpc>
                <a:spcPct val="80000"/>
              </a:lnSpc>
              <a:spcBef>
                <a:spcPts val="1200"/>
              </a:spcBef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Thinning</a:t>
            </a:r>
          </a:p>
        </p:txBody>
      </p:sp>
    </p:spTree>
    <p:extLst>
      <p:ext uri="{BB962C8B-B14F-4D97-AF65-F5344CB8AC3E}">
        <p14:creationId xmlns:p14="http://schemas.microsoft.com/office/powerpoint/2010/main" val="4280560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95" y="1"/>
            <a:ext cx="8757701" cy="816496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rgbClr val="FFFFFF"/>
                </a:solidFill>
              </a:rPr>
              <a:t>Interface for Observation Data Access (IODA)</a:t>
            </a:r>
            <a:endParaRPr lang="en-US" sz="3200" b="1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3805" y="1340727"/>
            <a:ext cx="825299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Interface to</a:t>
            </a:r>
            <a:r>
              <a:rPr lang="en-US" sz="2400" dirty="0"/>
              <a:t> </a:t>
            </a:r>
            <a:r>
              <a:rPr lang="en-US" sz="2400" dirty="0" smtClean="0"/>
              <a:t>isolate science code from data storage</a:t>
            </a:r>
          </a:p>
          <a:p>
            <a:endParaRPr lang="en-US" sz="2400" dirty="0"/>
          </a:p>
          <a:p>
            <a:r>
              <a:rPr lang="en-US" sz="2400" dirty="0" smtClean="0"/>
              <a:t>Three levels:</a:t>
            </a:r>
          </a:p>
          <a:p>
            <a:pPr marL="342900" indent="-342900"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Long term storage (historic database)</a:t>
            </a:r>
          </a:p>
          <a:p>
            <a:pPr marL="342900" indent="-342900"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Files on disk (one DA cycle)</a:t>
            </a:r>
          </a:p>
          <a:p>
            <a:pPr marL="342900" indent="-342900"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In memory handling of observations (hardware specific?)</a:t>
            </a:r>
          </a:p>
          <a:p>
            <a:pPr>
              <a:buClr>
                <a:schemeClr val="tx2"/>
              </a:buClr>
            </a:pPr>
            <a:endParaRPr lang="en-US" sz="2400" dirty="0"/>
          </a:p>
          <a:p>
            <a:r>
              <a:rPr lang="en-US" sz="2400" dirty="0" smtClean="0"/>
              <a:t>Two </a:t>
            </a:r>
            <a:r>
              <a:rPr lang="en-US" sz="2400" dirty="0"/>
              <a:t>environments:</a:t>
            </a:r>
          </a:p>
          <a:p>
            <a:pPr marL="342900" indent="-342900"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Plotting, analyzing, verifying on workstation</a:t>
            </a:r>
            <a:endParaRPr lang="en-US" sz="2400" dirty="0"/>
          </a:p>
          <a:p>
            <a:pPr marL="342900" indent="-342900"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DA and other HPC applications (MPI, threads, GPUs</a:t>
            </a:r>
            <a:r>
              <a:rPr lang="is-IS" sz="2400" dirty="0" smtClean="0"/>
              <a:t>…)</a:t>
            </a:r>
          </a:p>
          <a:p>
            <a:pPr marL="342900" indent="-342900">
              <a:buClr>
                <a:schemeClr val="tx2"/>
              </a:buClr>
              <a:buFont typeface="Lucida Grande"/>
              <a:buChar char="-"/>
            </a:pPr>
            <a:endParaRPr lang="is-IS" sz="2400" dirty="0"/>
          </a:p>
          <a:p>
            <a:pPr>
              <a:buClr>
                <a:schemeClr val="tx2"/>
              </a:buClr>
            </a:pPr>
            <a:r>
              <a:rPr lang="is-IS" sz="2400" dirty="0" smtClean="0"/>
              <a:t>Goal: one interface, possibly several implementations?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29417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8448668" cy="816496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FFFFFF"/>
                </a:solidFill>
              </a:rPr>
              <a:t>Observation Space Interfaces Status</a:t>
            </a:r>
            <a:endParaRPr lang="en-US" sz="3600" b="1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715" y="1314759"/>
            <a:ext cx="8777833" cy="5330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Clr>
                <a:schemeClr val="tx2"/>
              </a:buClr>
              <a:buFont typeface="Arial"/>
              <a:buChar char="•"/>
            </a:pPr>
            <a:r>
              <a:rPr lang="en-US" sz="2400" dirty="0" smtClean="0"/>
              <a:t>Initial </a:t>
            </a:r>
            <a:r>
              <a:rPr lang="en-US" sz="2400" dirty="0"/>
              <a:t>implementation of interface </a:t>
            </a:r>
            <a:r>
              <a:rPr lang="en-US" sz="2400" dirty="0" smtClean="0"/>
              <a:t>classes</a:t>
            </a:r>
          </a:p>
          <a:p>
            <a:pPr marL="800100" lvl="1" indent="-342900">
              <a:lnSpc>
                <a:spcPct val="70000"/>
              </a:lnSpc>
              <a:spcBef>
                <a:spcPts val="1200"/>
              </a:spcBef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Locations</a:t>
            </a:r>
          </a:p>
          <a:p>
            <a:pPr marL="800100" lvl="1" indent="-342900">
              <a:lnSpc>
                <a:spcPct val="70000"/>
              </a:lnSpc>
              <a:spcBef>
                <a:spcPts val="1200"/>
              </a:spcBef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Variables</a:t>
            </a:r>
          </a:p>
          <a:p>
            <a:pPr marL="800100" lvl="1" indent="-342900">
              <a:lnSpc>
                <a:spcPct val="70000"/>
              </a:lnSpc>
              <a:spcBef>
                <a:spcPts val="1200"/>
              </a:spcBef>
              <a:buClr>
                <a:schemeClr val="tx2"/>
              </a:buClr>
              <a:buFont typeface="Lucida Grande"/>
              <a:buChar char="-"/>
            </a:pPr>
            <a:r>
              <a:rPr lang="en-US" sz="2400" dirty="0" err="1" smtClean="0"/>
              <a:t>GeoVaLs</a:t>
            </a:r>
            <a:r>
              <a:rPr lang="en-US" sz="2400" dirty="0" smtClean="0"/>
              <a:t> (Geophysical Values at Locations)</a:t>
            </a:r>
            <a:endParaRPr lang="en-US" sz="2400" dirty="0"/>
          </a:p>
          <a:p>
            <a:pPr marL="342900" indent="-342900">
              <a:spcBef>
                <a:spcPts val="1200"/>
              </a:spcBef>
              <a:buClr>
                <a:schemeClr val="tx2"/>
              </a:buClr>
              <a:buFont typeface="Arial"/>
              <a:buChar char="•"/>
            </a:pPr>
            <a:r>
              <a:rPr lang="en-US" sz="2400" dirty="0" smtClean="0"/>
              <a:t>Currently (May 2018)</a:t>
            </a:r>
            <a:r>
              <a:rPr lang="en-US" sz="2400" dirty="0"/>
              <a:t>:</a:t>
            </a:r>
          </a:p>
          <a:p>
            <a:pPr marL="800100" lvl="1" indent="-342900">
              <a:lnSpc>
                <a:spcPct val="70000"/>
              </a:lnSpc>
              <a:spcBef>
                <a:spcPts val="1200"/>
              </a:spcBef>
              <a:buClr>
                <a:schemeClr val="tx2"/>
              </a:buClr>
              <a:buFont typeface="Lucida Grande"/>
              <a:buChar char="-"/>
            </a:pPr>
            <a:r>
              <a:rPr lang="en-US" sz="2400" dirty="0" err="1"/>
              <a:t>Radiosonde</a:t>
            </a:r>
            <a:r>
              <a:rPr lang="en-US" sz="2400" dirty="0"/>
              <a:t> </a:t>
            </a:r>
            <a:r>
              <a:rPr lang="en-US" sz="2400" dirty="0" smtClean="0"/>
              <a:t>T, aircraft T</a:t>
            </a:r>
            <a:endParaRPr lang="en-US" sz="2400" dirty="0"/>
          </a:p>
          <a:p>
            <a:pPr marL="800100" lvl="1" indent="-342900">
              <a:lnSpc>
                <a:spcPct val="70000"/>
              </a:lnSpc>
              <a:spcBef>
                <a:spcPts val="1200"/>
              </a:spcBef>
              <a:buClr>
                <a:schemeClr val="tx2"/>
              </a:buClr>
              <a:buFont typeface="Lucida Grande"/>
              <a:buChar char="-"/>
            </a:pPr>
            <a:r>
              <a:rPr lang="en-US" sz="2400" dirty="0"/>
              <a:t>CRTM radiances </a:t>
            </a:r>
            <a:r>
              <a:rPr lang="en-US" sz="2400" dirty="0" smtClean="0"/>
              <a:t>(tested for AMSU</a:t>
            </a:r>
            <a:r>
              <a:rPr lang="en-US" sz="2400" dirty="0"/>
              <a:t>-A</a:t>
            </a:r>
            <a:r>
              <a:rPr lang="en-US" sz="2400" dirty="0" smtClean="0"/>
              <a:t>) and AOD</a:t>
            </a:r>
          </a:p>
          <a:p>
            <a:pPr marL="800100" lvl="1" indent="-342900">
              <a:lnSpc>
                <a:spcPct val="70000"/>
              </a:lnSpc>
              <a:spcBef>
                <a:spcPts val="1200"/>
              </a:spcBef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GNSSRO in progress</a:t>
            </a:r>
            <a:endParaRPr lang="en-US" sz="2400" dirty="0"/>
          </a:p>
          <a:p>
            <a:pPr marL="800100" lvl="1" indent="-342900">
              <a:lnSpc>
                <a:spcPct val="70000"/>
              </a:lnSpc>
              <a:spcBef>
                <a:spcPts val="1200"/>
              </a:spcBef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Marine </a:t>
            </a:r>
            <a:r>
              <a:rPr lang="en-US" sz="2400" dirty="0" smtClean="0"/>
              <a:t>observations</a:t>
            </a:r>
          </a:p>
          <a:p>
            <a:pPr marL="800100" lvl="1" indent="-342900">
              <a:lnSpc>
                <a:spcPct val="70000"/>
              </a:lnSpc>
              <a:spcBef>
                <a:spcPts val="1200"/>
              </a:spcBef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Interface </a:t>
            </a:r>
            <a:r>
              <a:rPr lang="en-US" sz="2400" dirty="0"/>
              <a:t>for </a:t>
            </a:r>
            <a:r>
              <a:rPr lang="en-US" sz="2400" dirty="0" smtClean="0"/>
              <a:t>QC filters</a:t>
            </a:r>
            <a:endParaRPr lang="en-US" sz="2400" dirty="0"/>
          </a:p>
          <a:p>
            <a:pPr marL="342900" indent="-342900">
              <a:spcBef>
                <a:spcPts val="1200"/>
              </a:spcBef>
              <a:buClr>
                <a:schemeClr val="tx2"/>
              </a:buClr>
              <a:buFont typeface="Arial"/>
              <a:buChar char="•"/>
            </a:pPr>
            <a:r>
              <a:rPr lang="en-US" sz="2400" dirty="0"/>
              <a:t>IODA v0 based on </a:t>
            </a:r>
            <a:r>
              <a:rPr lang="en-US" sz="2400" dirty="0" smtClean="0"/>
              <a:t>NetCDF4</a:t>
            </a:r>
          </a:p>
          <a:p>
            <a:pPr marL="342900" indent="-342900">
              <a:spcBef>
                <a:spcPts val="1200"/>
              </a:spcBef>
              <a:buClr>
                <a:schemeClr val="tx2"/>
              </a:buClr>
              <a:buFont typeface="Arial"/>
              <a:buChar char="•"/>
            </a:pPr>
            <a:r>
              <a:rPr lang="en-US" sz="2400" dirty="0" smtClean="0"/>
              <a:t>Run 3D H</a:t>
            </a:r>
            <a:r>
              <a:rPr lang="en-US" sz="2400" dirty="0"/>
              <a:t>(x) </a:t>
            </a:r>
            <a:r>
              <a:rPr lang="en-US" sz="2400" dirty="0" smtClean="0"/>
              <a:t>for FV3 (GEOS and GFS), MPAS, </a:t>
            </a:r>
            <a:r>
              <a:rPr lang="en-US" sz="2400" dirty="0" err="1" smtClean="0"/>
              <a:t>LFRic</a:t>
            </a:r>
            <a:r>
              <a:rPr lang="en-US" sz="2400" dirty="0" smtClean="0"/>
              <a:t>, SIS2</a:t>
            </a:r>
          </a:p>
        </p:txBody>
      </p:sp>
    </p:spTree>
    <p:extLst>
      <p:ext uri="{BB962C8B-B14F-4D97-AF65-F5344CB8AC3E}">
        <p14:creationId xmlns:p14="http://schemas.microsoft.com/office/powerpoint/2010/main" val="3708513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5565" y="0"/>
            <a:ext cx="7746312" cy="1070001"/>
          </a:xfrm>
          <a:prstGeom prst="rect">
            <a:avLst/>
          </a:prstGeom>
          <a:effectLst>
            <a:outerShdw blurRad="50800" dist="50800" dir="2700000" algn="tl" rotWithShape="0">
              <a:prstClr val="black">
                <a:alpha val="87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Joint Effort for Data assimilation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Integration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457200" y="1513560"/>
            <a:ext cx="8229600" cy="4576122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Model Space Interfaces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Observation Space Interfaces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b="1" dirty="0" smtClean="0"/>
              <a:t>Infrastructure and working practices</a:t>
            </a:r>
          </a:p>
        </p:txBody>
      </p:sp>
    </p:spTree>
    <p:extLst>
      <p:ext uri="{BB962C8B-B14F-4D97-AF65-F5344CB8AC3E}">
        <p14:creationId xmlns:p14="http://schemas.microsoft.com/office/powerpoint/2010/main" val="2194461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Practical information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3869" y="1761412"/>
            <a:ext cx="8371853" cy="3650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buClr>
                <a:schemeClr val="tx2"/>
              </a:buClr>
            </a:pPr>
            <a:r>
              <a:rPr lang="en-US" sz="2400" dirty="0" smtClean="0"/>
              <a:t>No official lunch or coffee, the NCAR cafeteria is available</a:t>
            </a:r>
          </a:p>
          <a:p>
            <a:pPr>
              <a:lnSpc>
                <a:spcPct val="80000"/>
              </a:lnSpc>
              <a:buClr>
                <a:schemeClr val="tx2"/>
              </a:buClr>
            </a:pPr>
            <a:endParaRPr lang="en-US" sz="2400" dirty="0"/>
          </a:p>
          <a:p>
            <a:pPr>
              <a:lnSpc>
                <a:spcPct val="80000"/>
              </a:lnSpc>
              <a:buClr>
                <a:schemeClr val="tx2"/>
              </a:buClr>
            </a:pPr>
            <a:r>
              <a:rPr lang="en-US" sz="2400" dirty="0" smtClean="0"/>
              <a:t>We will break for lunch from 12 to 1:30pm.</a:t>
            </a:r>
          </a:p>
          <a:p>
            <a:pPr>
              <a:lnSpc>
                <a:spcPct val="80000"/>
              </a:lnSpc>
              <a:buClr>
                <a:schemeClr val="tx2"/>
              </a:buClr>
            </a:pPr>
            <a:endParaRPr lang="en-US" sz="2400" dirty="0"/>
          </a:p>
          <a:p>
            <a:pPr>
              <a:lnSpc>
                <a:spcPct val="80000"/>
              </a:lnSpc>
              <a:buClr>
                <a:schemeClr val="tx2"/>
              </a:buClr>
            </a:pPr>
            <a:r>
              <a:rPr lang="en-US" sz="2400" dirty="0" smtClean="0"/>
              <a:t>Practical sessions will be in this room and one next door (3150), expect on Tuesday</a:t>
            </a:r>
          </a:p>
          <a:p>
            <a:pPr>
              <a:lnSpc>
                <a:spcPct val="80000"/>
              </a:lnSpc>
              <a:buClr>
                <a:schemeClr val="tx2"/>
              </a:buClr>
            </a:pPr>
            <a:endParaRPr lang="en-US" sz="2400" dirty="0"/>
          </a:p>
          <a:p>
            <a:pPr>
              <a:lnSpc>
                <a:spcPct val="80000"/>
              </a:lnSpc>
              <a:buClr>
                <a:schemeClr val="tx2"/>
              </a:buClr>
            </a:pPr>
            <a:r>
              <a:rPr lang="en-US" sz="2400" dirty="0" smtClean="0"/>
              <a:t>Social event tonight:</a:t>
            </a:r>
          </a:p>
          <a:p>
            <a:pPr>
              <a:lnSpc>
                <a:spcPct val="80000"/>
              </a:lnSpc>
              <a:buClr>
                <a:schemeClr val="tx2"/>
              </a:buClr>
            </a:pPr>
            <a:r>
              <a:rPr lang="en-US" sz="2400" dirty="0"/>
              <a:t>	</a:t>
            </a:r>
            <a:r>
              <a:rPr lang="en-US" sz="2400" dirty="0" smtClean="0"/>
              <a:t>Boulder </a:t>
            </a:r>
            <a:r>
              <a:rPr lang="en-US" sz="2400" dirty="0"/>
              <a:t>Beer Company, </a:t>
            </a:r>
            <a:r>
              <a:rPr lang="en-US" sz="2400" dirty="0" smtClean="0"/>
              <a:t>2880 </a:t>
            </a:r>
            <a:r>
              <a:rPr lang="en-US" sz="2400" dirty="0"/>
              <a:t>Wilderness </a:t>
            </a:r>
            <a:r>
              <a:rPr lang="en-US" sz="2400" dirty="0" smtClean="0"/>
              <a:t>Place</a:t>
            </a:r>
            <a:endParaRPr lang="en-US" sz="2400" dirty="0"/>
          </a:p>
          <a:p>
            <a:pPr>
              <a:lnSpc>
                <a:spcPct val="80000"/>
              </a:lnSpc>
              <a:buClr>
                <a:schemeClr val="tx2"/>
              </a:buClr>
            </a:pPr>
            <a:r>
              <a:rPr lang="en-US" sz="2400" dirty="0" smtClean="0"/>
              <a:t>	</a:t>
            </a:r>
            <a:r>
              <a:rPr lang="en-US" sz="2400" dirty="0" smtClean="0">
                <a:hlinkClick r:id="rId2"/>
              </a:rPr>
              <a:t>https</a:t>
            </a:r>
            <a:r>
              <a:rPr lang="en-US" sz="2400" dirty="0">
                <a:hlinkClick r:id="rId2"/>
              </a:rPr>
              <a:t>://boulderbeer.com/pub</a:t>
            </a:r>
            <a:r>
              <a:rPr lang="en-US" sz="2400" dirty="0" smtClean="0">
                <a:hlinkClick r:id="rId2"/>
              </a:rPr>
              <a:t>/</a:t>
            </a:r>
            <a:endParaRPr lang="en-US" sz="2400" dirty="0" smtClean="0"/>
          </a:p>
          <a:p>
            <a:pPr>
              <a:lnSpc>
                <a:spcPct val="80000"/>
              </a:lnSpc>
              <a:buClr>
                <a:schemeClr val="tx2"/>
              </a:buClr>
            </a:pPr>
            <a:r>
              <a:rPr lang="en-US" sz="2400" dirty="0"/>
              <a:t>	</a:t>
            </a:r>
            <a:r>
              <a:rPr lang="en-US" sz="2400" dirty="0" smtClean="0"/>
              <a:t>Room booked from 5:45pm</a:t>
            </a:r>
          </a:p>
          <a:p>
            <a:pPr>
              <a:lnSpc>
                <a:spcPct val="80000"/>
              </a:lnSpc>
              <a:buClr>
                <a:schemeClr val="tx2"/>
              </a:buClr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498454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8448668" cy="816496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FFFFFF"/>
                </a:solidFill>
              </a:rPr>
              <a:t>Code and repositories</a:t>
            </a:r>
            <a:endParaRPr lang="en-US" sz="3600" b="1" dirty="0">
              <a:solidFill>
                <a:srgbClr val="FFFFFF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555999" y="2821164"/>
            <a:ext cx="1185965" cy="80530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OOPS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876298" y="1254124"/>
            <a:ext cx="1227668" cy="56091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FV3GFS</a:t>
            </a:r>
            <a:endParaRPr lang="en-US" sz="1600" dirty="0"/>
          </a:p>
        </p:txBody>
      </p:sp>
      <p:sp>
        <p:nvSpPr>
          <p:cNvPr id="6" name="Oval 5"/>
          <p:cNvSpPr/>
          <p:nvPr/>
        </p:nvSpPr>
        <p:spPr>
          <a:xfrm>
            <a:off x="876298" y="2037644"/>
            <a:ext cx="1227668" cy="56091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GEOS</a:t>
            </a:r>
            <a:endParaRPr lang="en-US" sz="1600" dirty="0"/>
          </a:p>
        </p:txBody>
      </p:sp>
      <p:sp>
        <p:nvSpPr>
          <p:cNvPr id="9" name="Oval 8"/>
          <p:cNvSpPr/>
          <p:nvPr/>
        </p:nvSpPr>
        <p:spPr>
          <a:xfrm>
            <a:off x="876298" y="2821164"/>
            <a:ext cx="1227668" cy="56091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MOM6</a:t>
            </a:r>
            <a:endParaRPr lang="en-US" sz="1600" dirty="0"/>
          </a:p>
        </p:txBody>
      </p:sp>
      <p:sp>
        <p:nvSpPr>
          <p:cNvPr id="10" name="Oval 9"/>
          <p:cNvSpPr/>
          <p:nvPr/>
        </p:nvSpPr>
        <p:spPr>
          <a:xfrm>
            <a:off x="876298" y="3604684"/>
            <a:ext cx="1227668" cy="56091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MPAS</a:t>
            </a:r>
            <a:endParaRPr lang="en-US" sz="1600" dirty="0"/>
          </a:p>
        </p:txBody>
      </p:sp>
      <p:sp>
        <p:nvSpPr>
          <p:cNvPr id="11" name="Oval 10"/>
          <p:cNvSpPr/>
          <p:nvPr/>
        </p:nvSpPr>
        <p:spPr>
          <a:xfrm>
            <a:off x="876298" y="4388204"/>
            <a:ext cx="1227668" cy="56091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LFRic</a:t>
            </a:r>
            <a:endParaRPr lang="en-US" sz="1600" dirty="0"/>
          </a:p>
        </p:txBody>
      </p:sp>
      <p:sp>
        <p:nvSpPr>
          <p:cNvPr id="12" name="Oval 11"/>
          <p:cNvSpPr/>
          <p:nvPr/>
        </p:nvSpPr>
        <p:spPr>
          <a:xfrm>
            <a:off x="876298" y="5171724"/>
            <a:ext cx="1227668" cy="56091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NEPTUNE</a:t>
            </a:r>
            <a:endParaRPr lang="en-US" sz="1200" dirty="0"/>
          </a:p>
        </p:txBody>
      </p:sp>
      <p:sp>
        <p:nvSpPr>
          <p:cNvPr id="13" name="Oval 12"/>
          <p:cNvSpPr/>
          <p:nvPr/>
        </p:nvSpPr>
        <p:spPr>
          <a:xfrm>
            <a:off x="5743920" y="2821165"/>
            <a:ext cx="1174750" cy="7835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UFO</a:t>
            </a:r>
            <a:endParaRPr lang="en-US" b="1" dirty="0"/>
          </a:p>
        </p:txBody>
      </p:sp>
      <p:sp>
        <p:nvSpPr>
          <p:cNvPr id="14" name="Oval 13"/>
          <p:cNvSpPr/>
          <p:nvPr/>
        </p:nvSpPr>
        <p:spPr>
          <a:xfrm>
            <a:off x="7329009" y="3604684"/>
            <a:ext cx="1174750" cy="7835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IODA</a:t>
            </a:r>
            <a:endParaRPr lang="en-US" b="1" dirty="0"/>
          </a:p>
        </p:txBody>
      </p:sp>
      <p:sp>
        <p:nvSpPr>
          <p:cNvPr id="15" name="Oval 14"/>
          <p:cNvSpPr/>
          <p:nvPr/>
        </p:nvSpPr>
        <p:spPr>
          <a:xfrm>
            <a:off x="7329009" y="2190045"/>
            <a:ext cx="1174750" cy="7835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CRTM</a:t>
            </a:r>
            <a:endParaRPr lang="en-US" b="1" dirty="0"/>
          </a:p>
        </p:txBody>
      </p:sp>
      <p:cxnSp>
        <p:nvCxnSpPr>
          <p:cNvPr id="7" name="Straight Connector 6"/>
          <p:cNvCxnSpPr>
            <a:stCxn id="5" idx="6"/>
            <a:endCxn id="4" idx="2"/>
          </p:cNvCxnSpPr>
          <p:nvPr/>
        </p:nvCxnSpPr>
        <p:spPr>
          <a:xfrm>
            <a:off x="2103966" y="1534583"/>
            <a:ext cx="1452033" cy="16892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6" idx="6"/>
            <a:endCxn id="4" idx="2"/>
          </p:cNvCxnSpPr>
          <p:nvPr/>
        </p:nvCxnSpPr>
        <p:spPr>
          <a:xfrm>
            <a:off x="2103966" y="2318103"/>
            <a:ext cx="1452033" cy="90571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9" idx="6"/>
            <a:endCxn id="4" idx="2"/>
          </p:cNvCxnSpPr>
          <p:nvPr/>
        </p:nvCxnSpPr>
        <p:spPr>
          <a:xfrm>
            <a:off x="2103966" y="3101623"/>
            <a:ext cx="1452033" cy="1221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4" idx="2"/>
          </p:cNvCxnSpPr>
          <p:nvPr/>
        </p:nvCxnSpPr>
        <p:spPr>
          <a:xfrm flipV="1">
            <a:off x="2103966" y="3223817"/>
            <a:ext cx="1452033" cy="609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1" idx="6"/>
            <a:endCxn id="4" idx="2"/>
          </p:cNvCxnSpPr>
          <p:nvPr/>
        </p:nvCxnSpPr>
        <p:spPr>
          <a:xfrm flipV="1">
            <a:off x="2103966" y="3223817"/>
            <a:ext cx="1452033" cy="14448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2" idx="6"/>
            <a:endCxn id="4" idx="2"/>
          </p:cNvCxnSpPr>
          <p:nvPr/>
        </p:nvCxnSpPr>
        <p:spPr>
          <a:xfrm flipV="1">
            <a:off x="2103966" y="3223817"/>
            <a:ext cx="1452033" cy="22283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13" idx="2"/>
          </p:cNvCxnSpPr>
          <p:nvPr/>
        </p:nvCxnSpPr>
        <p:spPr>
          <a:xfrm flipV="1">
            <a:off x="4741964" y="3212925"/>
            <a:ext cx="1001956" cy="10892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3" idx="6"/>
            <a:endCxn id="15" idx="3"/>
          </p:cNvCxnSpPr>
          <p:nvPr/>
        </p:nvCxnSpPr>
        <p:spPr>
          <a:xfrm flipV="1">
            <a:off x="6918670" y="2858821"/>
            <a:ext cx="582377" cy="354104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3" idx="6"/>
            <a:endCxn id="14" idx="1"/>
          </p:cNvCxnSpPr>
          <p:nvPr/>
        </p:nvCxnSpPr>
        <p:spPr>
          <a:xfrm>
            <a:off x="6918670" y="3212925"/>
            <a:ext cx="582377" cy="506503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3766394" y="4691334"/>
            <a:ext cx="1269964" cy="67939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eckit</a:t>
            </a:r>
            <a:endParaRPr lang="en-US" b="1" dirty="0"/>
          </a:p>
        </p:txBody>
      </p:sp>
      <p:cxnSp>
        <p:nvCxnSpPr>
          <p:cNvPr id="40" name="Straight Connector 39"/>
          <p:cNvCxnSpPr>
            <a:stCxn id="4" idx="4"/>
            <a:endCxn id="38" idx="0"/>
          </p:cNvCxnSpPr>
          <p:nvPr/>
        </p:nvCxnSpPr>
        <p:spPr>
          <a:xfrm>
            <a:off x="4148982" y="3626469"/>
            <a:ext cx="252394" cy="106486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743920" y="5058969"/>
            <a:ext cx="2441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Observation and Model</a:t>
            </a:r>
          </a:p>
          <a:p>
            <a:r>
              <a:rPr lang="en-US" dirty="0" smtClean="0"/>
              <a:t>Spaces are independent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100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8448668" cy="816496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FFFFFF"/>
                </a:solidFill>
              </a:rPr>
              <a:t>Collaborating: Repositories</a:t>
            </a:r>
            <a:endParaRPr lang="en-US" sz="3600" b="1" dirty="0">
              <a:solidFill>
                <a:srgbClr val="FFFFFF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1314450" y="803407"/>
            <a:ext cx="6667500" cy="450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b" anchorCtr="1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</a:t>
            </a:r>
          </a:p>
        </p:txBody>
      </p:sp>
      <p:sp>
        <p:nvSpPr>
          <p:cNvPr id="11" name="Oval 10"/>
          <p:cNvSpPr/>
          <p:nvPr/>
        </p:nvSpPr>
        <p:spPr>
          <a:xfrm>
            <a:off x="3203575" y="2151707"/>
            <a:ext cx="2762250" cy="21145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b" anchorCtr="1"/>
          <a:lstStyle/>
          <a:p>
            <a:pPr algn="ctr"/>
            <a:endParaRPr lang="en-US" dirty="0" smtClean="0"/>
          </a:p>
        </p:txBody>
      </p:sp>
      <p:sp>
        <p:nvSpPr>
          <p:cNvPr id="3" name="Magnetic Disk 2"/>
          <p:cNvSpPr/>
          <p:nvPr/>
        </p:nvSpPr>
        <p:spPr>
          <a:xfrm>
            <a:off x="4057650" y="2370782"/>
            <a:ext cx="1054100" cy="1060450"/>
          </a:xfrm>
          <a:prstGeom prst="flowChartMagneticDisk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Central repo.</a:t>
            </a:r>
            <a:endParaRPr lang="en-US" dirty="0"/>
          </a:p>
        </p:txBody>
      </p:sp>
      <p:sp>
        <p:nvSpPr>
          <p:cNvPr id="4" name="Magnetic Disk 3"/>
          <p:cNvSpPr/>
          <p:nvPr/>
        </p:nvSpPr>
        <p:spPr>
          <a:xfrm>
            <a:off x="5965825" y="1481782"/>
            <a:ext cx="831850" cy="793750"/>
          </a:xfrm>
          <a:prstGeom prst="flowChartMagneticDisk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JEDI core</a:t>
            </a:r>
            <a:endParaRPr lang="en-US" dirty="0"/>
          </a:p>
        </p:txBody>
      </p:sp>
      <p:sp>
        <p:nvSpPr>
          <p:cNvPr id="5" name="Magnetic Disk 4"/>
          <p:cNvSpPr/>
          <p:nvPr/>
        </p:nvSpPr>
        <p:spPr>
          <a:xfrm>
            <a:off x="6505575" y="3161357"/>
            <a:ext cx="831850" cy="793750"/>
          </a:xfrm>
          <a:prstGeom prst="flowChartMagneticDisk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ESRL</a:t>
            </a:r>
            <a:endParaRPr lang="en-US" dirty="0"/>
          </a:p>
        </p:txBody>
      </p:sp>
      <p:sp>
        <p:nvSpPr>
          <p:cNvPr id="6" name="Magnetic Disk 5"/>
          <p:cNvSpPr/>
          <p:nvPr/>
        </p:nvSpPr>
        <p:spPr>
          <a:xfrm>
            <a:off x="3076575" y="4266257"/>
            <a:ext cx="831850" cy="793750"/>
          </a:xfrm>
          <a:prstGeom prst="flowChartMagneticDisk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.</a:t>
            </a:r>
            <a:r>
              <a:rPr lang="en-US" dirty="0" err="1" smtClean="0"/>
              <a:t>edu</a:t>
            </a:r>
            <a:endParaRPr lang="en-US" dirty="0"/>
          </a:p>
        </p:txBody>
      </p:sp>
      <p:sp>
        <p:nvSpPr>
          <p:cNvPr id="7" name="Magnetic Disk 6"/>
          <p:cNvSpPr/>
          <p:nvPr/>
        </p:nvSpPr>
        <p:spPr>
          <a:xfrm>
            <a:off x="1739900" y="3008957"/>
            <a:ext cx="831850" cy="793750"/>
          </a:xfrm>
          <a:prstGeom prst="flowChartMagneticDisk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GMAO</a:t>
            </a:r>
            <a:endParaRPr lang="en-US" dirty="0"/>
          </a:p>
        </p:txBody>
      </p:sp>
      <p:sp>
        <p:nvSpPr>
          <p:cNvPr id="8" name="Magnetic Disk 7"/>
          <p:cNvSpPr/>
          <p:nvPr/>
        </p:nvSpPr>
        <p:spPr>
          <a:xfrm>
            <a:off x="2244725" y="1560214"/>
            <a:ext cx="831850" cy="793750"/>
          </a:xfrm>
          <a:prstGeom prst="flowChartMagneticDisk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EMC</a:t>
            </a:r>
            <a:endParaRPr lang="en-US" dirty="0"/>
          </a:p>
        </p:txBody>
      </p:sp>
      <p:sp>
        <p:nvSpPr>
          <p:cNvPr id="9" name="Magnetic Disk 8"/>
          <p:cNvSpPr/>
          <p:nvPr/>
        </p:nvSpPr>
        <p:spPr>
          <a:xfrm>
            <a:off x="4168775" y="865832"/>
            <a:ext cx="831850" cy="793750"/>
          </a:xfrm>
          <a:prstGeom prst="flowChartMagneticDisk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NRL</a:t>
            </a:r>
            <a:endParaRPr lang="en-US" dirty="0"/>
          </a:p>
        </p:txBody>
      </p:sp>
      <p:sp>
        <p:nvSpPr>
          <p:cNvPr id="10" name="Magnetic Disk 9"/>
          <p:cNvSpPr/>
          <p:nvPr/>
        </p:nvSpPr>
        <p:spPr>
          <a:xfrm>
            <a:off x="5387975" y="4266257"/>
            <a:ext cx="831850" cy="793750"/>
          </a:xfrm>
          <a:prstGeom prst="flowChartMagneticDisk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NCAR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01746" y="4875341"/>
            <a:ext cx="1586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Lab. controlled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495800" y="1659582"/>
            <a:ext cx="0" cy="711200"/>
          </a:xfrm>
          <a:prstGeom prst="straightConnector1">
            <a:avLst/>
          </a:prstGeom>
          <a:ln w="44450">
            <a:solidFill>
              <a:schemeClr val="tx2">
                <a:lumMod val="50000"/>
              </a:schemeClr>
            </a:solidFill>
            <a:headEnd type="triangle" w="lg" len="med"/>
            <a:tailEnd type="non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3" idx="2"/>
            <a:endCxn id="7" idx="4"/>
          </p:cNvCxnSpPr>
          <p:nvPr/>
        </p:nvCxnSpPr>
        <p:spPr>
          <a:xfrm flipH="1">
            <a:off x="2571750" y="2901007"/>
            <a:ext cx="1485900" cy="504825"/>
          </a:xfrm>
          <a:prstGeom prst="straightConnector1">
            <a:avLst/>
          </a:prstGeom>
          <a:ln w="44450">
            <a:solidFill>
              <a:schemeClr val="tx2">
                <a:lumMod val="50000"/>
              </a:schemeClr>
            </a:solidFill>
            <a:headEnd type="non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657600" y="3355032"/>
            <a:ext cx="457200" cy="911225"/>
          </a:xfrm>
          <a:prstGeom prst="straightConnector1">
            <a:avLst/>
          </a:prstGeom>
          <a:ln w="44450">
            <a:solidFill>
              <a:schemeClr val="tx2">
                <a:lumMod val="50000"/>
              </a:schemeClr>
            </a:solidFill>
            <a:headEnd type="non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076575" y="2004714"/>
            <a:ext cx="981075" cy="524818"/>
          </a:xfrm>
          <a:prstGeom prst="straightConnector1">
            <a:avLst/>
          </a:prstGeom>
          <a:ln w="44450">
            <a:solidFill>
              <a:schemeClr val="tx2">
                <a:lumMod val="50000"/>
              </a:schemeClr>
            </a:solidFill>
            <a:headEnd type="triangle" w="lg" len="med"/>
            <a:tailEnd type="non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5111750" y="2004714"/>
            <a:ext cx="854075" cy="755650"/>
          </a:xfrm>
          <a:prstGeom prst="straightConnector1">
            <a:avLst/>
          </a:prstGeom>
          <a:ln w="44450">
            <a:solidFill>
              <a:schemeClr val="tx2">
                <a:lumMod val="50000"/>
              </a:schemeClr>
            </a:solidFill>
            <a:headEnd type="triangle" w="lg" len="med"/>
            <a:tailEnd type="non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150684" y="3203425"/>
            <a:ext cx="1339517" cy="404813"/>
          </a:xfrm>
          <a:prstGeom prst="straightConnector1">
            <a:avLst/>
          </a:prstGeom>
          <a:ln w="44450">
            <a:solidFill>
              <a:schemeClr val="tx2">
                <a:lumMod val="50000"/>
              </a:schemeClr>
            </a:solidFill>
            <a:headEnd type="non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10" idx="1"/>
          </p:cNvCxnSpPr>
          <p:nvPr/>
        </p:nvCxnSpPr>
        <p:spPr>
          <a:xfrm>
            <a:off x="5111750" y="3320107"/>
            <a:ext cx="692150" cy="946150"/>
          </a:xfrm>
          <a:prstGeom prst="straightConnector1">
            <a:avLst/>
          </a:prstGeom>
          <a:ln w="44450">
            <a:solidFill>
              <a:schemeClr val="tx2">
                <a:lumMod val="50000"/>
              </a:schemeClr>
            </a:solidFill>
            <a:headEnd type="non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448050" y="1659582"/>
            <a:ext cx="871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Forks</a:t>
            </a: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3076575" y="2121247"/>
            <a:ext cx="971550" cy="535285"/>
          </a:xfrm>
          <a:prstGeom prst="straightConnector1">
            <a:avLst/>
          </a:prstGeom>
          <a:ln w="44450">
            <a:solidFill>
              <a:schemeClr val="accent2">
                <a:lumMod val="75000"/>
              </a:schemeClr>
            </a:solidFill>
            <a:headEnd type="non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2571750" y="3053407"/>
            <a:ext cx="1485900" cy="504825"/>
          </a:xfrm>
          <a:prstGeom prst="straightConnector1">
            <a:avLst/>
          </a:prstGeom>
          <a:ln w="44450">
            <a:solidFill>
              <a:schemeClr val="accent2">
                <a:lumMod val="75000"/>
              </a:schemeClr>
            </a:solidFill>
            <a:headEnd type="triangle" w="lg" len="med"/>
            <a:tailEnd type="non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6" idx="1"/>
          </p:cNvCxnSpPr>
          <p:nvPr/>
        </p:nvCxnSpPr>
        <p:spPr>
          <a:xfrm flipH="1">
            <a:off x="3492500" y="3256607"/>
            <a:ext cx="520700" cy="1009650"/>
          </a:xfrm>
          <a:prstGeom prst="straightConnector1">
            <a:avLst/>
          </a:prstGeom>
          <a:ln w="44450">
            <a:solidFill>
              <a:schemeClr val="accent2">
                <a:lumMod val="75000"/>
              </a:schemeClr>
            </a:solidFill>
            <a:headEnd type="triangle" w="lg" len="med"/>
            <a:tailEnd type="non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5000625" y="3375669"/>
            <a:ext cx="603250" cy="890588"/>
          </a:xfrm>
          <a:prstGeom prst="straightConnector1">
            <a:avLst/>
          </a:prstGeom>
          <a:ln w="44450">
            <a:solidFill>
              <a:schemeClr val="accent2">
                <a:lumMod val="75000"/>
              </a:schemeClr>
            </a:solidFill>
            <a:headEnd type="triangle" w="lg" len="med"/>
            <a:tailEnd type="non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5111750" y="3053407"/>
            <a:ext cx="1393825" cy="404813"/>
          </a:xfrm>
          <a:prstGeom prst="straightConnector1">
            <a:avLst/>
          </a:prstGeom>
          <a:ln w="44450">
            <a:solidFill>
              <a:schemeClr val="accent2">
                <a:lumMod val="75000"/>
              </a:schemeClr>
            </a:solidFill>
            <a:headEnd type="triangle" w="lg" len="med"/>
            <a:tailEnd type="non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5132387" y="2145357"/>
            <a:ext cx="854075" cy="755650"/>
          </a:xfrm>
          <a:prstGeom prst="straightConnector1">
            <a:avLst/>
          </a:prstGeom>
          <a:ln w="44450">
            <a:solidFill>
              <a:schemeClr val="accent2">
                <a:lumMod val="75000"/>
              </a:schemeClr>
            </a:solidFill>
            <a:headEnd type="non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4648200" y="1693564"/>
            <a:ext cx="0" cy="711200"/>
          </a:xfrm>
          <a:prstGeom prst="straightConnector1">
            <a:avLst/>
          </a:prstGeom>
          <a:ln w="44450">
            <a:solidFill>
              <a:schemeClr val="accent2">
                <a:lumMod val="75000"/>
              </a:schemeClr>
            </a:solidFill>
            <a:headEnd type="non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5580062" y="2372428"/>
            <a:ext cx="17134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953735"/>
                </a:solidFill>
              </a:rPr>
              <a:t>Push +</a:t>
            </a:r>
          </a:p>
          <a:p>
            <a:r>
              <a:rPr lang="en-US" sz="2400" b="1" dirty="0" smtClean="0">
                <a:solidFill>
                  <a:srgbClr val="953735"/>
                </a:solidFill>
              </a:rPr>
              <a:t>Pull request</a:t>
            </a:r>
            <a:endParaRPr lang="en-US" sz="2400" b="1" dirty="0">
              <a:solidFill>
                <a:srgbClr val="953735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949700" y="3532832"/>
            <a:ext cx="1275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Community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controlled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31579" y="5422900"/>
            <a:ext cx="89050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Permission </a:t>
            </a:r>
            <a:r>
              <a:rPr lang="en-US" sz="2000" dirty="0"/>
              <a:t>t</a:t>
            </a:r>
            <a:r>
              <a:rPr lang="en-US" sz="2000" dirty="0" smtClean="0"/>
              <a:t>o fork repository are very easy to obtain</a:t>
            </a:r>
          </a:p>
          <a:p>
            <a:r>
              <a:rPr lang="en-US" sz="2000" dirty="0" smtClean="0"/>
              <a:t>Contributing code is very controlled:</a:t>
            </a:r>
          </a:p>
          <a:p>
            <a:pPr marL="342900" indent="-342900">
              <a:buClr>
                <a:schemeClr val="tx2"/>
              </a:buClr>
              <a:buFont typeface="Lucida Grande"/>
              <a:buChar char="-"/>
            </a:pPr>
            <a:r>
              <a:rPr lang="en-US" sz="2000" dirty="0" smtClean="0"/>
              <a:t>Pushing a branch requires write permission on central repository</a:t>
            </a:r>
          </a:p>
          <a:p>
            <a:pPr marL="342900" indent="-342900">
              <a:buClr>
                <a:schemeClr val="tx2"/>
              </a:buClr>
              <a:buFont typeface="Lucida Grande"/>
              <a:buChar char="-"/>
            </a:pPr>
            <a:r>
              <a:rPr lang="en-US" sz="2000" dirty="0" smtClean="0"/>
              <a:t>Pull request triggers code review and approval for merging to higher level branch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44285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1304" y="1669804"/>
            <a:ext cx="8839051" cy="4536632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en-US" sz="2800" dirty="0"/>
              <a:t>Project methodology inspired by Agile/</a:t>
            </a:r>
            <a:r>
              <a:rPr lang="en-US" sz="2800" dirty="0" smtClean="0"/>
              <a:t>SCRUM</a:t>
            </a:r>
          </a:p>
          <a:p>
            <a:pPr lvl="1"/>
            <a:r>
              <a:rPr lang="en-US" sz="2400" dirty="0" smtClean="0"/>
              <a:t>Adapted to distributed teams and part time members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sz="2800" dirty="0" smtClean="0"/>
              <a:t>Collaborative </a:t>
            </a:r>
            <a:r>
              <a:rPr lang="en-US" sz="2800" dirty="0"/>
              <a:t>environment</a:t>
            </a:r>
          </a:p>
          <a:p>
            <a:pPr lvl="1" indent="-342900">
              <a:buClr>
                <a:schemeClr val="tx2"/>
              </a:buClr>
              <a:buFont typeface="Lucida Grande"/>
              <a:buChar char="-"/>
            </a:pPr>
            <a:r>
              <a:rPr lang="en-US" sz="2400" dirty="0"/>
              <a:t>Easy access to up-to-date source code (</a:t>
            </a:r>
            <a:r>
              <a:rPr lang="en-US" sz="2400" dirty="0" err="1"/>
              <a:t>github</a:t>
            </a:r>
            <a:r>
              <a:rPr lang="en-US" sz="2400" dirty="0"/>
              <a:t>)</a:t>
            </a:r>
          </a:p>
          <a:p>
            <a:pPr lvl="1" indent="-342900"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Easy exchange </a:t>
            </a:r>
            <a:r>
              <a:rPr lang="en-US" sz="2400" dirty="0"/>
              <a:t>of information (Confluence, </a:t>
            </a:r>
            <a:r>
              <a:rPr lang="en-US" sz="2400" dirty="0" err="1" smtClean="0"/>
              <a:t>zenhub</a:t>
            </a:r>
            <a:r>
              <a:rPr lang="en-US" sz="2400" dirty="0"/>
              <a:t>)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sz="2800" dirty="0" smtClean="0"/>
              <a:t>Flexible </a:t>
            </a:r>
            <a:r>
              <a:rPr lang="en-US" sz="2800" dirty="0"/>
              <a:t>build system </a:t>
            </a:r>
            <a:r>
              <a:rPr lang="en-US" sz="2800" dirty="0" smtClean="0"/>
              <a:t>(</a:t>
            </a:r>
            <a:r>
              <a:rPr lang="en-US" sz="2800" dirty="0" err="1" smtClean="0"/>
              <a:t>cmake</a:t>
            </a:r>
            <a:r>
              <a:rPr lang="en-US" sz="2800" dirty="0" smtClean="0"/>
              <a:t>-based)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sz="2800" dirty="0" smtClean="0"/>
              <a:t>Documentation</a:t>
            </a:r>
            <a:r>
              <a:rPr lang="en-US" sz="2800" dirty="0"/>
              <a:t>, tutorials, JEDI </a:t>
            </a:r>
            <a:r>
              <a:rPr lang="en-US" sz="2800" dirty="0" smtClean="0"/>
              <a:t>Academy</a:t>
            </a:r>
            <a:endParaRPr lang="en-US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3396" y="1"/>
            <a:ext cx="8573404" cy="816496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FFFFFF"/>
                </a:solidFill>
              </a:rPr>
              <a:t>Infrastructure, working practices</a:t>
            </a:r>
          </a:p>
        </p:txBody>
      </p:sp>
    </p:spTree>
    <p:extLst>
      <p:ext uri="{BB962C8B-B14F-4D97-AF65-F5344CB8AC3E}">
        <p14:creationId xmlns:p14="http://schemas.microsoft.com/office/powerpoint/2010/main" val="3907382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96" y="1"/>
            <a:ext cx="8573404" cy="816496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FFFFFF"/>
                </a:solidFill>
              </a:rPr>
              <a:t>Infrastructure, working practices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2151" y="1350842"/>
            <a:ext cx="868616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tx2"/>
              </a:buClr>
              <a:buFont typeface="Arial" charset="0"/>
              <a:buChar char="•"/>
            </a:pPr>
            <a:r>
              <a:rPr lang="en-US" sz="2800" dirty="0" smtClean="0"/>
              <a:t>Continuous Integration, Testing </a:t>
            </a:r>
            <a:r>
              <a:rPr lang="en-US" sz="2800" dirty="0"/>
              <a:t>framework </a:t>
            </a:r>
            <a:r>
              <a:rPr lang="en-US" sz="2800" dirty="0" smtClean="0"/>
              <a:t>(coming)</a:t>
            </a:r>
            <a:endParaRPr lang="en-US" sz="2800" dirty="0"/>
          </a:p>
          <a:p>
            <a:pPr marL="800100" lvl="1" indent="-342900">
              <a:buClr>
                <a:schemeClr val="tx2"/>
              </a:buClr>
              <a:buFont typeface=".AppleSystemUIFont" charset="-120"/>
              <a:buChar char="-"/>
            </a:pPr>
            <a:r>
              <a:rPr lang="en-US" sz="2400" dirty="0"/>
              <a:t>Toolbox for writing tests</a:t>
            </a:r>
          </a:p>
          <a:p>
            <a:pPr marL="800100" lvl="1" indent="-342900">
              <a:buClr>
                <a:schemeClr val="tx2"/>
              </a:buClr>
              <a:buFont typeface=".AppleSystemUIFont" charset="-120"/>
              <a:buChar char="-"/>
            </a:pPr>
            <a:r>
              <a:rPr lang="en-US" sz="2400" dirty="0"/>
              <a:t>Automated running of tests (on push to repositories)</a:t>
            </a:r>
          </a:p>
          <a:p>
            <a:pPr marL="457200" indent="-457200">
              <a:buClr>
                <a:schemeClr val="tx2"/>
              </a:buClr>
              <a:buFont typeface="Arial" charset="0"/>
              <a:buChar char="•"/>
            </a:pPr>
            <a:endParaRPr lang="en-US" sz="2800" dirty="0" smtClean="0"/>
          </a:p>
          <a:p>
            <a:pPr marL="457200" indent="-457200">
              <a:buClr>
                <a:schemeClr val="tx2"/>
              </a:buClr>
              <a:buFont typeface="Arial" charset="0"/>
              <a:buChar char="•"/>
            </a:pPr>
            <a:r>
              <a:rPr lang="en-US" sz="2800" dirty="0" smtClean="0"/>
              <a:t>Effort </a:t>
            </a:r>
            <a:r>
              <a:rPr lang="en-US" sz="2800" dirty="0"/>
              <a:t>on portability</a:t>
            </a:r>
          </a:p>
          <a:p>
            <a:pPr marL="800100" lvl="1" indent="-342900">
              <a:buClr>
                <a:schemeClr val="tx2"/>
              </a:buClr>
              <a:buFont typeface=".AppleSystemUIFont" charset="-120"/>
              <a:buChar char="-"/>
            </a:pPr>
            <a:r>
              <a:rPr lang="en-US" sz="2400" dirty="0" smtClean="0"/>
              <a:t>Automatically run tests with several compilers</a:t>
            </a:r>
          </a:p>
          <a:p>
            <a:pPr marL="800100" lvl="1" indent="-342900">
              <a:buClr>
                <a:schemeClr val="tx2"/>
              </a:buClr>
              <a:buFont typeface=".AppleSystemUIFont" charset="-120"/>
              <a:buChar char="-"/>
            </a:pPr>
            <a:r>
              <a:rPr lang="en-US" sz="2400" dirty="0" smtClean="0"/>
              <a:t>JEDI available in containers (singularity)</a:t>
            </a:r>
          </a:p>
          <a:p>
            <a:pPr marL="457200" indent="-457200">
              <a:buClr>
                <a:schemeClr val="tx2"/>
              </a:buClr>
              <a:buFont typeface="Arial" charset="0"/>
              <a:buChar char="•"/>
            </a:pPr>
            <a:endParaRPr lang="en-US" sz="2800" dirty="0" smtClean="0"/>
          </a:p>
          <a:p>
            <a:pPr marL="457200" indent="-457200">
              <a:buClr>
                <a:schemeClr val="tx2"/>
              </a:buClr>
              <a:buFont typeface="Arial" charset="0"/>
              <a:buChar char="•"/>
            </a:pPr>
            <a:r>
              <a:rPr lang="en-US" sz="2800" dirty="0" smtClean="0"/>
              <a:t>Enforce </a:t>
            </a:r>
            <a:r>
              <a:rPr lang="en-US" sz="2800" dirty="0"/>
              <a:t>software quality (correctness, coding norms, efficiency</a:t>
            </a:r>
            <a:r>
              <a:rPr lang="en-US" sz="2800" dirty="0" smtClean="0"/>
              <a:t>)</a:t>
            </a:r>
          </a:p>
          <a:p>
            <a:pPr marL="457200" indent="-457200">
              <a:buClr>
                <a:schemeClr val="tx2"/>
              </a:buClr>
              <a:buFont typeface="Arial" charset="0"/>
              <a:buChar char="•"/>
            </a:pPr>
            <a:endParaRPr lang="en-US" sz="2800" dirty="0"/>
          </a:p>
          <a:p>
            <a:pPr marL="457200" indent="-457200">
              <a:buClr>
                <a:schemeClr val="tx2"/>
              </a:buClr>
              <a:buFont typeface="Arial" charset="0"/>
              <a:buChar char="•"/>
            </a:pPr>
            <a:r>
              <a:rPr lang="en-US" sz="2800" dirty="0" smtClean="0"/>
              <a:t>Change in working practices take time</a:t>
            </a:r>
            <a:r>
              <a:rPr lang="mr-IN" sz="2800" dirty="0" smtClean="0"/>
              <a:t>…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937971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8695" y="1"/>
            <a:ext cx="7245270" cy="897118"/>
          </a:xfrm>
          <a:prstGeom prst="rect">
            <a:avLst/>
          </a:prstGeom>
          <a:effectLst>
            <a:outerShdw blurRad="50800" dist="50800" dir="2700000" algn="tl" rotWithShape="0">
              <a:prstClr val="black">
                <a:alpha val="87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Code </a:t>
            </a:r>
            <a:r>
              <a:rPr lang="en-US" sz="32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Sprint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8694" y="1175582"/>
            <a:ext cx="8735747" cy="371015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Clr>
                <a:schemeClr val="tx2"/>
              </a:buClr>
            </a:pPr>
            <a:r>
              <a:rPr lang="en-US" sz="2800" dirty="0" smtClean="0"/>
              <a:t>Gather 8-10 people in a room for 2 weeks</a:t>
            </a:r>
          </a:p>
          <a:p>
            <a:pPr lvl="1">
              <a:lnSpc>
                <a:spcPct val="120000"/>
              </a:lnSpc>
              <a:buClr>
                <a:schemeClr val="tx2"/>
              </a:buClr>
            </a:pPr>
            <a:r>
              <a:rPr lang="en-US" sz="2400" dirty="0" smtClean="0"/>
              <a:t>B Matrix (Aug. 2017)</a:t>
            </a:r>
          </a:p>
          <a:p>
            <a:pPr lvl="1">
              <a:lnSpc>
                <a:spcPct val="120000"/>
              </a:lnSpc>
              <a:buClr>
                <a:schemeClr val="tx2"/>
              </a:buClr>
            </a:pPr>
            <a:r>
              <a:rPr lang="en-US" sz="2400" dirty="0" smtClean="0"/>
              <a:t>Observation Operators (Nov. 2017)</a:t>
            </a:r>
          </a:p>
          <a:p>
            <a:pPr>
              <a:buClr>
                <a:schemeClr val="tx2"/>
              </a:buClr>
            </a:pPr>
            <a:r>
              <a:rPr lang="en-US" sz="2800" dirty="0"/>
              <a:t>Efficient use of time, especially for part time contributors</a:t>
            </a:r>
          </a:p>
          <a:p>
            <a:pPr>
              <a:buClr>
                <a:schemeClr val="tx2"/>
              </a:buClr>
            </a:pPr>
            <a:r>
              <a:rPr lang="en-US" sz="2800" dirty="0"/>
              <a:t>Involve people from </a:t>
            </a:r>
            <a:r>
              <a:rPr lang="en-US" sz="2800" dirty="0" smtClean="0"/>
              <a:t>partner </a:t>
            </a:r>
            <a:r>
              <a:rPr lang="en-US" sz="2800" dirty="0"/>
              <a:t>institutions in project</a:t>
            </a:r>
          </a:p>
          <a:p>
            <a:pPr>
              <a:buClr>
                <a:schemeClr val="tx2"/>
              </a:buClr>
            </a:pPr>
            <a:r>
              <a:rPr lang="en-US" sz="2800" dirty="0"/>
              <a:t>Very motivating (before, during, after)</a:t>
            </a:r>
          </a:p>
          <a:p>
            <a:pPr>
              <a:lnSpc>
                <a:spcPct val="120000"/>
              </a:lnSpc>
              <a:buClr>
                <a:schemeClr val="tx2"/>
              </a:buClr>
            </a:pPr>
            <a:endParaRPr lang="en-US" sz="2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27780" b="43462"/>
          <a:stretch/>
        </p:blipFill>
        <p:spPr>
          <a:xfrm>
            <a:off x="-1" y="4885735"/>
            <a:ext cx="9144000" cy="197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279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Motivations and Objectives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3869" y="1761412"/>
            <a:ext cx="8371853" cy="283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This JEDI Academy is aimed at code developers:</a:t>
            </a:r>
          </a:p>
          <a:p>
            <a:pPr>
              <a:lnSpc>
                <a:spcPct val="80000"/>
              </a:lnSpc>
            </a:pPr>
            <a:endParaRPr lang="en-US" sz="2400" dirty="0"/>
          </a:p>
          <a:p>
            <a:pPr marL="342900" indent="-342900">
              <a:lnSpc>
                <a:spcPct val="80000"/>
              </a:lnSpc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Not a DA training course</a:t>
            </a:r>
          </a:p>
          <a:p>
            <a:pPr marL="342900" indent="-342900">
              <a:lnSpc>
                <a:spcPct val="80000"/>
              </a:lnSpc>
              <a:buClr>
                <a:schemeClr val="tx2"/>
              </a:buClr>
              <a:buFont typeface="Lucida Grande"/>
              <a:buChar char="-"/>
            </a:pPr>
            <a:endParaRPr lang="en-US" sz="2400" dirty="0"/>
          </a:p>
          <a:p>
            <a:pPr marL="342900" indent="-342900">
              <a:lnSpc>
                <a:spcPct val="80000"/>
              </a:lnSpc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For people to contribute efficiently to the project</a:t>
            </a:r>
          </a:p>
          <a:p>
            <a:pPr marL="342900" indent="-342900">
              <a:lnSpc>
                <a:spcPct val="80000"/>
              </a:lnSpc>
              <a:buClr>
                <a:schemeClr val="tx2"/>
              </a:buClr>
              <a:buFont typeface="Lucida Grande"/>
              <a:buChar char="-"/>
            </a:pPr>
            <a:endParaRPr lang="en-US" sz="2400" dirty="0"/>
          </a:p>
          <a:p>
            <a:pPr marL="342900" indent="-342900">
              <a:lnSpc>
                <a:spcPct val="80000"/>
              </a:lnSpc>
              <a:buClr>
                <a:schemeClr val="tx2"/>
              </a:buClr>
              <a:buFont typeface="Lucida Grande"/>
              <a:buChar char="-"/>
            </a:pPr>
            <a:r>
              <a:rPr lang="en-US" sz="2400" dirty="0"/>
              <a:t>T</a:t>
            </a:r>
            <a:r>
              <a:rPr lang="en-US" sz="2400" dirty="0" smtClean="0"/>
              <a:t>he first of a hopefully long series</a:t>
            </a:r>
          </a:p>
          <a:p>
            <a:pPr marL="342900" indent="-342900">
              <a:lnSpc>
                <a:spcPct val="80000"/>
              </a:lnSpc>
              <a:buClr>
                <a:schemeClr val="tx2"/>
              </a:buClr>
              <a:buFont typeface="Lucida Grande"/>
              <a:buChar char="-"/>
            </a:pPr>
            <a:endParaRPr lang="en-US" sz="2400" dirty="0"/>
          </a:p>
          <a:p>
            <a:pPr marL="342900" indent="-342900">
              <a:lnSpc>
                <a:spcPct val="80000"/>
              </a:lnSpc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Should be interactive: practical sessions and ask questions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67883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8209051" cy="918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Joint Center for Satellite </a:t>
            </a:r>
            <a:r>
              <a:rPr lang="en-US"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Data Assimilation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1036" y="1124866"/>
            <a:ext cx="7054178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 multi-agency research center created to improve the use of satellite data for analyzing and predicting the weather, the ocean, the climate and the environment.</a:t>
            </a:r>
          </a:p>
          <a:p>
            <a:endParaRPr lang="en-US" sz="2000" dirty="0" smtClean="0"/>
          </a:p>
          <a:p>
            <a:r>
              <a:rPr lang="en-US" sz="2000" dirty="0"/>
              <a:t>C</a:t>
            </a:r>
            <a:r>
              <a:rPr lang="en-US" sz="2000" dirty="0" smtClean="0"/>
              <a:t>ollaborative organization funded by</a:t>
            </a:r>
          </a:p>
          <a:p>
            <a:pPr marL="285750" indent="-285750">
              <a:buClr>
                <a:schemeClr val="tx2"/>
              </a:buClr>
              <a:buFont typeface=".AppleSystemUIFont" charset="-120"/>
              <a:buChar char="-"/>
            </a:pPr>
            <a:r>
              <a:rPr lang="en-US" sz="2000" dirty="0" smtClean="0"/>
              <a:t>NOAA/NWS</a:t>
            </a:r>
          </a:p>
          <a:p>
            <a:pPr marL="285750" indent="-285750">
              <a:buClr>
                <a:schemeClr val="tx2"/>
              </a:buClr>
              <a:buFont typeface=".AppleSystemUIFont" charset="-120"/>
              <a:buChar char="-"/>
            </a:pPr>
            <a:r>
              <a:rPr lang="en-US" sz="2000" dirty="0" smtClean="0"/>
              <a:t>NOAA/NESDIS</a:t>
            </a:r>
          </a:p>
          <a:p>
            <a:pPr marL="285750" indent="-285750">
              <a:buClr>
                <a:schemeClr val="tx2"/>
              </a:buClr>
              <a:buFont typeface=".AppleSystemUIFont" charset="-120"/>
              <a:buChar char="-"/>
            </a:pPr>
            <a:r>
              <a:rPr lang="en-US" sz="2000" dirty="0" smtClean="0"/>
              <a:t>NOAA/OAR</a:t>
            </a:r>
          </a:p>
          <a:p>
            <a:pPr marL="285750" indent="-285750">
              <a:buClr>
                <a:schemeClr val="tx2"/>
              </a:buClr>
              <a:buFont typeface=".AppleSystemUIFont" charset="-120"/>
              <a:buChar char="-"/>
            </a:pPr>
            <a:r>
              <a:rPr lang="en-US" sz="2000" dirty="0" smtClean="0"/>
              <a:t>NASA/GMAO</a:t>
            </a:r>
          </a:p>
          <a:p>
            <a:pPr marL="285750" indent="-285750">
              <a:buClr>
                <a:schemeClr val="tx2"/>
              </a:buClr>
              <a:buFont typeface=".AppleSystemUIFont" charset="-120"/>
              <a:buChar char="-"/>
            </a:pPr>
            <a:r>
              <a:rPr lang="en-US" sz="2000" dirty="0" smtClean="0"/>
              <a:t>US Navy</a:t>
            </a:r>
          </a:p>
          <a:p>
            <a:pPr marL="285750" indent="-285750">
              <a:buClr>
                <a:schemeClr val="tx2"/>
              </a:buClr>
              <a:buFont typeface=".AppleSystemUIFont" charset="-120"/>
              <a:buChar char="-"/>
            </a:pPr>
            <a:r>
              <a:rPr lang="en-US" sz="2000" dirty="0" smtClean="0"/>
              <a:t>US Air Force</a:t>
            </a:r>
            <a:endParaRPr lang="en-US" sz="2000" dirty="0"/>
          </a:p>
          <a:p>
            <a:pPr>
              <a:buClr>
                <a:schemeClr val="tx2"/>
              </a:buClr>
            </a:pPr>
            <a:endParaRPr lang="en-US" sz="2000" dirty="0"/>
          </a:p>
          <a:p>
            <a:pPr>
              <a:buClr>
                <a:schemeClr val="tx2"/>
              </a:buClr>
            </a:pPr>
            <a:r>
              <a:rPr lang="en-US" sz="2000" dirty="0"/>
              <a:t>O</a:t>
            </a:r>
            <a:r>
              <a:rPr lang="en-US" sz="2000" dirty="0" smtClean="0"/>
              <a:t>rganized by projects:</a:t>
            </a:r>
          </a:p>
          <a:p>
            <a:pPr marL="285750" indent="-285750">
              <a:buClr>
                <a:schemeClr val="tx2"/>
              </a:buClr>
              <a:buFont typeface=".AppleSystemUIFont" charset="-120"/>
              <a:buChar char="-"/>
            </a:pPr>
            <a:r>
              <a:rPr lang="en-US" sz="2000" dirty="0" smtClean="0"/>
              <a:t>CRTM (Community Radiative Transfer Model)</a:t>
            </a:r>
          </a:p>
          <a:p>
            <a:pPr marL="285750" indent="-285750">
              <a:buClr>
                <a:schemeClr val="tx2"/>
              </a:buClr>
              <a:buFont typeface=".AppleSystemUIFont" charset="-120"/>
              <a:buChar char="-"/>
            </a:pPr>
            <a:r>
              <a:rPr lang="en-US" sz="2000" dirty="0" smtClean="0"/>
              <a:t>JEDI (Joint Effort for Data assimilation Integration)</a:t>
            </a:r>
          </a:p>
          <a:p>
            <a:pPr marL="285750" indent="-285750">
              <a:buClr>
                <a:schemeClr val="tx2"/>
              </a:buClr>
              <a:buFont typeface=".AppleSystemUIFont" charset="-120"/>
              <a:buChar char="-"/>
            </a:pPr>
            <a:r>
              <a:rPr lang="en-US" sz="2000" dirty="0" smtClean="0"/>
              <a:t>SOCA (Sea-ice Ocean Coupled Assimilation)</a:t>
            </a:r>
          </a:p>
          <a:p>
            <a:pPr marL="285750" indent="-285750">
              <a:buClr>
                <a:schemeClr val="tx2"/>
              </a:buClr>
              <a:buFont typeface=".AppleSystemUIFont" charset="-120"/>
              <a:buChar char="-"/>
            </a:pPr>
            <a:r>
              <a:rPr lang="en-US" sz="2000" dirty="0" smtClean="0"/>
              <a:t>NIO (New and Improved Observations)</a:t>
            </a:r>
          </a:p>
          <a:p>
            <a:pPr marL="285750" indent="-285750">
              <a:buClr>
                <a:schemeClr val="tx2"/>
              </a:buClr>
              <a:buFont typeface=".AppleSystemUIFont" charset="-120"/>
              <a:buChar char="-"/>
            </a:pPr>
            <a:r>
              <a:rPr lang="en-US" sz="2000" dirty="0" smtClean="0"/>
              <a:t>IOS (Impact of Observing Systems)</a:t>
            </a:r>
          </a:p>
        </p:txBody>
      </p: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7669051" y="1440635"/>
            <a:ext cx="1080000" cy="5055717"/>
            <a:chOff x="7851152" y="1789804"/>
            <a:chExt cx="850107" cy="397953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83220" t="22889" r="544" b="28195"/>
            <a:stretch/>
          </p:blipFill>
          <p:spPr>
            <a:xfrm>
              <a:off x="7854724" y="4976383"/>
              <a:ext cx="842963" cy="792957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/>
            <a:srcRect t="24945" r="86264" b="30104"/>
            <a:stretch/>
          </p:blipFill>
          <p:spPr>
            <a:xfrm>
              <a:off x="7919633" y="1789804"/>
              <a:ext cx="713145" cy="72866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/>
            <a:srcRect l="16855" t="25386" r="66772" b="28782"/>
            <a:stretch/>
          </p:blipFill>
          <p:spPr>
            <a:xfrm>
              <a:off x="7851152" y="2823422"/>
              <a:ext cx="850107" cy="74295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/>
            <a:srcRect l="65563" t="23118" r="18476" b="27525"/>
            <a:stretch/>
          </p:blipFill>
          <p:spPr>
            <a:xfrm>
              <a:off x="7861868" y="3871327"/>
              <a:ext cx="828675" cy="8001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1701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78" y="121478"/>
            <a:ext cx="7553739" cy="816496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rgbClr val="FFFFFF"/>
                </a:solidFill>
              </a:rPr>
              <a:t>W</a:t>
            </a:r>
            <a:r>
              <a:rPr lang="en-US" sz="3200" b="1" dirty="0" smtClean="0">
                <a:solidFill>
                  <a:srgbClr val="FFFFFF"/>
                </a:solidFill>
              </a:rPr>
              <a:t>ho is here?</a:t>
            </a:r>
            <a:endParaRPr lang="en-US" sz="32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253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4832" y="4787613"/>
            <a:ext cx="6365818" cy="198755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62867" y="2152034"/>
            <a:ext cx="8357313" cy="1548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chemeClr val="tx2"/>
                </a:solidFill>
              </a:rPr>
              <a:t>The Joint </a:t>
            </a:r>
            <a:r>
              <a:rPr lang="en-US" sz="3200" dirty="0" smtClean="0">
                <a:solidFill>
                  <a:schemeClr val="tx2"/>
                </a:solidFill>
              </a:rPr>
              <a:t>Effort for Data assimilation </a:t>
            </a:r>
            <a:r>
              <a:rPr lang="en-US" sz="3200" dirty="0" smtClean="0">
                <a:solidFill>
                  <a:schemeClr val="tx2"/>
                </a:solidFill>
              </a:rPr>
              <a:t>Integration</a:t>
            </a:r>
            <a:endParaRPr lang="en-US" sz="32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002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32" y="1"/>
            <a:ext cx="7597557" cy="91855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JEDI: Motivations and Objectives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3869" y="1761412"/>
            <a:ext cx="8371853" cy="424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Joint Effort for Data assimilation Integration (JEDI) is a collaborative development between JCSDA partners.</a:t>
            </a:r>
          </a:p>
          <a:p>
            <a:endParaRPr lang="en-US" sz="2400" dirty="0" smtClean="0"/>
          </a:p>
          <a:p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 smtClean="0"/>
              <a:t>Develop a unified data assimilation </a:t>
            </a:r>
            <a:r>
              <a:rPr lang="en-US" sz="2400" dirty="0"/>
              <a:t>system</a:t>
            </a:r>
            <a:r>
              <a:rPr lang="en-US" sz="2400" dirty="0" smtClean="0"/>
              <a:t>:</a:t>
            </a:r>
          </a:p>
          <a:p>
            <a:pPr>
              <a:lnSpc>
                <a:spcPct val="80000"/>
              </a:lnSpc>
            </a:pPr>
            <a:endParaRPr lang="en-US" sz="2400" dirty="0"/>
          </a:p>
          <a:p>
            <a:pPr marL="342900" indent="-342900">
              <a:lnSpc>
                <a:spcPct val="80000"/>
              </a:lnSpc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From toy models to Earth system</a:t>
            </a:r>
            <a:r>
              <a:rPr lang="en-US" sz="2400" dirty="0"/>
              <a:t> </a:t>
            </a:r>
            <a:r>
              <a:rPr lang="en-US" sz="2400" dirty="0" smtClean="0"/>
              <a:t>coupled models</a:t>
            </a:r>
          </a:p>
          <a:p>
            <a:pPr marL="342900" indent="-342900">
              <a:lnSpc>
                <a:spcPct val="80000"/>
              </a:lnSpc>
              <a:buClr>
                <a:schemeClr val="tx2"/>
              </a:buClr>
              <a:buFont typeface="Lucida Grande"/>
              <a:buChar char="-"/>
            </a:pPr>
            <a:endParaRPr lang="en-US" sz="2400" dirty="0"/>
          </a:p>
          <a:p>
            <a:pPr marL="342900" indent="-342900">
              <a:lnSpc>
                <a:spcPct val="80000"/>
              </a:lnSpc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Unified observation (forward) operators (UFO)</a:t>
            </a:r>
          </a:p>
          <a:p>
            <a:pPr marL="342900" indent="-342900">
              <a:lnSpc>
                <a:spcPct val="80000"/>
              </a:lnSpc>
              <a:buClr>
                <a:schemeClr val="tx2"/>
              </a:buClr>
              <a:buFont typeface="Lucida Grande"/>
              <a:buChar char="-"/>
            </a:pPr>
            <a:endParaRPr lang="en-US" sz="2400" dirty="0"/>
          </a:p>
          <a:p>
            <a:pPr marL="342900" indent="-342900">
              <a:lnSpc>
                <a:spcPct val="80000"/>
              </a:lnSpc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For research and operations (including R2O/O2R)</a:t>
            </a:r>
          </a:p>
          <a:p>
            <a:pPr marL="342900" indent="-342900">
              <a:lnSpc>
                <a:spcPct val="80000"/>
              </a:lnSpc>
              <a:buClr>
                <a:schemeClr val="tx2"/>
              </a:buClr>
              <a:buFont typeface="Lucida Grande"/>
              <a:buChar char="-"/>
            </a:pPr>
            <a:endParaRPr lang="en-US" sz="2400" dirty="0"/>
          </a:p>
          <a:p>
            <a:pPr marL="342900" indent="-342900">
              <a:lnSpc>
                <a:spcPct val="80000"/>
              </a:lnSpc>
              <a:buClr>
                <a:schemeClr val="tx2"/>
              </a:buClr>
              <a:buFont typeface="Lucida Grande"/>
              <a:buChar char="-"/>
            </a:pPr>
            <a:r>
              <a:rPr lang="en-US" sz="2400" dirty="0" smtClean="0"/>
              <a:t>Share as much as possible without imposing one approach</a:t>
            </a:r>
          </a:p>
        </p:txBody>
      </p:sp>
    </p:spTree>
    <p:extLst>
      <p:ext uri="{BB962C8B-B14F-4D97-AF65-F5344CB8AC3E}">
        <p14:creationId xmlns:p14="http://schemas.microsoft.com/office/powerpoint/2010/main" val="2225530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78" y="1"/>
            <a:ext cx="8482687" cy="816496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/>
              <a:t>Abstract Design: separation of concerns</a:t>
            </a:r>
            <a:endParaRPr lang="en-US" sz="3600" b="1" dirty="0"/>
          </a:p>
        </p:txBody>
      </p:sp>
      <p:sp>
        <p:nvSpPr>
          <p:cNvPr id="3" name="Rectangle 2"/>
          <p:cNvSpPr/>
          <p:nvPr/>
        </p:nvSpPr>
        <p:spPr>
          <a:xfrm>
            <a:off x="2097833" y="1512378"/>
            <a:ext cx="6894499" cy="31866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6170" y="2260894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Generic</a:t>
            </a:r>
          </a:p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6170" y="3712584"/>
            <a:ext cx="1651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Abstract building blocks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6170" y="5403865"/>
            <a:ext cx="1651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Systems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356151" y="2338833"/>
            <a:ext cx="1349417" cy="48273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Forecast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979185" y="2342693"/>
            <a:ext cx="1151659" cy="48273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4D-Var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594119" y="2338833"/>
            <a:ext cx="869537" cy="48273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PF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506059" y="3794383"/>
            <a:ext cx="1049601" cy="48273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State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868021" y="3794383"/>
            <a:ext cx="1140686" cy="48273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Model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363518" y="3794383"/>
            <a:ext cx="1349417" cy="48273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Covariance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996556" y="3794383"/>
            <a:ext cx="1576209" cy="48273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Observations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7743366" y="2338833"/>
            <a:ext cx="943434" cy="48273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s-IS" dirty="0" smtClean="0">
                <a:solidFill>
                  <a:schemeClr val="tx2">
                    <a:lumMod val="50000"/>
                  </a:schemeClr>
                </a:solidFill>
              </a:rPr>
              <a:t>…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390524" y="5347165"/>
            <a:ext cx="1236364" cy="482733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FV3 + GSI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2628739" y="5347165"/>
            <a:ext cx="1350446" cy="482733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Lorenz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6038227" y="5347165"/>
            <a:ext cx="1057338" cy="482733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MOM6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22" name="Straight Arrow Connector 21"/>
          <p:cNvCxnSpPr>
            <a:stCxn id="8" idx="2"/>
            <a:endCxn id="12" idx="0"/>
          </p:cNvCxnSpPr>
          <p:nvPr/>
        </p:nvCxnSpPr>
        <p:spPr>
          <a:xfrm flipH="1">
            <a:off x="4438364" y="2825426"/>
            <a:ext cx="116651" cy="9689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8" idx="2"/>
            <a:endCxn id="11" idx="0"/>
          </p:cNvCxnSpPr>
          <p:nvPr/>
        </p:nvCxnSpPr>
        <p:spPr>
          <a:xfrm flipH="1">
            <a:off x="3030860" y="2825426"/>
            <a:ext cx="1524155" cy="9689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8" idx="2"/>
            <a:endCxn id="13" idx="0"/>
          </p:cNvCxnSpPr>
          <p:nvPr/>
        </p:nvCxnSpPr>
        <p:spPr>
          <a:xfrm>
            <a:off x="4555015" y="2825426"/>
            <a:ext cx="1483212" cy="9689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8" idx="2"/>
            <a:endCxn id="15" idx="0"/>
          </p:cNvCxnSpPr>
          <p:nvPr/>
        </p:nvCxnSpPr>
        <p:spPr>
          <a:xfrm>
            <a:off x="4555015" y="2825426"/>
            <a:ext cx="3229646" cy="9689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583220" y="3129647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Uses</a:t>
            </a:r>
            <a:endParaRPr lang="en-US" dirty="0"/>
          </a:p>
        </p:txBody>
      </p:sp>
      <p:cxnSp>
        <p:nvCxnSpPr>
          <p:cNvPr id="34" name="Straight Arrow Connector 33"/>
          <p:cNvCxnSpPr>
            <a:stCxn id="18" idx="0"/>
            <a:endCxn id="11" idx="2"/>
          </p:cNvCxnSpPr>
          <p:nvPr/>
        </p:nvCxnSpPr>
        <p:spPr>
          <a:xfrm flipH="1" flipV="1">
            <a:off x="3030860" y="4277116"/>
            <a:ext cx="1977846" cy="10700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8" idx="0"/>
            <a:endCxn id="12" idx="2"/>
          </p:cNvCxnSpPr>
          <p:nvPr/>
        </p:nvCxnSpPr>
        <p:spPr>
          <a:xfrm flipH="1" flipV="1">
            <a:off x="4438364" y="4277116"/>
            <a:ext cx="570342" cy="10700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8" idx="0"/>
            <a:endCxn id="13" idx="2"/>
          </p:cNvCxnSpPr>
          <p:nvPr/>
        </p:nvCxnSpPr>
        <p:spPr>
          <a:xfrm flipV="1">
            <a:off x="5008706" y="4277116"/>
            <a:ext cx="1029521" cy="10700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8" idx="0"/>
            <a:endCxn id="15" idx="2"/>
          </p:cNvCxnSpPr>
          <p:nvPr/>
        </p:nvCxnSpPr>
        <p:spPr>
          <a:xfrm flipV="1">
            <a:off x="5008706" y="4277116"/>
            <a:ext cx="2775955" cy="10700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ounded Rectangle 50"/>
          <p:cNvSpPr/>
          <p:nvPr/>
        </p:nvSpPr>
        <p:spPr>
          <a:xfrm>
            <a:off x="7506905" y="5347165"/>
            <a:ext cx="943303" cy="482733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s-IS" dirty="0" smtClean="0">
                <a:solidFill>
                  <a:schemeClr val="accent2">
                    <a:lumMod val="50000"/>
                  </a:schemeClr>
                </a:solidFill>
              </a:rPr>
              <a:t>…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237437" y="4823721"/>
            <a:ext cx="1304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Implements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82622" y="6206497"/>
            <a:ext cx="81259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2"/>
                </a:solidFill>
              </a:rPr>
              <a:t>Abstract interfaces are the most important aspect of the design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5410211" y="2338833"/>
            <a:ext cx="869537" cy="48273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EnKF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86869" y="1534271"/>
            <a:ext cx="402003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Abstract Layer - OOPS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491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3" grpId="0"/>
      <p:bldP spid="52" grpId="0"/>
      <p:bldP spid="14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5565" y="0"/>
            <a:ext cx="7746312" cy="1070001"/>
          </a:xfrm>
          <a:prstGeom prst="rect">
            <a:avLst/>
          </a:prstGeom>
          <a:effectLst>
            <a:outerShdw blurRad="50800" dist="50800" dir="2700000" algn="tl" rotWithShape="0">
              <a:prstClr val="black">
                <a:alpha val="87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Joint Effort for Data assimilation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Integration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457200" y="1513560"/>
            <a:ext cx="8229600" cy="4576122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b="1" dirty="0" smtClean="0"/>
              <a:t>Model Space Interfaces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Observation Space Interfaces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Infrastructure and working practices</a:t>
            </a:r>
          </a:p>
        </p:txBody>
      </p:sp>
    </p:spTree>
    <p:extLst>
      <p:ext uri="{BB962C8B-B14F-4D97-AF65-F5344CB8AC3E}">
        <p14:creationId xmlns:p14="http://schemas.microsoft.com/office/powerpoint/2010/main" val="1635076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6411</TotalTime>
  <Words>1244</Words>
  <Application>Microsoft Macintosh PowerPoint</Application>
  <PresentationFormat>On-screen Show (4:3)</PresentationFormat>
  <Paragraphs>297</Paragraphs>
  <Slides>24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1_Office Theme</vt:lpstr>
      <vt:lpstr>PowerPoint Presentation</vt:lpstr>
      <vt:lpstr>Practical information</vt:lpstr>
      <vt:lpstr>Motivations and Objectives</vt:lpstr>
      <vt:lpstr>PowerPoint Presentation</vt:lpstr>
      <vt:lpstr>Who is here?</vt:lpstr>
      <vt:lpstr>PowerPoint Presentation</vt:lpstr>
      <vt:lpstr>JEDI: Motivations and Objectives</vt:lpstr>
      <vt:lpstr>Abstract Design: separation of concerns</vt:lpstr>
      <vt:lpstr>PowerPoint Presentation</vt:lpstr>
      <vt:lpstr>Model Design: xt=M(x0)</vt:lpstr>
      <vt:lpstr>Models Interfacing Status</vt:lpstr>
      <vt:lpstr>PowerPoint Presentation</vt:lpstr>
      <vt:lpstr>Observation Space Objectives</vt:lpstr>
      <vt:lpstr>Observation Operators</vt:lpstr>
      <vt:lpstr>UFO: the interface advantage</vt:lpstr>
      <vt:lpstr>UFO Observation “filters”</vt:lpstr>
      <vt:lpstr>Interface for Observation Data Access (IODA)</vt:lpstr>
      <vt:lpstr>Observation Space Interfaces Status</vt:lpstr>
      <vt:lpstr>PowerPoint Presentation</vt:lpstr>
      <vt:lpstr>Code and repositories</vt:lpstr>
      <vt:lpstr>Collaborating: Repositories</vt:lpstr>
      <vt:lpstr>Infrastructure, working practices</vt:lpstr>
      <vt:lpstr>Infrastructure, working practices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Joint Effort for Data assimilation Integration (JEDI)</dc:title>
  <dc:creator>Yannick</dc:creator>
  <cp:lastModifiedBy>Yannick</cp:lastModifiedBy>
  <cp:revision>175</cp:revision>
  <dcterms:created xsi:type="dcterms:W3CDTF">2017-03-29T21:24:21Z</dcterms:created>
  <dcterms:modified xsi:type="dcterms:W3CDTF">2018-06-04T04:00:15Z</dcterms:modified>
</cp:coreProperties>
</file>