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84" r:id="rId2"/>
    <p:sldId id="285" r:id="rId3"/>
    <p:sldId id="286" r:id="rId4"/>
    <p:sldId id="288" r:id="rId5"/>
    <p:sldId id="289" r:id="rId6"/>
    <p:sldId id="28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2"/>
    <p:restoredTop sz="92598" autoAdjust="0"/>
  </p:normalViewPr>
  <p:slideViewPr>
    <p:cSldViewPr snapToGrid="0" snapToObjects="1">
      <p:cViewPr varScale="1">
        <p:scale>
          <a:sx n="115" d="100"/>
          <a:sy n="115" d="100"/>
        </p:scale>
        <p:origin x="-3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09347-1563-D04C-9141-79A4C96F6D11}" type="datetimeFigureOut">
              <a:rPr lang="en-US" smtClean="0"/>
              <a:t>3/06/18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42FB3-68CF-A743-9122-6CCEE71E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90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1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4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3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8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3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6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0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1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9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1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06012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 descr="JCSDA_transp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913431" y="-1"/>
            <a:ext cx="1224000" cy="1224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7771088" cy="1059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4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3357217"/>
            <a:ext cx="7772400" cy="117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400" dirty="0" smtClean="0"/>
              <a:t>Joint </a:t>
            </a:r>
            <a:r>
              <a:rPr lang="en-US" sz="2400" dirty="0" smtClean="0"/>
              <a:t>Center for Satellite Data Assimilation (JCSDA</a:t>
            </a:r>
            <a:r>
              <a:rPr lang="en-US" sz="2400" dirty="0" smtClean="0"/>
              <a:t>)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832" y="4787613"/>
            <a:ext cx="6365818" cy="19875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62867" y="1377547"/>
            <a:ext cx="8357313" cy="1747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tx2"/>
                </a:solidFill>
              </a:rPr>
              <a:t>The Joint Effort for Data assimilation </a:t>
            </a:r>
            <a:r>
              <a:rPr lang="en-US" sz="3200" dirty="0" smtClean="0">
                <a:solidFill>
                  <a:schemeClr val="tx2"/>
                </a:solidFill>
              </a:rPr>
              <a:t>Integration</a:t>
            </a:r>
          </a:p>
          <a:p>
            <a:endParaRPr lang="en-US" sz="3200" dirty="0" smtClean="0">
              <a:solidFill>
                <a:schemeClr val="tx2"/>
              </a:solidFill>
            </a:endParaRPr>
          </a:p>
          <a:p>
            <a:r>
              <a:rPr lang="en-US" sz="3200" dirty="0" smtClean="0">
                <a:solidFill>
                  <a:schemeClr val="tx2"/>
                </a:solidFill>
              </a:rPr>
              <a:t>Main code structure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50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Objectives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4522" y="1833217"/>
            <a:ext cx="354330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Understand </a:t>
            </a:r>
            <a:r>
              <a:rPr lang="en-US" sz="2400" dirty="0" smtClean="0">
                <a:cs typeface="Arial Unicode MS"/>
              </a:rPr>
              <a:t>main</a:t>
            </a:r>
            <a:r>
              <a:rPr lang="en-US" sz="2400" dirty="0" smtClean="0"/>
              <a:t> program</a:t>
            </a:r>
          </a:p>
          <a:p>
            <a:endParaRPr lang="en-US" sz="2400" dirty="0"/>
          </a:p>
          <a:p>
            <a:r>
              <a:rPr lang="en-US" sz="2400" dirty="0" smtClean="0"/>
              <a:t>Applications and unit tests</a:t>
            </a:r>
          </a:p>
          <a:p>
            <a:endParaRPr lang="en-US" sz="2400" dirty="0"/>
          </a:p>
          <a:p>
            <a:r>
              <a:rPr lang="en-US" sz="2400" dirty="0" smtClean="0"/>
              <a:t>Top level DA structure</a:t>
            </a:r>
          </a:p>
          <a:p>
            <a:endParaRPr lang="en-US" sz="2400" dirty="0"/>
          </a:p>
          <a:p>
            <a:r>
              <a:rPr lang="en-US" sz="2400" dirty="0" smtClean="0"/>
              <a:t>Configure the executable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67883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JEDI: Motivations and Objectives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348" y="2871304"/>
            <a:ext cx="546563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2FB41D"/>
                </a:solidFill>
                <a:latin typeface="Menlo-Regular"/>
              </a:rPr>
              <a:t>int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 main(</a:t>
            </a:r>
            <a:r>
              <a:rPr lang="en-US" dirty="0" err="1">
                <a:solidFill>
                  <a:srgbClr val="2FB41D"/>
                </a:solidFill>
                <a:latin typeface="Menlo-Regular"/>
              </a:rPr>
              <a:t>int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-Regular"/>
              </a:rPr>
              <a:t>argc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,  </a:t>
            </a:r>
            <a:r>
              <a:rPr lang="en-US" dirty="0">
                <a:solidFill>
                  <a:srgbClr val="2FB41D"/>
                </a:solidFill>
                <a:latin typeface="Menlo-Regular"/>
              </a:rPr>
              <a:t>char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 ** </a:t>
            </a:r>
            <a:r>
              <a:rPr lang="en-US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) {</a:t>
            </a:r>
          </a:p>
          <a:p>
            <a:r>
              <a:rPr lang="en-US" dirty="0">
                <a:solidFill>
                  <a:srgbClr val="000000"/>
                </a:solidFill>
                <a:latin typeface="Menlo-Regular"/>
              </a:rPr>
              <a:t>  oops::Run run(</a:t>
            </a:r>
            <a:r>
              <a:rPr lang="en-US" dirty="0" err="1">
                <a:solidFill>
                  <a:srgbClr val="000000"/>
                </a:solidFill>
                <a:latin typeface="Menlo-Regular"/>
              </a:rPr>
              <a:t>argc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dirty="0" smtClean="0">
                <a:solidFill>
                  <a:srgbClr val="000000"/>
                </a:solidFill>
                <a:latin typeface="Menlo-Regular"/>
              </a:rPr>
              <a:t>  oops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::Variational&lt;</a:t>
            </a:r>
            <a:r>
              <a:rPr lang="en-US" dirty="0" err="1">
                <a:solidFill>
                  <a:srgbClr val="000000"/>
                </a:solidFill>
                <a:latin typeface="Menlo-Regular"/>
              </a:rPr>
              <a:t>qg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dirty="0" err="1">
                <a:solidFill>
                  <a:srgbClr val="000000"/>
                </a:solidFill>
                <a:latin typeface="Menlo-Regular"/>
              </a:rPr>
              <a:t>QgTraits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&gt; </a:t>
            </a:r>
            <a:r>
              <a:rPr lang="en-US" dirty="0" err="1">
                <a:solidFill>
                  <a:srgbClr val="000000"/>
                </a:solidFill>
                <a:latin typeface="Menlo-Regular"/>
              </a:rPr>
              <a:t>var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Menlo-Regular"/>
              </a:rPr>
              <a:t>run.execute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-Regular"/>
              </a:rPr>
              <a:t>var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dirty="0">
                <a:solidFill>
                  <a:srgbClr val="C1651C"/>
                </a:solidFill>
                <a:latin typeface="Menlo-Regular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dirty="0">
                <a:solidFill>
                  <a:srgbClr val="B42419"/>
                </a:solidFill>
                <a:latin typeface="Menlo-Regular"/>
              </a:rPr>
              <a:t>0</a:t>
            </a:r>
            <a:r>
              <a:rPr lang="en-US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Menlo-Regular"/>
              </a:rPr>
              <a:t>}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14827" y="2050836"/>
            <a:ext cx="1960092" cy="480124"/>
            <a:chOff x="414827" y="2050836"/>
            <a:chExt cx="1960092" cy="480124"/>
          </a:xfrm>
        </p:grpSpPr>
        <p:sp>
          <p:nvSpPr>
            <p:cNvPr id="3" name="Line Callout 3 2"/>
            <p:cNvSpPr/>
            <p:nvPr/>
          </p:nvSpPr>
          <p:spPr>
            <a:xfrm>
              <a:off x="414827" y="2050836"/>
              <a:ext cx="1960092" cy="480124"/>
            </a:xfrm>
            <a:prstGeom prst="borderCallout3">
              <a:avLst>
                <a:gd name="adj1" fmla="val 51197"/>
                <a:gd name="adj2" fmla="val -438"/>
                <a:gd name="adj3" fmla="val 49394"/>
                <a:gd name="adj4" fmla="val -14035"/>
                <a:gd name="adj5" fmla="val 190129"/>
                <a:gd name="adj6" fmla="val -14252"/>
                <a:gd name="adj7" fmla="val 206697"/>
                <a:gd name="adj8" fmla="val -2943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4827" y="2106232"/>
              <a:ext cx="19600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Standard C++ main</a:t>
              </a:r>
              <a:endParaRPr lang="en-US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11913" y="2106232"/>
            <a:ext cx="1733826" cy="646331"/>
            <a:chOff x="5311913" y="2106232"/>
            <a:chExt cx="1733826" cy="646331"/>
          </a:xfrm>
        </p:grpSpPr>
        <p:sp>
          <p:nvSpPr>
            <p:cNvPr id="7" name="Line Callout 2 6"/>
            <p:cNvSpPr/>
            <p:nvPr/>
          </p:nvSpPr>
          <p:spPr>
            <a:xfrm>
              <a:off x="5311913" y="2106232"/>
              <a:ext cx="1733826" cy="612648"/>
            </a:xfrm>
            <a:prstGeom prst="borderCallout2">
              <a:avLst>
                <a:gd name="adj1" fmla="val 99867"/>
                <a:gd name="adj2" fmla="val 52054"/>
                <a:gd name="adj3" fmla="val 197205"/>
                <a:gd name="adj4" fmla="val 52173"/>
                <a:gd name="adj5" fmla="val 199023"/>
                <a:gd name="adj6" fmla="val -5856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11913" y="2106232"/>
              <a:ext cx="17338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Run object for</a:t>
              </a:r>
            </a:p>
            <a:p>
              <a:r>
                <a:rPr lang="en-US" dirty="0" smtClean="0"/>
                <a:t>technical setup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444210" y="4136023"/>
            <a:ext cx="1921546" cy="646331"/>
            <a:chOff x="6444210" y="4136023"/>
            <a:chExt cx="1921546" cy="646331"/>
          </a:xfrm>
        </p:grpSpPr>
        <p:sp>
          <p:nvSpPr>
            <p:cNvPr id="9" name="Line Callout 2 8"/>
            <p:cNvSpPr/>
            <p:nvPr/>
          </p:nvSpPr>
          <p:spPr>
            <a:xfrm>
              <a:off x="6444210" y="4136023"/>
              <a:ext cx="1921545" cy="612648"/>
            </a:xfrm>
            <a:prstGeom prst="borderCallout2">
              <a:avLst>
                <a:gd name="adj1" fmla="val -1078"/>
                <a:gd name="adj2" fmla="val 49506"/>
                <a:gd name="adj3" fmla="val -80392"/>
                <a:gd name="adj4" fmla="val 49626"/>
                <a:gd name="adj5" fmla="val -78575"/>
                <a:gd name="adj6" fmla="val -3765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44211" y="4136023"/>
              <a:ext cx="19215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Create Application</a:t>
              </a:r>
            </a:p>
            <a:p>
              <a:r>
                <a:rPr lang="en-US" dirty="0" smtClean="0"/>
                <a:t>object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90368" y="4440965"/>
            <a:ext cx="2038990" cy="480176"/>
            <a:chOff x="3390368" y="4440965"/>
            <a:chExt cx="2038990" cy="480176"/>
          </a:xfrm>
        </p:grpSpPr>
        <p:sp>
          <p:nvSpPr>
            <p:cNvPr id="11" name="Line Callout 2 10"/>
            <p:cNvSpPr/>
            <p:nvPr/>
          </p:nvSpPr>
          <p:spPr>
            <a:xfrm>
              <a:off x="3390368" y="4440965"/>
              <a:ext cx="2038990" cy="480176"/>
            </a:xfrm>
            <a:prstGeom prst="borderCallout2">
              <a:avLst>
                <a:gd name="adj1" fmla="val -1078"/>
                <a:gd name="adj2" fmla="val 49506"/>
                <a:gd name="adj3" fmla="val -114891"/>
                <a:gd name="adj4" fmla="val 49626"/>
                <a:gd name="adj5" fmla="val -110774"/>
                <a:gd name="adj6" fmla="val -15139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90368" y="4440965"/>
              <a:ext cx="2038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Execute Application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944223" y="5191654"/>
            <a:ext cx="861392" cy="480176"/>
            <a:chOff x="1944223" y="5191654"/>
            <a:chExt cx="861392" cy="480176"/>
          </a:xfrm>
        </p:grpSpPr>
        <p:sp>
          <p:nvSpPr>
            <p:cNvPr id="15" name="Line Callout 2 14"/>
            <p:cNvSpPr/>
            <p:nvPr/>
          </p:nvSpPr>
          <p:spPr>
            <a:xfrm>
              <a:off x="1944223" y="5191654"/>
              <a:ext cx="861392" cy="480176"/>
            </a:xfrm>
            <a:prstGeom prst="borderCallout2">
              <a:avLst>
                <a:gd name="adj1" fmla="val -5677"/>
                <a:gd name="adj2" fmla="val 49321"/>
                <a:gd name="adj3" fmla="val -216086"/>
                <a:gd name="adj4" fmla="val 48344"/>
                <a:gd name="adj5" fmla="val -214269"/>
                <a:gd name="adj6" fmla="val 4092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32649" y="5216091"/>
              <a:ext cx="684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Done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3929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High level DA code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2609" y="1711739"/>
            <a:ext cx="8208497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Application for variational DA is in </a:t>
            </a:r>
          </a:p>
          <a:p>
            <a:r>
              <a:rPr lang="en-US" sz="2000" dirty="0"/>
              <a:t>	</a:t>
            </a:r>
            <a:r>
              <a:rPr lang="en-US" sz="2000" dirty="0" err="1">
                <a:latin typeface="Source Code Pro Medium"/>
                <a:cs typeface="Source Code Pro Medium"/>
              </a:rPr>
              <a:t>src</a:t>
            </a:r>
            <a:r>
              <a:rPr lang="en-US" sz="2000" dirty="0">
                <a:latin typeface="Source Code Pro Medium"/>
                <a:cs typeface="Source Code Pro Medium"/>
              </a:rPr>
              <a:t>/oops/</a:t>
            </a:r>
            <a:r>
              <a:rPr lang="en-US" sz="2000" dirty="0" smtClean="0">
                <a:latin typeface="Source Code Pro Medium"/>
                <a:cs typeface="Source Code Pro Medium"/>
              </a:rPr>
              <a:t>runs/</a:t>
            </a:r>
            <a:r>
              <a:rPr lang="en-US" sz="2000" dirty="0" err="1">
                <a:latin typeface="Source Code Pro Medium"/>
                <a:cs typeface="Source Code Pro Medium"/>
              </a:rPr>
              <a:t>Variational.h</a:t>
            </a:r>
            <a:endParaRPr lang="en-US" sz="2000" dirty="0" smtClean="0">
              <a:latin typeface="Source Code Pro Medium"/>
              <a:cs typeface="Source Code Pro Medium"/>
            </a:endParaRPr>
          </a:p>
          <a:p>
            <a:endParaRPr lang="en-US" sz="2400" dirty="0" smtClean="0"/>
          </a:p>
          <a:p>
            <a:r>
              <a:rPr lang="en-US" sz="2400" dirty="0" smtClean="0"/>
              <a:t>The Variational class inherits from Application (is an application)</a:t>
            </a: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30299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Input configuration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2609" y="1711739"/>
            <a:ext cx="5985383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All OOPS-JEDI </a:t>
            </a:r>
            <a:r>
              <a:rPr lang="en-US" sz="2400" dirty="0" err="1" smtClean="0"/>
              <a:t>executables</a:t>
            </a:r>
            <a:r>
              <a:rPr lang="en-US" sz="2400" dirty="0" smtClean="0"/>
              <a:t> take one argument:</a:t>
            </a:r>
          </a:p>
          <a:p>
            <a:r>
              <a:rPr lang="en-US" sz="2400" dirty="0" smtClean="0"/>
              <a:t>a configuration file in </a:t>
            </a:r>
            <a:r>
              <a:rPr lang="en-US" sz="2400" dirty="0" err="1" smtClean="0"/>
              <a:t>json</a:t>
            </a:r>
            <a:r>
              <a:rPr lang="en-US" sz="2400" dirty="0" smtClean="0"/>
              <a:t>/</a:t>
            </a:r>
            <a:r>
              <a:rPr lang="en-US" sz="2400" dirty="0" err="1" smtClean="0"/>
              <a:t>yaml</a:t>
            </a:r>
            <a:r>
              <a:rPr lang="en-US" sz="2400" dirty="0" smtClean="0"/>
              <a:t> format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0260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Application vs. unit test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0087" y="1744869"/>
            <a:ext cx="817513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Applications are the normal mode of execution</a:t>
            </a:r>
          </a:p>
          <a:p>
            <a:endParaRPr lang="en-US" sz="2400" dirty="0"/>
          </a:p>
          <a:p>
            <a:r>
              <a:rPr lang="en-US" sz="2400" dirty="0" smtClean="0"/>
              <a:t>Unit tests are specific applications that run tests for a given class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The main program manages tests and adds test reporting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This is hidden for most users and developers</a:t>
            </a:r>
          </a:p>
          <a:p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042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6391</TotalTime>
  <Words>157</Words>
  <Application>Microsoft Macintosh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1_Office Theme</vt:lpstr>
      <vt:lpstr>PowerPoint Presentation</vt:lpstr>
      <vt:lpstr>Objectives</vt:lpstr>
      <vt:lpstr>JEDI: Motivations and Objectives</vt:lpstr>
      <vt:lpstr>High level DA code</vt:lpstr>
      <vt:lpstr>Input configuration</vt:lpstr>
      <vt:lpstr>Application vs. unit test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Effort for Data assimilation Integration (JEDI)</dc:title>
  <dc:creator>Yannick</dc:creator>
  <cp:lastModifiedBy>Yannick</cp:lastModifiedBy>
  <cp:revision>169</cp:revision>
  <dcterms:created xsi:type="dcterms:W3CDTF">2017-03-29T21:24:21Z</dcterms:created>
  <dcterms:modified xsi:type="dcterms:W3CDTF">2018-06-04T04:44:10Z</dcterms:modified>
</cp:coreProperties>
</file>