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84" r:id="rId2"/>
    <p:sldId id="286" r:id="rId3"/>
    <p:sldId id="287" r:id="rId4"/>
    <p:sldId id="288" r:id="rId5"/>
    <p:sldId id="289" r:id="rId6"/>
    <p:sldId id="285" r:id="rId7"/>
    <p:sldId id="290" r:id="rId8"/>
    <p:sldId id="291" r:id="rId9"/>
    <p:sldId id="292" r:id="rId10"/>
    <p:sldId id="295" r:id="rId11"/>
    <p:sldId id="293" r:id="rId12"/>
    <p:sldId id="29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2"/>
    <p:restoredTop sz="92598" autoAdjust="0"/>
  </p:normalViewPr>
  <p:slideViewPr>
    <p:cSldViewPr snapToGrid="0" snapToObjects="1">
      <p:cViewPr varScale="1">
        <p:scale>
          <a:sx n="120" d="100"/>
          <a:sy n="120" d="100"/>
        </p:scale>
        <p:origin x="-4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6/06/18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6/06/18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357217"/>
            <a:ext cx="7772400" cy="117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Center for Satellite Data Assimilation (JCSDA)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1377547"/>
            <a:ext cx="8357313" cy="1747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The Joint Effort for Data assimilation Integration</a:t>
            </a:r>
          </a:p>
          <a:p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Model Space Structures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Model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8852" y="1102577"/>
            <a:ext cx="8364732" cy="575542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Model&lt;MODEL&gt;::forecast(State_ &amp; xx,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maux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mr-IN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 </a:t>
            </a:r>
            <a:r>
              <a:rPr lang="mr-IN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util::Duration &amp; len,</a:t>
            </a:r>
          </a:p>
          <a:p>
            <a:r>
              <a:rPr lang="mr-IN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 PostProcessor&lt;State_&gt; &amp; post) </a:t>
            </a:r>
            <a:r>
              <a:rPr lang="mr-IN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Log::trace() &lt;&lt; </a:t>
            </a:r>
            <a:r>
              <a:rPr lang="en-US" sz="16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"Model&lt;MODEL&gt;::forecast starting"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&lt;&lt;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endl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::Timer timer(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(), </a:t>
            </a:r>
            <a:r>
              <a:rPr lang="en-US" sz="16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"forecast"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end(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xx.validTime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+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len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</a:t>
            </a:r>
          </a:p>
          <a:p>
            <a:r>
              <a:rPr lang="en-US" sz="16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  this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-&gt;initialize(xx);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post.initialize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(xx, end, model_-&gt;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timeResolution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post.process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(xx)</a:t>
            </a:r>
            <a:r>
              <a:rPr lang="en-US" sz="16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xx.validTime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&lt; end) {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-&gt;step(xx,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maux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post.process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(xx);</a:t>
            </a:r>
          </a:p>
          <a:p>
            <a:r>
              <a:rPr lang="mr-IN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mr-IN" sz="16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GB" sz="16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mr-IN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post.finalize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(xx);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-&gt;finalize(xx);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ASSERT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xx.validTime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== end);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Log::trace() &lt;&lt; </a:t>
            </a:r>
            <a:r>
              <a:rPr lang="en-US" sz="16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"Model&lt;MODEL&gt;::forecast done"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&lt;&lt;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endl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US" sz="16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82346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LinearModel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851" y="1197222"/>
            <a:ext cx="6320251" cy="563231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LinearModel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</a:t>
            </a:r>
            <a:r>
              <a:rPr lang="mr-IN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boost::noncopyable,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LinearModel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&gt; {</a:t>
            </a:r>
            <a:endParaRPr lang="mr-IN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8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LinearModel</a:t>
            </a:r>
            <a:r>
              <a:rPr lang="en-US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LinearModel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LinearModel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Run the tangent linear forecast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forecastTL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ModelAuxIncr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::Duration &amp;,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&lt;Increment_&gt; post =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&lt;Increment_&gt;(),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PostProcessorTLAD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cost =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PostProcessorTLAD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&lt;MODEL&gt;(),</a:t>
            </a:r>
          </a:p>
          <a:p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mr-IN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bool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idmodel = </a:t>
            </a:r>
            <a:r>
              <a:rPr lang="mr-IN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false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 </a:t>
            </a:r>
            <a:r>
              <a:rPr lang="mr-IN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mr-IN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Run the adjoint forecast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forecastAD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&amp;,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ModelAuxIncr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::Duration &amp;,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&lt;Increment_&gt; post =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&lt;Increment_&gt;(),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PostProcessorTLAD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cost =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PostProcessorTLAD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&lt;MODEL&gt;(),</a:t>
            </a:r>
          </a:p>
          <a:p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mr-IN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bool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idmodel = </a:t>
            </a:r>
            <a:r>
              <a:rPr lang="mr-IN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false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 </a:t>
            </a:r>
            <a:r>
              <a:rPr lang="mr-IN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mr-IN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Set the linearization trajectory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setTrajectory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&amp;, State_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Information and diagnostics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::Duration &amp;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timeResolution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tlm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_-&gt;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timeResolution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protected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Run the TL forecast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initializeTL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stepTL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ModelAuxIncr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finalizeTL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Run the AD forecast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initializeAD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stepAD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&amp;,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ModelAuxIncr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finalizeAD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(Increment_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diagnostics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LinearModelBase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_&gt;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tlm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</a:t>
            </a:r>
          </a:p>
          <a:p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8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60044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ErrorCovariance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2" y="1290918"/>
            <a:ext cx="8032965" cy="526297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008000"/>
                </a:solidFill>
                <a:latin typeface="Source Code Pro Medium"/>
                <a:cs typeface="Source Code Pro Medium"/>
              </a:rPr>
              <a:t>class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oops::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ModelSpaceCovarianceBase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util::Printable,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&gt;,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</a:t>
            </a:r>
            <a:r>
              <a:rPr lang="mr-IN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boost::noncopyable {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MODEL::Covariance        Covariance_;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8000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200" dirty="0">
                <a:solidFill>
                  <a:srgbClr val="008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latin typeface="Source Code Pro Medium"/>
                <a:cs typeface="Source Code Pro Medium"/>
              </a:rPr>
              <a:t>Geometry&lt;MODEL&gt;            Geometry_;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Increment&lt;MODEL&gt;           Increment_;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mr-IN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State&lt;MODEL&gt;               State_;</a:t>
            </a:r>
          </a:p>
          <a:p>
            <a:endParaRPr lang="mr-IN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</a:t>
            </a:r>
            <a:r>
              <a:rPr lang="en-US" sz="12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ErrorCovariance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&amp;,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</a:t>
            </a:r>
            <a:r>
              <a:rPr lang="mr-IN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&amp;);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smtClean="0">
                <a:solidFill>
                  <a:srgbClr val="2FB41D"/>
                </a:solidFill>
                <a:latin typeface="Source Code Pro Medium"/>
                <a:cs typeface="Source Code Pro Medium"/>
              </a:rPr>
              <a:t>virtual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~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ErrorCovariance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linearize(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&amp;)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override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multiply(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Increment_ &amp;, Increment_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inverseMultiply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Increment_ &amp;, Increment_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override</a:t>
            </a:r>
            <a:r>
              <a:rPr lang="en-US" sz="12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randomize(Increment_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&lt;Covariance_&gt; covariance_;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18257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Interfaces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533" y="1412178"/>
            <a:ext cx="8435181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model or observation specific classes are wrapped into an interface class</a:t>
            </a:r>
          </a:p>
          <a:p>
            <a:pPr lvl="1"/>
            <a:r>
              <a:rPr lang="en-US" sz="2000" dirty="0" smtClean="0"/>
              <a:t>Using the C++ templates this is not strictly necessary but provides a convenient place to group all interfaces and make them visible</a:t>
            </a:r>
          </a:p>
          <a:p>
            <a:endParaRPr lang="en-US" sz="2400" dirty="0" smtClean="0"/>
          </a:p>
          <a:p>
            <a:r>
              <a:rPr lang="en-US" sz="2400" dirty="0" smtClean="0"/>
              <a:t>Each interface class contains a (smart) pointer to the actual implementation defined by the “model trait” and passes the calls down</a:t>
            </a:r>
          </a:p>
          <a:p>
            <a:endParaRPr lang="en-US" sz="2400" dirty="0"/>
          </a:p>
          <a:p>
            <a:r>
              <a:rPr lang="en-US" sz="2400" dirty="0" smtClean="0"/>
              <a:t>The interface layer is also used to instrument the code</a:t>
            </a:r>
          </a:p>
          <a:p>
            <a:pPr lvl="1"/>
            <a:r>
              <a:rPr lang="en-US" sz="2000" dirty="0" smtClean="0"/>
              <a:t>Timing statistics</a:t>
            </a:r>
          </a:p>
          <a:p>
            <a:pPr lvl="1"/>
            <a:r>
              <a:rPr lang="en-US" sz="2000" dirty="0" smtClean="0"/>
              <a:t>Trace execution</a:t>
            </a:r>
          </a:p>
          <a:p>
            <a:endParaRPr lang="en-US" sz="2400" dirty="0"/>
          </a:p>
          <a:p>
            <a:r>
              <a:rPr lang="en-US" sz="2400" dirty="0" smtClean="0"/>
              <a:t>Interface classes are </a:t>
            </a:r>
            <a:r>
              <a:rPr lang="en-US" sz="2400" dirty="0"/>
              <a:t>all </a:t>
            </a:r>
            <a:r>
              <a:rPr lang="en-US" sz="2400" dirty="0" smtClean="0"/>
              <a:t>in  </a:t>
            </a:r>
            <a:r>
              <a:rPr lang="en-US" sz="2000" dirty="0">
                <a:latin typeface="Source Code Pro Medium"/>
                <a:cs typeface="Source Code Pro Medium"/>
              </a:rPr>
              <a:t>oops/</a:t>
            </a:r>
            <a:r>
              <a:rPr lang="en-US" sz="2000" dirty="0" err="1">
                <a:latin typeface="Source Code Pro Medium"/>
                <a:cs typeface="Source Code Pro Medium"/>
              </a:rPr>
              <a:t>src</a:t>
            </a:r>
            <a:r>
              <a:rPr lang="en-US" sz="2000" dirty="0">
                <a:latin typeface="Source Code Pro Medium"/>
                <a:cs typeface="Source Code Pro Medium"/>
              </a:rPr>
              <a:t>/oops/interface</a:t>
            </a:r>
            <a:endParaRPr lang="en-US" dirty="0" smtClean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803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Interfaces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2" y="1994261"/>
            <a:ext cx="6196535" cy="375487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 {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MODEL::State      State_;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4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Most methods have been removed for readability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State_ &amp; state() {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*state_;}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 state()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*state_;}</a:t>
            </a: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Get state values at observation locations</a:t>
            </a:r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&amp;,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&lt;State_&gt; state_;</a:t>
            </a:r>
          </a:p>
          <a:p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400" dirty="0" smtClean="0">
              <a:latin typeface="Source Code Pro Medium"/>
              <a:cs typeface="Source Code Pro Medium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134426" y="1547774"/>
            <a:ext cx="3230063" cy="1034559"/>
            <a:chOff x="5134426" y="1547774"/>
            <a:chExt cx="3230063" cy="1034559"/>
          </a:xfrm>
        </p:grpSpPr>
        <p:sp>
          <p:nvSpPr>
            <p:cNvPr id="4" name="TextBox 3"/>
            <p:cNvSpPr txBox="1"/>
            <p:nvPr/>
          </p:nvSpPr>
          <p:spPr>
            <a:xfrm>
              <a:off x="6666451" y="1547774"/>
              <a:ext cx="16980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Class of specific</a:t>
              </a:r>
            </a:p>
            <a:p>
              <a:r>
                <a:rPr lang="en-US" dirty="0"/>
                <a:t>i</a:t>
              </a:r>
              <a:r>
                <a:rPr lang="en-US" dirty="0" smtClean="0"/>
                <a:t>mplementation</a:t>
              </a:r>
            </a:p>
            <a:p>
              <a:r>
                <a:rPr lang="en-US" dirty="0" smtClean="0"/>
                <a:t>(from trait)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stCxn id="4" idx="1"/>
            </p:cNvCxnSpPr>
            <p:nvPr/>
          </p:nvCxnSpPr>
          <p:spPr>
            <a:xfrm flipH="1">
              <a:off x="5134426" y="2009439"/>
              <a:ext cx="1532025" cy="5728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4396285" y="2908804"/>
            <a:ext cx="4829768" cy="1477328"/>
            <a:chOff x="4396285" y="2908804"/>
            <a:chExt cx="4829768" cy="1477328"/>
          </a:xfrm>
        </p:grpSpPr>
        <p:sp>
          <p:nvSpPr>
            <p:cNvPr id="5" name="TextBox 4"/>
            <p:cNvSpPr txBox="1"/>
            <p:nvPr/>
          </p:nvSpPr>
          <p:spPr>
            <a:xfrm>
              <a:off x="6666451" y="2908804"/>
              <a:ext cx="255960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Access specific object</a:t>
              </a:r>
            </a:p>
            <a:p>
              <a:r>
                <a:rPr lang="en-US" dirty="0" smtClean="0"/>
                <a:t>(only for use in interface</a:t>
              </a:r>
            </a:p>
            <a:p>
              <a:r>
                <a:rPr lang="en-US" dirty="0"/>
                <a:t>c</a:t>
              </a:r>
              <a:r>
                <a:rPr lang="en-US" dirty="0" smtClean="0"/>
                <a:t>lasses)</a:t>
              </a:r>
            </a:p>
            <a:p>
              <a:r>
                <a:rPr lang="en-US" dirty="0" smtClean="0"/>
                <a:t>Name of method is name</a:t>
              </a:r>
            </a:p>
            <a:p>
              <a:r>
                <a:rPr lang="en-US" dirty="0"/>
                <a:t>o</a:t>
              </a:r>
              <a:r>
                <a:rPr lang="en-US" dirty="0" smtClean="0"/>
                <a:t>f class in lowercase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5" idx="1"/>
            </p:cNvCxnSpPr>
            <p:nvPr/>
          </p:nvCxnSpPr>
          <p:spPr>
            <a:xfrm flipH="1">
              <a:off x="4396285" y="3647468"/>
              <a:ext cx="227016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5" idx="1"/>
            </p:cNvCxnSpPr>
            <p:nvPr/>
          </p:nvCxnSpPr>
          <p:spPr>
            <a:xfrm flipH="1">
              <a:off x="5545667" y="3647468"/>
              <a:ext cx="1120784" cy="2366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159250" y="5386917"/>
            <a:ext cx="4244012" cy="759883"/>
            <a:chOff x="4159250" y="4836584"/>
            <a:chExt cx="4244012" cy="759883"/>
          </a:xfrm>
        </p:grpSpPr>
        <p:sp>
          <p:nvSpPr>
            <p:cNvPr id="6" name="TextBox 5"/>
            <p:cNvSpPr txBox="1"/>
            <p:nvPr/>
          </p:nvSpPr>
          <p:spPr>
            <a:xfrm>
              <a:off x="6666451" y="4950136"/>
              <a:ext cx="17368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 pointer to</a:t>
              </a:r>
            </a:p>
            <a:p>
              <a:r>
                <a:rPr lang="en-US" dirty="0"/>
                <a:t>a</a:t>
              </a:r>
              <a:r>
                <a:rPr lang="en-US" dirty="0" smtClean="0"/>
                <a:t>ctual object</a:t>
              </a:r>
              <a:endParaRPr lang="en-US" dirty="0"/>
            </a:p>
          </p:txBody>
        </p:sp>
        <p:cxnSp>
          <p:nvCxnSpPr>
            <p:cNvPr id="17" name="Straight Arrow Connector 16"/>
            <p:cNvCxnSpPr>
              <a:stCxn id="6" idx="1"/>
            </p:cNvCxnSpPr>
            <p:nvPr/>
          </p:nvCxnSpPr>
          <p:spPr>
            <a:xfrm flipH="1" flipV="1">
              <a:off x="4159250" y="4836584"/>
              <a:ext cx="2507201" cy="4367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729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Interfaces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965" y="2030605"/>
            <a:ext cx="7297201" cy="20313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State&lt;MODEL&gt;::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locs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 </a:t>
            </a:r>
            <a:r>
              <a:rPr lang="en-US" sz="14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vars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            GeoVaLs_ &amp; gvals) </a:t>
            </a:r>
            <a:r>
              <a:rPr lang="mr-IN" sz="14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mr-IN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mr-IN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en-GB" sz="1400" dirty="0" smtClean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Log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::trace() &lt;&lt; 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"State&lt;MODEL&gt;::</a:t>
            </a:r>
            <a:r>
              <a:rPr lang="en-US" sz="14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 starting"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&lt;&lt;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endl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::Timer timer(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(), 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4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state_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-&gt;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locs.locations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vars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gvals.geovals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())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 Log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::trace() &lt;&lt; 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"State&lt;MODEL&gt;::</a:t>
            </a:r>
            <a:r>
              <a:rPr lang="en-US" sz="1400" dirty="0" err="1">
                <a:solidFill>
                  <a:srgbClr val="B42419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4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 done"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&lt;&lt; 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4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4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endl</a:t>
            </a:r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}</a:t>
            </a:r>
            <a:endParaRPr lang="en-US" sz="1400" dirty="0" smtClean="0">
              <a:latin typeface="Source Code Pro Medium"/>
              <a:cs typeface="Source Code Pro Medium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132" y="1476917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a method in an interface class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111131" y="3075150"/>
            <a:ext cx="2127551" cy="1996397"/>
            <a:chOff x="111131" y="3075150"/>
            <a:chExt cx="2127551" cy="1996397"/>
          </a:xfrm>
        </p:grpSpPr>
        <p:sp>
          <p:nvSpPr>
            <p:cNvPr id="5" name="TextBox 4"/>
            <p:cNvSpPr txBox="1"/>
            <p:nvPr/>
          </p:nvSpPr>
          <p:spPr>
            <a:xfrm>
              <a:off x="449798" y="4425216"/>
              <a:ext cx="1788884" cy="646331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Trace method on</a:t>
              </a:r>
            </a:p>
            <a:p>
              <a:r>
                <a:rPr lang="en-US" dirty="0"/>
                <a:t>e</a:t>
              </a:r>
              <a:r>
                <a:rPr lang="en-US" dirty="0" smtClean="0"/>
                <a:t>ntry and exit</a:t>
              </a:r>
              <a:endParaRPr lang="en-US" dirty="0"/>
            </a:p>
          </p:txBody>
        </p:sp>
        <p:cxnSp>
          <p:nvCxnSpPr>
            <p:cNvPr id="7" name="Elbow Connector 6"/>
            <p:cNvCxnSpPr>
              <a:stCxn id="5" idx="1"/>
            </p:cNvCxnSpPr>
            <p:nvPr/>
          </p:nvCxnSpPr>
          <p:spPr>
            <a:xfrm rot="10800000">
              <a:off x="111132" y="3075150"/>
              <a:ext cx="338666" cy="1673232"/>
            </a:xfrm>
            <a:prstGeom prst="bentConnector2">
              <a:avLst/>
            </a:prstGeom>
            <a:ln>
              <a:solidFill>
                <a:schemeClr val="tx2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11132" y="3075150"/>
              <a:ext cx="460368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11131" y="3693217"/>
              <a:ext cx="460368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930448" y="3280833"/>
            <a:ext cx="2868168" cy="2150992"/>
            <a:chOff x="2930448" y="3280833"/>
            <a:chExt cx="2868168" cy="2150992"/>
          </a:xfrm>
        </p:grpSpPr>
        <p:sp>
          <p:nvSpPr>
            <p:cNvPr id="22" name="TextBox 21"/>
            <p:cNvSpPr txBox="1"/>
            <p:nvPr/>
          </p:nvSpPr>
          <p:spPr>
            <a:xfrm>
              <a:off x="2930448" y="4231496"/>
              <a:ext cx="2545626" cy="1200329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Timer will be destructed </a:t>
              </a:r>
            </a:p>
            <a:p>
              <a:r>
                <a:rPr lang="en-US" dirty="0"/>
                <a:t>w</a:t>
              </a:r>
              <a:r>
                <a:rPr lang="en-US" dirty="0" smtClean="0"/>
                <a:t>hen going out of scope</a:t>
              </a:r>
            </a:p>
            <a:p>
              <a:r>
                <a:rPr lang="en-US" dirty="0" smtClean="0"/>
                <a:t>Constructor and</a:t>
              </a:r>
            </a:p>
            <a:p>
              <a:r>
                <a:rPr lang="en-US" dirty="0"/>
                <a:t>d</a:t>
              </a:r>
              <a:r>
                <a:rPr lang="en-US" dirty="0" smtClean="0"/>
                <a:t>estructor do the work</a:t>
              </a:r>
            </a:p>
          </p:txBody>
        </p:sp>
        <p:cxnSp>
          <p:nvCxnSpPr>
            <p:cNvPr id="23" name="Elbow Connector 22"/>
            <p:cNvCxnSpPr>
              <a:stCxn id="22" idx="3"/>
            </p:cNvCxnSpPr>
            <p:nvPr/>
          </p:nvCxnSpPr>
          <p:spPr>
            <a:xfrm flipV="1">
              <a:off x="5476074" y="3280833"/>
              <a:ext cx="322542" cy="1550828"/>
            </a:xfrm>
            <a:prstGeom prst="bentConnector2">
              <a:avLst/>
            </a:prstGeom>
            <a:ln>
              <a:solidFill>
                <a:schemeClr val="tx2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5365750" y="3280833"/>
              <a:ext cx="432865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1545167" y="3478387"/>
            <a:ext cx="6799075" cy="2680028"/>
            <a:chOff x="1545167" y="3478387"/>
            <a:chExt cx="6799075" cy="2680028"/>
          </a:xfrm>
        </p:grpSpPr>
        <p:sp>
          <p:nvSpPr>
            <p:cNvPr id="34" name="TextBox 33"/>
            <p:cNvSpPr txBox="1"/>
            <p:nvPr/>
          </p:nvSpPr>
          <p:spPr>
            <a:xfrm>
              <a:off x="1545167" y="5789083"/>
              <a:ext cx="6476533" cy="3693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Method of specific implementation is called, with actual arguments</a:t>
              </a:r>
            </a:p>
          </p:txBody>
        </p:sp>
        <p:cxnSp>
          <p:nvCxnSpPr>
            <p:cNvPr id="35" name="Elbow Connector 34"/>
            <p:cNvCxnSpPr>
              <a:stCxn id="34" idx="3"/>
            </p:cNvCxnSpPr>
            <p:nvPr/>
          </p:nvCxnSpPr>
          <p:spPr>
            <a:xfrm flipV="1">
              <a:off x="8021700" y="3478387"/>
              <a:ext cx="322542" cy="2495362"/>
            </a:xfrm>
            <a:prstGeom prst="bentConnector2">
              <a:avLst/>
            </a:prstGeom>
            <a:ln>
              <a:solidFill>
                <a:schemeClr val="tx2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6974417" y="3478387"/>
              <a:ext cx="1369825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7904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Model Space Interface Classes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836" y="2084421"/>
            <a:ext cx="2481745" cy="403187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ource Code Pro Medium"/>
                <a:cs typeface="Source Code Pro Medium"/>
              </a:rPr>
              <a:t>Geometry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State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Increment</a:t>
            </a:r>
          </a:p>
          <a:p>
            <a:endParaRPr lang="en-US" sz="1600" dirty="0" smtClean="0">
              <a:latin typeface="Source Code Pro Medium"/>
              <a:cs typeface="Source Code Pro Medium"/>
            </a:endParaRPr>
          </a:p>
          <a:p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Model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LinearModel</a:t>
            </a:r>
            <a:endParaRPr lang="en-US" sz="1600" dirty="0" smtClean="0">
              <a:latin typeface="Source Code Pro Medium"/>
              <a:cs typeface="Source Code Pro Medium"/>
            </a:endParaRPr>
          </a:p>
          <a:p>
            <a:endParaRPr lang="en-US" sz="1600" dirty="0" smtClean="0">
              <a:latin typeface="Source Code Pro Medium"/>
              <a:cs typeface="Source Code Pro Medium"/>
            </a:endParaRPr>
          </a:p>
          <a:p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ErrorCovariance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smtClean="0">
                <a:latin typeface="Source Code Pro Medium"/>
                <a:cs typeface="Source Code Pro Medium"/>
              </a:rPr>
              <a:t>Localization</a:t>
            </a:r>
          </a:p>
          <a:p>
            <a:endParaRPr lang="en-US" sz="1600" dirty="0" smtClean="0">
              <a:latin typeface="Source Code Pro Medium"/>
              <a:cs typeface="Source Code Pro Medium"/>
            </a:endParaRPr>
          </a:p>
          <a:p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ModelAuxControl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ModelAuxCovariance</a:t>
            </a:r>
            <a:endParaRPr lang="en-US" sz="1600" dirty="0">
              <a:latin typeface="Source Code Pro Medium"/>
              <a:cs typeface="Source Code Pro Medium"/>
            </a:endParaRPr>
          </a:p>
          <a:p>
            <a:r>
              <a:rPr lang="en-US" sz="1600" dirty="0" err="1" smtClean="0">
                <a:latin typeface="Source Code Pro Medium"/>
                <a:cs typeface="Source Code Pro Medium"/>
              </a:rPr>
              <a:t>ModelAuxIncrement</a:t>
            </a:r>
            <a:endParaRPr lang="en-US" sz="1600" dirty="0">
              <a:latin typeface="Source Code Pro Medium"/>
              <a:cs typeface="Source Code Pro Medium"/>
            </a:endParaRPr>
          </a:p>
        </p:txBody>
      </p:sp>
      <p:sp>
        <p:nvSpPr>
          <p:cNvPr id="3" name="Right Bracket 2"/>
          <p:cNvSpPr/>
          <p:nvPr/>
        </p:nvSpPr>
        <p:spPr>
          <a:xfrm>
            <a:off x="3092503" y="2084421"/>
            <a:ext cx="73152" cy="82256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458741" y="3341673"/>
            <a:ext cx="883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Models</a:t>
            </a:r>
            <a:endParaRPr lang="en-US" dirty="0"/>
          </a:p>
        </p:txBody>
      </p:sp>
      <p:sp>
        <p:nvSpPr>
          <p:cNvPr id="6" name="Right Bracket 5"/>
          <p:cNvSpPr/>
          <p:nvPr/>
        </p:nvSpPr>
        <p:spPr>
          <a:xfrm>
            <a:off x="3092503" y="3327087"/>
            <a:ext cx="73152" cy="50699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ket 6"/>
          <p:cNvSpPr/>
          <p:nvPr/>
        </p:nvSpPr>
        <p:spPr>
          <a:xfrm>
            <a:off x="3087984" y="5293727"/>
            <a:ext cx="73152" cy="82256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58741" y="4346882"/>
            <a:ext cx="289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Background error covariance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58741" y="5319125"/>
            <a:ext cx="4595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odel bias correction or parameter estimation</a:t>
            </a:r>
          </a:p>
          <a:p>
            <a:r>
              <a:rPr lang="en-US" dirty="0" smtClean="0"/>
              <a:t>(empty for now)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72213" y="1295057"/>
            <a:ext cx="499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space-related classes required by OOPS-JEDI</a:t>
            </a:r>
            <a:endParaRPr lang="en-US" dirty="0"/>
          </a:p>
        </p:txBody>
      </p:sp>
      <p:sp>
        <p:nvSpPr>
          <p:cNvPr id="15" name="Right Bracket 14"/>
          <p:cNvSpPr/>
          <p:nvPr/>
        </p:nvSpPr>
        <p:spPr>
          <a:xfrm>
            <a:off x="3092503" y="4318000"/>
            <a:ext cx="68633" cy="47625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458741" y="2289145"/>
            <a:ext cx="315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Geometry, State and Increment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44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Geometry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1" y="1307248"/>
            <a:ext cx="8308587" cy="534514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 :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&lt;Geometry&lt;MODEL&gt; &gt; {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MODEL::Geometry              Geometry_;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"oops::Geometry"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Geometry(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Geometry(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 &amp;);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explicit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Geometry(boost::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shared_ptr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Geometry_&gt;);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~Geometry();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 geometry()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geom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_;}</a:t>
            </a:r>
          </a:p>
          <a:p>
            <a:endParaRPr lang="en-US" sz="16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Geometry &amp; </a:t>
            </a:r>
            <a:r>
              <a:rPr lang="en-US" sz="16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=(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 &amp;);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6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shared_ptr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</a:t>
            </a:r>
            <a:r>
              <a:rPr lang="en-US" sz="16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Geometry_&gt; </a:t>
            </a:r>
            <a:r>
              <a:rPr lang="en-US" sz="16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geom</a:t>
            </a:r>
            <a:r>
              <a:rPr lang="en-US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</a:t>
            </a:r>
          </a:p>
          <a:p>
            <a:r>
              <a:rPr lang="mr-IN" sz="16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16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6788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State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2" y="1102576"/>
            <a:ext cx="8225318" cy="567847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 :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&lt;State&lt;MODEL&gt; &gt; {</a:t>
            </a:r>
          </a:p>
          <a:p>
            <a:r>
              <a:rPr lang="en-US" sz="11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"oops::State"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Constructor, destructor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 &amp;);</a:t>
            </a:r>
          </a:p>
          <a:p>
            <a:r>
              <a:rPr lang="mr-IN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~State();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 &amp; 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=(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 &amp;)</a:t>
            </a:r>
            <a:r>
              <a:rPr lang="en-US" sz="11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State_ &amp; state()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*state_;}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 state()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*state_;}</a:t>
            </a:r>
          </a:p>
          <a:p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Get state values at observation locations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&amp;,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&amp;,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&amp;,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&amp;,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InterpolatorTraj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Time</a:t>
            </a:r>
            <a:endParaRPr lang="mr-IN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validTime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1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state_-&gt;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validTime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I/O and diagnostics</a:t>
            </a:r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read(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write(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norm()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Geometry_ geometry()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1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1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1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1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1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&lt;State_&gt; state_;</a:t>
            </a:r>
          </a:p>
          <a:p>
            <a:r>
              <a:rPr lang="mr-IN" sz="11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11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3277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Increment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511" y="1073161"/>
            <a:ext cx="7068480" cy="57554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&gt; </a:t>
            </a:r>
            <a:r>
              <a:rPr lang="en-US" sz="800" dirty="0" smtClean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Increment 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{</a:t>
            </a:r>
            <a:endParaRPr lang="mr-IN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"oops::Increment"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Constructor, destructor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bool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copy = </a:t>
            </a:r>
            <a:r>
              <a:rPr lang="en-US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true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virtual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~Increment();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Interfacing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8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latin typeface="Source Code Pro Medium"/>
                <a:cs typeface="Source Code Pro Medium"/>
              </a:rPr>
              <a:t>Increment_ &amp; increment() </a:t>
            </a:r>
            <a:r>
              <a:rPr lang="en-US" sz="800" dirty="0">
                <a:solidFill>
                  <a:srgbClr val="008000"/>
                </a:solidFill>
                <a:latin typeface="Source Code Pro Medium"/>
                <a:cs typeface="Source Code Pro Medium"/>
              </a:rPr>
              <a:t>{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800" dirty="0">
                <a:solidFill>
                  <a:srgbClr val="008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*increment_;}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Increment_ &amp; increment()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*increment_;}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Get increment values at observation locations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getValuesTL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InterpolatorTraj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getValuesAD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Locations_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Variables &amp;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, </a:t>
            </a:r>
            <a:r>
              <a:rPr lang="en-US" sz="800" dirty="0" err="1" smtClean="0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 smtClean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GeoVaLs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InterpolatorTraj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Interactions with State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diff(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&amp;);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mr-IN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Time</a:t>
            </a:r>
            <a:endParaRPr lang="mr-IN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validTime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increment_-&gt;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validTime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updateTime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::Duration &amp;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 {increment_-&gt;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updateTime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);}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Linear algebra </a:t>
            </a:r>
            <a:r>
              <a:rPr lang="en-US" sz="800" dirty="0" smtClean="0">
                <a:solidFill>
                  <a:srgbClr val="400BD9"/>
                </a:solidFill>
                <a:latin typeface="Source Code Pro Medium"/>
                <a:cs typeface="Source Code Pro Medium"/>
              </a:rPr>
              <a:t>operators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zero();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zero(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DateTime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 &amp;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=(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 &amp;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+=(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 &amp;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-=(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Increment &amp; </a:t>
            </a:r>
            <a:r>
              <a:rPr lang="en-US" sz="8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operator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*=(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axpy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bool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check = </a:t>
            </a:r>
            <a:r>
              <a:rPr lang="en-US" sz="8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true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008000"/>
                </a:solidFill>
                <a:latin typeface="Source Code Pro Medium"/>
                <a:cs typeface="Source Code Pro Medium"/>
              </a:rPr>
              <a:t>double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dot_product_with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schur_product_with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Increment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random();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accumul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double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&amp;,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State_ &amp;);</a:t>
            </a:r>
          </a:p>
          <a:p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/// I/O and diagnostics</a:t>
            </a:r>
            <a:endParaRPr lang="en-US" sz="8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read(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write(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800" dirty="0" smtClean="0">
              <a:solidFill>
                <a:srgbClr val="C1651C"/>
              </a:solidFill>
              <a:latin typeface="Source Code Pro Medium"/>
              <a:cs typeface="Source Code Pro Medium"/>
            </a:endParaRPr>
          </a:p>
          <a:p>
            <a:r>
              <a:rPr lang="en-US" sz="800" dirty="0" smtClean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8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8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8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&lt;Increment_&gt; increment_;</a:t>
            </a:r>
          </a:p>
          <a:p>
            <a:r>
              <a:rPr lang="mr-IN" sz="8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8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33748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Model Class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851" y="1151185"/>
            <a:ext cx="7755966" cy="56323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template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&lt;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MODEL&gt;</a:t>
            </a:r>
          </a:p>
          <a:p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 :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::Printable,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noncopyable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ObjectCounter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&lt;Model&lt;MODEL&gt; &gt;  {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MODEL::Model                 Model_;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Geometry&lt;MODEL&gt;            Geometry_;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ModelAuxControl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&lt;MODEL&gt;    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mr-IN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typedef</a:t>
            </a:r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State&lt;MODEL&gt;               State_;</a:t>
            </a:r>
          </a:p>
          <a:p>
            <a:endParaRPr lang="mr-IN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::string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classname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B42419"/>
                </a:solidFill>
                <a:latin typeface="Source Code Pro Medium"/>
                <a:cs typeface="Source Code Pro Medium"/>
              </a:rPr>
              <a:t>"oops::Model"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Model(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Geometry_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eckit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::Configuration &amp;);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~Model();</a:t>
            </a:r>
          </a:p>
          <a:p>
            <a:endParaRPr lang="mr-IN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Run the forecast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forecast(State_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&amp;,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            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::Duration &amp;,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PostProcessor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&lt;State_&gt;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400BD9"/>
                </a:solidFill>
                <a:latin typeface="Source Code Pro Medium"/>
                <a:cs typeface="Source Code Pro Medium"/>
              </a:rPr>
              <a:t>// Information and diagnostics</a:t>
            </a:r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util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::Duration &amp;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timeResolution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{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model_-&gt;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timeResolution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();}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>
                <a:solidFill>
                  <a:srgbClr val="C1651C"/>
                </a:solidFill>
                <a:latin typeface="Source Code Pro Medium"/>
                <a:cs typeface="Source Code Pro Medium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initialize(State_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step(State_ &amp;,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ModelAux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finalize(State_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</a:t>
            </a:r>
            <a:r>
              <a:rPr lang="en-US" sz="1200" dirty="0">
                <a:solidFill>
                  <a:srgbClr val="2FB41D"/>
                </a:solidFill>
                <a:latin typeface="Source Code Pro Medium"/>
                <a:cs typeface="Source Code Pro Medium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print(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std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ostream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&amp;) </a:t>
            </a:r>
            <a:r>
              <a:rPr lang="en-US" sz="1200" dirty="0" err="1">
                <a:solidFill>
                  <a:srgbClr val="2FB41D"/>
                </a:solidFill>
                <a:latin typeface="Source Code Pro Medium"/>
                <a:cs typeface="Source Code Pro Medium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;</a:t>
            </a:r>
          </a:p>
          <a:p>
            <a:endParaRPr lang="en-US" sz="1200" dirty="0">
              <a:solidFill>
                <a:srgbClr val="000000"/>
              </a:solidFill>
              <a:latin typeface="Source Code Pro Medium"/>
              <a:cs typeface="Source Code Pro Medium"/>
            </a:endParaRPr>
          </a:p>
          <a:p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  boost::</a:t>
            </a:r>
            <a:r>
              <a:rPr lang="en-US" sz="1200" dirty="0" err="1">
                <a:solidFill>
                  <a:srgbClr val="000000"/>
                </a:solidFill>
                <a:latin typeface="Source Code Pro Medium"/>
                <a:cs typeface="Source Code Pro Medium"/>
              </a:rPr>
              <a:t>scoped_ptr</a:t>
            </a:r>
            <a:r>
              <a:rPr lang="en-US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&lt;Model_&gt; model_;</a:t>
            </a:r>
          </a:p>
          <a:p>
            <a:r>
              <a:rPr lang="mr-IN" sz="1200" dirty="0">
                <a:solidFill>
                  <a:srgbClr val="000000"/>
                </a:solidFill>
                <a:latin typeface="Source Code Pro Medium"/>
                <a:cs typeface="Source Code Pro Medium"/>
              </a:rPr>
              <a:t>};</a:t>
            </a:r>
            <a:endParaRPr lang="en-US" sz="1200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5665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6637</TotalTime>
  <Words>2324</Words>
  <Application>Microsoft Macintosh PowerPoint</Application>
  <PresentationFormat>On-screen Show (4:3)</PresentationFormat>
  <Paragraphs>317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1_Office Theme</vt:lpstr>
      <vt:lpstr>PowerPoint Presentation</vt:lpstr>
      <vt:lpstr>Interfaces Classes</vt:lpstr>
      <vt:lpstr>Interfaces Classes</vt:lpstr>
      <vt:lpstr>Interfaces Classes</vt:lpstr>
      <vt:lpstr>Model Space Interface Classes</vt:lpstr>
      <vt:lpstr>Geometry Class</vt:lpstr>
      <vt:lpstr>State Class</vt:lpstr>
      <vt:lpstr>Increment Class</vt:lpstr>
      <vt:lpstr>Model Class</vt:lpstr>
      <vt:lpstr>Model Class</vt:lpstr>
      <vt:lpstr>LinearModel Class</vt:lpstr>
      <vt:lpstr>ErrorCovariance Class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Yannick</cp:lastModifiedBy>
  <cp:revision>220</cp:revision>
  <dcterms:created xsi:type="dcterms:W3CDTF">2017-03-29T21:24:21Z</dcterms:created>
  <dcterms:modified xsi:type="dcterms:W3CDTF">2018-06-06T20:32:03Z</dcterms:modified>
</cp:coreProperties>
</file>