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76" r:id="rId4"/>
    <p:sldId id="258" r:id="rId5"/>
    <p:sldId id="267" r:id="rId6"/>
    <p:sldId id="266" r:id="rId7"/>
    <p:sldId id="270" r:id="rId8"/>
    <p:sldId id="275" r:id="rId9"/>
    <p:sldId id="274" r:id="rId10"/>
    <p:sldId id="273" r:id="rId11"/>
    <p:sldId id="279" r:id="rId12"/>
    <p:sldId id="271" r:id="rId13"/>
    <p:sldId id="277" r:id="rId14"/>
    <p:sldId id="278" r:id="rId15"/>
    <p:sldId id="269" r:id="rId16"/>
    <p:sldId id="268" r:id="rId17"/>
    <p:sldId id="265" r:id="rId18"/>
    <p:sldId id="280" r:id="rId19"/>
    <p:sldId id="259" r:id="rId20"/>
    <p:sldId id="262" r:id="rId21"/>
    <p:sldId id="260" r:id="rId22"/>
    <p:sldId id="261" r:id="rId23"/>
    <p:sldId id="284" r:id="rId24"/>
    <p:sldId id="281" r:id="rId25"/>
    <p:sldId id="282" r:id="rId26"/>
    <p:sldId id="263" r:id="rId27"/>
    <p:sldId id="28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37"/>
  </p:normalViewPr>
  <p:slideViewPr>
    <p:cSldViewPr snapToGrid="0" snapToObjects="1">
      <p:cViewPr varScale="1">
        <p:scale>
          <a:sx n="95" d="100"/>
          <a:sy n="95" d="100"/>
        </p:scale>
        <p:origin x="5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A59F5-B058-BC4E-BCB8-FDF90AEF8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F34BB3-32C3-0746-8DBA-8F501D78BC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8ED15-26D0-134B-A44E-FA2AE459F6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AFA8E-3732-3543-A7F8-A21340B10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CE6C9-2392-E64A-83B0-CF70182EA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99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0A3B5-5640-9943-8B04-788766132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9892FA-F857-D04E-B0AB-BC57DDC90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D3E8EE-BB8F-EE49-8C03-375E0F83B3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92A62-F4A5-0747-84B4-219D6A7D2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98323-B8A3-F542-8AF3-6C6F776BF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4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150727-A67F-4545-A425-B428162362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22EAF2-F29D-0F4D-AB51-3C58D21C2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7A2D5-9856-3044-8F87-8B043C50A4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A1E96-D0D1-9C47-92AB-D9A5A17DB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F3C67-CC69-0A4B-A36A-92E8CEB41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27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02071-0374-E547-9B30-7E54B415F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2E24D-38F4-3F42-8A28-2175AF005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B9E2384-B873-124B-9197-782962AA1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JEDI Academy, Spring 2018</a:t>
            </a:r>
          </a:p>
        </p:txBody>
      </p:sp>
    </p:spTree>
    <p:extLst>
      <p:ext uri="{BB962C8B-B14F-4D97-AF65-F5344CB8AC3E}">
        <p14:creationId xmlns:p14="http://schemas.microsoft.com/office/powerpoint/2010/main" val="2357988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02071-0374-E547-9B30-7E54B415F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2126F6-6315-0844-A018-B4278C113B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9990" y="1444143"/>
            <a:ext cx="11410950" cy="502285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2032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CE66-7ED1-2B41-BE8E-1F37A0D1E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C7AE38-3071-244C-AD1B-49F2F53601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D4E7C-5878-DE46-A042-43E1CC49DC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7FCA0-4C63-A348-8762-AD7B3274D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2CBFE-411D-2B47-B142-D57B6C7CD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7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3CDD0-783E-C140-82E4-B4F7D12AA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E4D0D-6EC5-1249-B026-ACAAC32CB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60E76B-0B0C-D649-B343-181A78B68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B4DE3-6B5C-E64A-B82B-B8F2B11C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0A650-9531-F24F-8BB1-9A44DC7BE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FD7284-62C1-A34D-B0E5-8C23132FD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17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7DA37-0550-144B-A020-CEAC37992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06D220-B184-CF40-8F8E-BCC1078BA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E1AED9-D206-3042-B951-FD62897B0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E1C80C-CE0C-3343-89B1-4BF697B826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B8DCE7-18CD-A649-BAD2-D9B5F42B16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EED2F-F207-0949-8580-308B2714A4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6/8/18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256123-92A8-B648-8BCC-4B75CB1D3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52417B-A8BE-5148-B9A3-BF3E712AE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5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2C9E-BE45-D74A-983A-18FA50F12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28E3A4-3C71-EA46-ADCB-3FB004CA5E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6/8/18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5C402B-A97B-914A-96ED-E670CE9EA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21133B-FFEA-EE40-9478-4ABE6BF78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170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625C1F-E349-464E-8F8B-B1EA4866CE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6/8/18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24A37C-E16F-BA4A-A0F3-5B2A74F31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37649-8EA9-8A49-B545-17F1034BB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24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4C23E-89B2-CC46-A3F4-3D07120C7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91E6C-D3FC-6D4D-AC21-3C9DABA16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2D6A25-4ACA-C64B-95AD-A54F0991E5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F2DD9-5594-DD4A-A560-392C76AB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3B3B1-45CB-D346-96AA-992D9A3E9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B1C2BA-EB7A-384A-B8AE-CC6A3408B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79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6718F-EC13-C340-B894-134175069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36D83A-CB5B-C74D-8078-F6AC083B5E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E6DE12-0901-1949-84EA-4BAA961D6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1A6F2-9A32-234E-A852-A6C03BE0F9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BBF02-98E6-0D49-BCCE-8F71BDFC0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C1BF5-C1A3-4A48-9170-395105629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5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CDEA87-A718-3147-9E80-7FF124C8E0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t="18334" b="73057"/>
          <a:stretch/>
        </p:blipFill>
        <p:spPr>
          <a:xfrm>
            <a:off x="-31913" y="1360"/>
            <a:ext cx="12223913" cy="1041595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D9A01-9B9E-7A4A-8F1F-BEF8ECAC0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242" y="141669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9D9AA-CAFB-284C-B659-5338573E2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7809" y="177605"/>
            <a:ext cx="6403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58F4A-EA1E-3D44-AD5A-27BAE630CE9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C56A8D-7030-8649-84DE-2A91D24280FA}"/>
              </a:ext>
            </a:extLst>
          </p:cNvPr>
          <p:cNvSpPr/>
          <p:nvPr userDrawn="1"/>
        </p:nvSpPr>
        <p:spPr>
          <a:xfrm>
            <a:off x="-31913" y="-22288"/>
            <a:ext cx="12223913" cy="106012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3FA62A-0D62-AF48-AF99-548AC9AFB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39" y="105664"/>
            <a:ext cx="9750287" cy="832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8C4290-B283-1A40-9852-E23A42583265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817322" y="90977"/>
            <a:ext cx="1270027" cy="127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4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4DCEE05-F00A-E24F-A5C8-9A91BD6F63BB}"/>
              </a:ext>
            </a:extLst>
          </p:cNvPr>
          <p:cNvSpPr txBox="1">
            <a:spLocks/>
          </p:cNvSpPr>
          <p:nvPr/>
        </p:nvSpPr>
        <p:spPr>
          <a:xfrm>
            <a:off x="2123822" y="3137487"/>
            <a:ext cx="7772400" cy="117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400" dirty="0"/>
              <a:t>Joint Center for Satellite Data Assimilation (JCSDA)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01EAA3-D616-FF4F-B0EE-E424B15E3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113" y="4437990"/>
            <a:ext cx="6365818" cy="198755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4BA7C9A-CAF0-7048-95B2-3787FD06231A}"/>
              </a:ext>
            </a:extLst>
          </p:cNvPr>
          <p:cNvSpPr txBox="1">
            <a:spLocks/>
          </p:cNvSpPr>
          <p:nvPr/>
        </p:nvSpPr>
        <p:spPr>
          <a:xfrm>
            <a:off x="1831365" y="1389730"/>
            <a:ext cx="8357313" cy="1747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tx2"/>
                </a:solidFill>
              </a:rPr>
              <a:t>The Joint Effort for Data assimilation Integration</a:t>
            </a:r>
          </a:p>
          <a:p>
            <a:endParaRPr lang="en-US" sz="1400" dirty="0">
              <a:solidFill>
                <a:schemeClr val="tx2"/>
              </a:solidFill>
            </a:endParaRPr>
          </a:p>
          <a:p>
            <a:endParaRPr lang="en-US" sz="1400" dirty="0">
              <a:solidFill>
                <a:schemeClr val="tx2"/>
              </a:solidFill>
            </a:endParaRPr>
          </a:p>
          <a:p>
            <a:r>
              <a:rPr lang="en-US" sz="3200" b="1" dirty="0"/>
              <a:t>C++ basics, F90 interfaces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418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E4E6-E880-FD4A-A87C-071A60848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1411BB-DB2E-BE41-B23B-3AD5E6C5F43C}"/>
              </a:ext>
            </a:extLst>
          </p:cNvPr>
          <p:cNvSpPr txBox="1"/>
          <p:nvPr/>
        </p:nvSpPr>
        <p:spPr>
          <a:xfrm>
            <a:off x="855258" y="1299215"/>
            <a:ext cx="1048148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addition to the usual +,-,/,*,% operators C++ supports shorthand that combine variables directly, e.g.:</a:t>
            </a:r>
            <a:endParaRPr lang="en-US" sz="1200" dirty="0"/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five = 5;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one  = 1;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zero = 0;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onePlusFive</a:t>
            </a:r>
            <a:r>
              <a:rPr lang="en-US" dirty="0">
                <a:latin typeface="Courier" pitchFamily="2" charset="0"/>
              </a:rPr>
              <a:t> = 1;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oneMinusFive</a:t>
            </a:r>
            <a:r>
              <a:rPr lang="en-US" dirty="0">
                <a:latin typeface="Courier" pitchFamily="2" charset="0"/>
              </a:rPr>
              <a:t> = 1;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onePlusFive</a:t>
            </a:r>
            <a:r>
              <a:rPr lang="en-US" dirty="0">
                <a:latin typeface="Courier" pitchFamily="2" charset="0"/>
              </a:rPr>
              <a:t> += five;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oneMinusFive</a:t>
            </a:r>
            <a:r>
              <a:rPr lang="en-US" dirty="0">
                <a:latin typeface="Courier" pitchFamily="2" charset="0"/>
              </a:rPr>
              <a:t> -= five;</a:t>
            </a:r>
          </a:p>
          <a:p>
            <a:r>
              <a:rPr lang="en-US" dirty="0">
                <a:latin typeface="Courier" pitchFamily="2" charset="0"/>
              </a:rPr>
              <a:t>  ++five;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"five + 1 = " &lt;&lt; five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"one + five = " &lt;&lt; </a:t>
            </a:r>
            <a:r>
              <a:rPr lang="en-US" dirty="0" err="1">
                <a:latin typeface="Courier" pitchFamily="2" charset="0"/>
              </a:rPr>
              <a:t>onePlusFive</a:t>
            </a:r>
            <a:r>
              <a:rPr lang="en-US" dirty="0">
                <a:latin typeface="Courier" pitchFamily="2" charset="0"/>
              </a:rPr>
              <a:t>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&gt; five + 1 = 6</a:t>
            </a:r>
          </a:p>
          <a:p>
            <a:r>
              <a:rPr lang="en-US" dirty="0">
                <a:latin typeface="Courier" pitchFamily="2" charset="0"/>
              </a:rPr>
              <a:t>  &gt; one + five = 6</a:t>
            </a:r>
          </a:p>
          <a:p>
            <a:r>
              <a:rPr lang="en-US" dirty="0">
                <a:latin typeface="Courier" pitchFamily="2" charset="0"/>
              </a:rPr>
              <a:t>  &gt; one - five = -4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dirty="0"/>
              <a:t>Any operator can be overloaded so these are seen in JEDI for things like field + increment </a:t>
            </a:r>
          </a:p>
        </p:txBody>
      </p:sp>
    </p:spTree>
    <p:extLst>
      <p:ext uri="{BB962C8B-B14F-4D97-AF65-F5344CB8AC3E}">
        <p14:creationId xmlns:p14="http://schemas.microsoft.com/office/powerpoint/2010/main" val="508528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209D1-DCC2-4B46-93E8-3EE21993D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</a:t>
            </a:r>
            <a:r>
              <a:rPr lang="en-US" dirty="0" err="1"/>
              <a:t>Maths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5A2A52C-BA87-D84E-9F08-41252096503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31999" y="2808410"/>
          <a:ext cx="8128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54238850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0510058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767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Square root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ourier" pitchFamily="2" charset="0"/>
                        </a:rPr>
                        <a:t>sqrt()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314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Raise to the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ourier" pitchFamily="2" charset="0"/>
                        </a:rPr>
                        <a:t>pow(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x,y</a:t>
                      </a:r>
                      <a:r>
                        <a:rPr lang="en-US" sz="1600" dirty="0">
                          <a:latin typeface="Courier" pitchFamily="2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210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ourier" pitchFamily="2" charset="0"/>
                        </a:rPr>
                        <a:t>cos(x), sin(x), tan(x)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710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arc trig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Courier" pitchFamily="2" charset="0"/>
                        </a:rPr>
                        <a:t>acos</a:t>
                      </a:r>
                      <a:r>
                        <a:rPr lang="en-US" sz="1600" dirty="0">
                          <a:latin typeface="Courier" pitchFamily="2" charset="0"/>
                        </a:rPr>
                        <a:t>(x), 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asin</a:t>
                      </a:r>
                      <a:r>
                        <a:rPr lang="en-US" sz="1600" dirty="0">
                          <a:latin typeface="Courier" pitchFamily="2" charset="0"/>
                        </a:rPr>
                        <a:t>(x), 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atan</a:t>
                      </a:r>
                      <a:r>
                        <a:rPr lang="en-US" sz="1600" dirty="0">
                          <a:latin typeface="Courier" pitchFamily="2" charset="0"/>
                        </a:rPr>
                        <a:t>(x)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451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Hyperbolic trig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Courier" pitchFamily="2" charset="0"/>
                        </a:rPr>
                        <a:t>cosh</a:t>
                      </a:r>
                      <a:r>
                        <a:rPr lang="en-US" sz="1600" dirty="0">
                          <a:latin typeface="Courier" pitchFamily="2" charset="0"/>
                        </a:rPr>
                        <a:t>(x), 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sinh</a:t>
                      </a:r>
                      <a:r>
                        <a:rPr lang="en-US" sz="1600" dirty="0">
                          <a:latin typeface="Courier" pitchFamily="2" charset="0"/>
                        </a:rPr>
                        <a:t>(x), tanh(x)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8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exp</a:t>
                      </a:r>
                      <a:r>
                        <a:rPr lang="en-US" sz="1600" dirty="0"/>
                        <a:t>, 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Courier" pitchFamily="2" charset="0"/>
                        </a:rPr>
                        <a:t>exp</a:t>
                      </a:r>
                      <a:r>
                        <a:rPr lang="en-US" sz="1600" dirty="0">
                          <a:latin typeface="Courier" pitchFamily="2" charset="0"/>
                        </a:rPr>
                        <a:t>(x), log(x), log10(x)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568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Hypotenuse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ourier" pitchFamily="2" charset="0"/>
                        </a:rPr>
                        <a:t>z = 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hypot</a:t>
                      </a:r>
                      <a:r>
                        <a:rPr lang="en-US" sz="1600" dirty="0">
                          <a:latin typeface="Courier" pitchFamily="2" charset="0"/>
                        </a:rPr>
                        <a:t>(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x,y</a:t>
                      </a:r>
                      <a:r>
                        <a:rPr lang="en-US" sz="1600" dirty="0">
                          <a:latin typeface="Courier" pitchFamily="2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36399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AD6A822-3CF8-224C-BA6C-A373DBDC6782}"/>
              </a:ext>
            </a:extLst>
          </p:cNvPr>
          <p:cNvSpPr txBox="1"/>
          <p:nvPr/>
        </p:nvSpPr>
        <p:spPr>
          <a:xfrm>
            <a:off x="796834" y="1099717"/>
            <a:ext cx="10507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Math in C++ requires use of the header: </a:t>
            </a:r>
            <a:r>
              <a:rPr lang="en-US" dirty="0">
                <a:latin typeface="Courier" pitchFamily="2" charset="0"/>
              </a:rPr>
              <a:t>#include &lt;</a:t>
            </a:r>
            <a:r>
              <a:rPr lang="en-US" dirty="0" err="1">
                <a:latin typeface="Courier" pitchFamily="2" charset="0"/>
              </a:rPr>
              <a:t>math.h</a:t>
            </a:r>
            <a:r>
              <a:rPr lang="en-US" dirty="0">
                <a:latin typeface="Courier" pitchFamily="2" charset="0"/>
              </a:rPr>
              <a:t>&gt;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Some of the capabilities from this library are listed here:</a:t>
            </a:r>
            <a:r>
              <a:rPr lang="en-US" dirty="0">
                <a:latin typeface="Courier" pitchFamily="2" charset="0"/>
              </a:rPr>
              <a:t> http://</a:t>
            </a:r>
            <a:r>
              <a:rPr lang="en-US" dirty="0" err="1">
                <a:latin typeface="Courier" pitchFamily="2" charset="0"/>
              </a:rPr>
              <a:t>www.cplusplus.com</a:t>
            </a:r>
            <a:r>
              <a:rPr lang="en-US" dirty="0">
                <a:latin typeface="Courier" pitchFamily="2" charset="0"/>
              </a:rPr>
              <a:t>/reference/</a:t>
            </a:r>
            <a:r>
              <a:rPr lang="en-US" dirty="0" err="1">
                <a:latin typeface="Courier" pitchFamily="2" charset="0"/>
              </a:rPr>
              <a:t>cmath</a:t>
            </a:r>
            <a:r>
              <a:rPr lang="en-US" dirty="0">
                <a:latin typeface="Courier" pitchFamily="2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483356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B299A-A73E-5644-B5F2-5A23A6B87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Loops in C++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B5C584-A5CE-7D42-B688-C7532368DCEF}"/>
              </a:ext>
            </a:extLst>
          </p:cNvPr>
          <p:cNvSpPr txBox="1"/>
          <p:nvPr/>
        </p:nvSpPr>
        <p:spPr>
          <a:xfrm>
            <a:off x="1220856" y="1225689"/>
            <a:ext cx="1025691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FOR LOOP EXAMPLE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for (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= 0; </a:t>
            </a:r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&lt; 10; ++</a:t>
            </a:r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) {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</a:t>
            </a:r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= " &lt;&lt; </a:t>
            </a:r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}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= 0</a:t>
            </a:r>
          </a:p>
          <a:p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= 1</a:t>
            </a:r>
          </a:p>
          <a:p>
            <a:r>
              <a:rPr lang="en-US" dirty="0">
                <a:latin typeface="Courier" pitchFamily="2" charset="0"/>
              </a:rPr>
              <a:t>…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for(;;) {</a:t>
            </a:r>
          </a:p>
          <a:p>
            <a:r>
              <a:rPr lang="en-US" dirty="0">
                <a:latin typeface="Courier" pitchFamily="2" charset="0"/>
              </a:rPr>
              <a:t> 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"Here for a VERY long time"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}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u="sng" dirty="0"/>
              <a:t>WHILE LOOPS EXAMPLE</a:t>
            </a:r>
          </a:p>
          <a:p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indWhile</a:t>
            </a:r>
            <a:r>
              <a:rPr lang="en-US" dirty="0">
                <a:latin typeface="Courier" pitchFamily="2" charset="0"/>
              </a:rPr>
              <a:t> = 0;</a:t>
            </a:r>
          </a:p>
          <a:p>
            <a:r>
              <a:rPr lang="en-US" dirty="0">
                <a:latin typeface="Courier" pitchFamily="2" charset="0"/>
              </a:rPr>
              <a:t> while (</a:t>
            </a:r>
            <a:r>
              <a:rPr lang="en-US" dirty="0" err="1">
                <a:latin typeface="Courier" pitchFamily="2" charset="0"/>
              </a:rPr>
              <a:t>indWhile</a:t>
            </a:r>
            <a:r>
              <a:rPr lang="en-US" dirty="0">
                <a:latin typeface="Courier" pitchFamily="2" charset="0"/>
              </a:rPr>
              <a:t> &lt; 10) {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</a:t>
            </a:r>
            <a:r>
              <a:rPr lang="en-US" dirty="0" err="1">
                <a:latin typeface="Courier" pitchFamily="2" charset="0"/>
              </a:rPr>
              <a:t>indWhile</a:t>
            </a:r>
            <a:r>
              <a:rPr lang="en-US" dirty="0">
                <a:latin typeface="Courier" pitchFamily="2" charset="0"/>
              </a:rPr>
              <a:t> = " &lt;&lt; </a:t>
            </a:r>
            <a:r>
              <a:rPr lang="en-US" dirty="0" err="1">
                <a:latin typeface="Courier" pitchFamily="2" charset="0"/>
              </a:rPr>
              <a:t>indWhile</a:t>
            </a:r>
            <a:r>
              <a:rPr lang="en-US" dirty="0">
                <a:latin typeface="Courier" pitchFamily="2" charset="0"/>
              </a:rPr>
              <a:t>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  ++</a:t>
            </a:r>
            <a:r>
              <a:rPr lang="en-US" dirty="0" err="1">
                <a:latin typeface="Courier" pitchFamily="2" charset="0"/>
              </a:rPr>
              <a:t>indWhile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1519260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1C384-F06A-2A4E-8992-3789013C7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in C++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57B0B4-3C4A-1F40-A9E3-06222A6CA898}"/>
              </a:ext>
            </a:extLst>
          </p:cNvPr>
          <p:cNvSpPr txBox="1"/>
          <p:nvPr/>
        </p:nvSpPr>
        <p:spPr>
          <a:xfrm>
            <a:off x="1220856" y="1210235"/>
            <a:ext cx="975028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IF Statement example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bool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false;</a:t>
            </a: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bool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attendedTheJediAcademy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true;</a:t>
            </a:r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if (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attendedTheJediAcademy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" pitchFamily="2" charset="0"/>
              </a:rPr>
              <a:t>== true) </a:t>
            </a:r>
          </a:p>
          <a:p>
            <a:r>
              <a:rPr lang="en-US" dirty="0">
                <a:latin typeface="Courier" pitchFamily="2" charset="0"/>
              </a:rPr>
              <a:t>  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true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else</a:t>
            </a:r>
          </a:p>
          <a:p>
            <a:r>
              <a:rPr lang="en-US" dirty="0">
                <a:latin typeface="Courier" pitchFamily="2" charset="0"/>
              </a:rPr>
              <a:t>  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false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And this is equivalent to: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a = 2;</a:t>
            </a:r>
          </a:p>
          <a:p>
            <a:r>
              <a:rPr lang="en-US" dirty="0">
                <a:latin typeface="Courier" pitchFamily="2" charset="0"/>
              </a:rPr>
              <a:t>  if (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attendedTheJediAcademy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" pitchFamily="2" charset="0"/>
              </a:rPr>
              <a:t>== true) {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true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}</a:t>
            </a:r>
          </a:p>
          <a:p>
            <a:r>
              <a:rPr lang="en-US" dirty="0">
                <a:latin typeface="Courier" pitchFamily="2" charset="0"/>
              </a:rPr>
              <a:t>  else {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false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3077883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1C384-F06A-2A4E-8992-3789013C7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in C++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E2736AF-00AA-7245-8056-905BA9D40A8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31999" y="2064372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8552980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6275120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LOGIC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464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Equal 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==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794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equal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!=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32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&amp;&amp;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779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||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6660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5801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83E4E-E0B4-AE46-9C86-1302E2A54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Calling subroutines/functions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27EF6C-4E39-3F4D-974E-3A99F136C5B2}"/>
              </a:ext>
            </a:extLst>
          </p:cNvPr>
          <p:cNvSpPr txBox="1"/>
          <p:nvPr/>
        </p:nvSpPr>
        <p:spPr>
          <a:xfrm>
            <a:off x="1220856" y="1358153"/>
            <a:ext cx="975028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" pitchFamily="2" charset="0"/>
              </a:rPr>
              <a:t>double </a:t>
            </a:r>
            <a:r>
              <a:rPr lang="en-US" dirty="0" err="1">
                <a:latin typeface="Courier" pitchFamily="2" charset="0"/>
              </a:rPr>
              <a:t>areaCircle</a:t>
            </a:r>
            <a:r>
              <a:rPr lang="en-US" dirty="0">
                <a:latin typeface="Courier" pitchFamily="2" charset="0"/>
              </a:rPr>
              <a:t> (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double pi, double radius) {</a:t>
            </a:r>
          </a:p>
          <a:p>
            <a:r>
              <a:rPr lang="en-US" dirty="0">
                <a:latin typeface="Courier" pitchFamily="2" charset="0"/>
              </a:rPr>
              <a:t>  return pi * radius * radius;</a:t>
            </a:r>
          </a:p>
          <a:p>
            <a:r>
              <a:rPr lang="en-US" dirty="0">
                <a:latin typeface="Courier" pitchFamily="2" charset="0"/>
              </a:rPr>
              <a:t>} 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main()</a:t>
            </a:r>
          </a:p>
          <a:p>
            <a:r>
              <a:rPr lang="en-US" dirty="0">
                <a:latin typeface="Courier" pitchFamily="2" charset="0"/>
              </a:rPr>
              <a:t>{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double pi = 3.14159;</a:t>
            </a:r>
          </a:p>
          <a:p>
            <a:r>
              <a:rPr lang="en-US" dirty="0">
                <a:latin typeface="Courier" pitchFamily="2" charset="0"/>
              </a:rPr>
              <a:t>  double radius;</a:t>
            </a:r>
          </a:p>
          <a:p>
            <a:r>
              <a:rPr lang="en-US" dirty="0">
                <a:latin typeface="Courier" pitchFamily="2" charset="0"/>
              </a:rPr>
              <a:t>  double area;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radius = 4.0;</a:t>
            </a:r>
          </a:p>
          <a:p>
            <a:r>
              <a:rPr lang="en-US" dirty="0">
                <a:latin typeface="Courier" pitchFamily="2" charset="0"/>
              </a:rPr>
              <a:t>  area = </a:t>
            </a:r>
            <a:r>
              <a:rPr lang="en-US" dirty="0" err="1">
                <a:latin typeface="Courier" pitchFamily="2" charset="0"/>
              </a:rPr>
              <a:t>areaCircle</a:t>
            </a:r>
            <a:r>
              <a:rPr lang="en-US" dirty="0">
                <a:latin typeface="Courier" pitchFamily="2" charset="0"/>
              </a:rPr>
              <a:t>(pi, radius);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"Area = " &lt;&lt; area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return 0;</a:t>
            </a:r>
          </a:p>
          <a:p>
            <a:r>
              <a:rPr lang="en-US" dirty="0">
                <a:latin typeface="Courier" pitchFamily="2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73201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CA332-C44F-DD41-AF41-6734E0F99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Picking variables names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1D1D3F-E039-AA48-8A63-4703C1F9E831}"/>
              </a:ext>
            </a:extLst>
          </p:cNvPr>
          <p:cNvSpPr txBox="1"/>
          <p:nvPr/>
        </p:nvSpPr>
        <p:spPr>
          <a:xfrm>
            <a:off x="950259" y="1255059"/>
            <a:ext cx="101839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Always pick descriptive names for variables and functions. Avoid underscores for naming variables in C++, they have special meaning in OO programming. Instead stick to the following:</a:t>
            </a:r>
          </a:p>
          <a:p>
            <a:endParaRPr lang="en-US" dirty="0"/>
          </a:p>
          <a:p>
            <a:r>
              <a:rPr lang="en-US" dirty="0"/>
              <a:t>In JEDI lower “camelCase” is used for methods and variables e.g.: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urier" pitchFamily="2" charset="0"/>
              </a:rPr>
              <a:t>descriptiveVariable</a:t>
            </a:r>
            <a:r>
              <a:rPr lang="en-US" dirty="0">
                <a:latin typeface="Courier" pitchFamily="2" charset="0"/>
              </a:rPr>
              <a:t> = 1;</a:t>
            </a:r>
          </a:p>
          <a:p>
            <a:endParaRPr lang="en-US" dirty="0"/>
          </a:p>
          <a:p>
            <a:r>
              <a:rPr lang="en-US" dirty="0"/>
              <a:t>For Functions we use all lower case, here you can use underscores, e.g.: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void </a:t>
            </a:r>
            <a:r>
              <a:rPr lang="en-US" dirty="0" err="1">
                <a:solidFill>
                  <a:srgbClr val="FF0000"/>
                </a:solidFill>
                <a:latin typeface="Courier" pitchFamily="2" charset="0"/>
              </a:rPr>
              <a:t>schur_product_with</a:t>
            </a:r>
            <a:r>
              <a:rPr lang="en-US" dirty="0">
                <a:latin typeface="Courier" pitchFamily="2" charset="0"/>
              </a:rPr>
              <a:t>(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IncrementFV3JEDI &amp;);</a:t>
            </a:r>
          </a:p>
          <a:p>
            <a:endParaRPr lang="en-US" dirty="0"/>
          </a:p>
          <a:p>
            <a:r>
              <a:rPr lang="en-US" dirty="0"/>
              <a:t>“</a:t>
            </a:r>
            <a:r>
              <a:rPr lang="en-US" dirty="0" err="1"/>
              <a:t>PascalCase</a:t>
            </a:r>
            <a:r>
              <a:rPr lang="en-US" dirty="0"/>
              <a:t>” is used for classes and methods.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template&lt;</a:t>
            </a:r>
            <a:r>
              <a:rPr lang="en-US" dirty="0" err="1">
                <a:latin typeface="Courier" pitchFamily="2" charset="0"/>
              </a:rPr>
              <a:t>typename</a:t>
            </a:r>
            <a:r>
              <a:rPr lang="en-US" dirty="0">
                <a:latin typeface="Courier" pitchFamily="2" charset="0"/>
              </a:rPr>
              <a:t> MODEL&gt; class </a:t>
            </a:r>
            <a:r>
              <a:rPr lang="en-US" dirty="0" err="1">
                <a:solidFill>
                  <a:srgbClr val="FF0000"/>
                </a:solidFill>
                <a:latin typeface="Courier" pitchFamily="2" charset="0"/>
              </a:rPr>
              <a:t>ControlVariable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dirty="0">
              <a:latin typeface="Courier" pitchFamily="2" charset="0"/>
            </a:endParaRPr>
          </a:p>
          <a:p>
            <a:endParaRPr lang="en-US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508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D2B61-BF28-D64E-98F3-E5FF6A410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385" y="2768674"/>
            <a:ext cx="9750287" cy="832196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PART II: C++/Fortran interfacing</a:t>
            </a:r>
          </a:p>
        </p:txBody>
      </p:sp>
    </p:spTree>
    <p:extLst>
      <p:ext uri="{BB962C8B-B14F-4D97-AF65-F5344CB8AC3E}">
        <p14:creationId xmlns:p14="http://schemas.microsoft.com/office/powerpoint/2010/main" val="4711951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70BB0-2F36-B34C-81F4-704628AAD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90EE10-0E73-FD4D-8188-69FEA3F424A1}"/>
              </a:ext>
            </a:extLst>
          </p:cNvPr>
          <p:cNvSpPr txBox="1"/>
          <p:nvPr/>
        </p:nvSpPr>
        <p:spPr>
          <a:xfrm>
            <a:off x="768625" y="1830944"/>
            <a:ext cx="106547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Much of the work of JEDI is done by Fortran routines, which have knowledge of the model geometry and fields.</a:t>
            </a:r>
          </a:p>
          <a:p>
            <a:endParaRPr lang="en-US" dirty="0"/>
          </a:p>
          <a:p>
            <a:r>
              <a:rPr lang="en-US" dirty="0"/>
              <a:t>The OOPS layer controls the data assimilation process, e.g. the minimization but knows nothing about the model geometry or fields.</a:t>
            </a:r>
          </a:p>
          <a:p>
            <a:endParaRPr lang="en-US" dirty="0"/>
          </a:p>
          <a:p>
            <a:r>
              <a:rPr lang="en-US" dirty="0"/>
              <a:t>Generally the only information passed between the C++ and Fortran layers are the configurations (from </a:t>
            </a:r>
            <a:r>
              <a:rPr lang="en-US" dirty="0" err="1"/>
              <a:t>json</a:t>
            </a:r>
            <a:r>
              <a:rPr lang="en-US" dirty="0"/>
              <a:t>/</a:t>
            </a:r>
            <a:r>
              <a:rPr lang="en-US" dirty="0" err="1"/>
              <a:t>yaml</a:t>
            </a:r>
            <a:r>
              <a:rPr lang="en-US" dirty="0"/>
              <a:t>) and integers that perform bookkeeping.</a:t>
            </a:r>
          </a:p>
          <a:p>
            <a:endParaRPr lang="en-US" dirty="0"/>
          </a:p>
          <a:p>
            <a:r>
              <a:rPr lang="en-US" dirty="0"/>
              <a:t>The interfaces and structures of the Fortran layers mimic the C++ layers with bindings that instruct the compiler to interface between the two languages.</a:t>
            </a:r>
          </a:p>
        </p:txBody>
      </p:sp>
    </p:spTree>
    <p:extLst>
      <p:ext uri="{BB962C8B-B14F-4D97-AF65-F5344CB8AC3E}">
        <p14:creationId xmlns:p14="http://schemas.microsoft.com/office/powerpoint/2010/main" val="2129248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D193F-16FF-B74F-B5F3-41069C215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‘Geometry’ class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34101C-71B4-B041-AD48-5E22FC6F16AC}"/>
              </a:ext>
            </a:extLst>
          </p:cNvPr>
          <p:cNvSpPr txBox="1"/>
          <p:nvPr/>
        </p:nvSpPr>
        <p:spPr>
          <a:xfrm>
            <a:off x="674204" y="1086251"/>
            <a:ext cx="1029693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" pitchFamily="2" charset="0"/>
              </a:rPr>
              <a:t>namespace fv3jedi {</a:t>
            </a: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class GeometryFV3JEDI {</a:t>
            </a: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 public:</a:t>
            </a:r>
          </a:p>
          <a:p>
            <a:r>
              <a:rPr lang="en-US" sz="1600" dirty="0">
                <a:latin typeface="Courier" pitchFamily="2" charset="0"/>
              </a:rPr>
              <a:t>  explicit </a:t>
            </a:r>
            <a:r>
              <a:rPr lang="en-US" sz="1600" dirty="0">
                <a:solidFill>
                  <a:srgbClr val="FF0000"/>
                </a:solidFill>
                <a:latin typeface="Courier" pitchFamily="2" charset="0"/>
              </a:rPr>
              <a:t>GeometryFV3JEDI</a:t>
            </a:r>
            <a:r>
              <a:rPr lang="en-US" sz="1600" dirty="0">
                <a:latin typeface="Courier" pitchFamily="2" charset="0"/>
              </a:rPr>
              <a:t>(</a:t>
            </a:r>
            <a:r>
              <a:rPr lang="en-US" sz="1600" dirty="0" err="1">
                <a:latin typeface="Courier" pitchFamily="2" charset="0"/>
              </a:rPr>
              <a:t>const</a:t>
            </a:r>
            <a:r>
              <a:rPr lang="en-US" sz="1600" dirty="0">
                <a:latin typeface="Courier" pitchFamily="2" charset="0"/>
              </a:rPr>
              <a:t> </a:t>
            </a:r>
            <a:r>
              <a:rPr lang="en-US" sz="1600" dirty="0" err="1">
                <a:latin typeface="Courier" pitchFamily="2" charset="0"/>
              </a:rPr>
              <a:t>eckit</a:t>
            </a:r>
            <a:r>
              <a:rPr lang="en-US" sz="1600" dirty="0">
                <a:latin typeface="Courier" pitchFamily="2" charset="0"/>
              </a:rPr>
              <a:t>::Configuration &amp;);</a:t>
            </a:r>
          </a:p>
          <a:p>
            <a:r>
              <a:rPr lang="en-US" sz="1600" dirty="0">
                <a:latin typeface="Courier" pitchFamily="2" charset="0"/>
              </a:rPr>
              <a:t> private:</a:t>
            </a:r>
          </a:p>
          <a:p>
            <a:r>
              <a:rPr lang="en-US" sz="1600" dirty="0">
                <a:latin typeface="Courier" pitchFamily="2" charset="0"/>
              </a:rPr>
              <a:t>  F90geom </a:t>
            </a:r>
            <a:r>
              <a:rPr lang="en-US" sz="1600" dirty="0" err="1">
                <a:latin typeface="Courier" pitchFamily="2" charset="0"/>
              </a:rPr>
              <a:t>keyGeom</a:t>
            </a:r>
            <a:r>
              <a:rPr lang="en-US" sz="1600" dirty="0">
                <a:latin typeface="Courier" pitchFamily="2" charset="0"/>
              </a:rPr>
              <a:t>_;</a:t>
            </a:r>
          </a:p>
          <a:p>
            <a:r>
              <a:rPr lang="en-US" sz="1600" dirty="0">
                <a:latin typeface="Courier" pitchFamily="2" charset="0"/>
              </a:rPr>
              <a:t>}</a:t>
            </a:r>
          </a:p>
          <a:p>
            <a:endParaRPr lang="en-US" sz="1100" dirty="0">
              <a:latin typeface="Courier" pitchFamily="2" charset="0"/>
            </a:endParaRPr>
          </a:p>
          <a:p>
            <a:endParaRPr lang="en-US" sz="1100" dirty="0">
              <a:latin typeface="Courier" pitchFamily="2" charset="0"/>
            </a:endParaRPr>
          </a:p>
          <a:p>
            <a:endParaRPr lang="en-US" sz="1100" dirty="0">
              <a:latin typeface="Courier" pitchFamily="2" charset="0"/>
            </a:endParaRPr>
          </a:p>
          <a:p>
            <a:endParaRPr lang="en-US" sz="11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namespace fv3jedi {</a:t>
            </a: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GeometryFV3JEDI::</a:t>
            </a:r>
            <a:r>
              <a:rPr lang="en-US" sz="1600" dirty="0">
                <a:solidFill>
                  <a:srgbClr val="FF0000"/>
                </a:solidFill>
                <a:latin typeface="Courier" pitchFamily="2" charset="0"/>
              </a:rPr>
              <a:t>GeometryFV3JEDI</a:t>
            </a:r>
            <a:r>
              <a:rPr lang="en-US" sz="1600" dirty="0">
                <a:latin typeface="Courier" pitchFamily="2" charset="0"/>
              </a:rPr>
              <a:t>(</a:t>
            </a:r>
            <a:r>
              <a:rPr lang="en-US" sz="1600" dirty="0" err="1">
                <a:latin typeface="Courier" pitchFamily="2" charset="0"/>
              </a:rPr>
              <a:t>const</a:t>
            </a:r>
            <a:r>
              <a:rPr lang="en-US" sz="1600" dirty="0">
                <a:latin typeface="Courier" pitchFamily="2" charset="0"/>
              </a:rPr>
              <a:t> </a:t>
            </a:r>
            <a:r>
              <a:rPr lang="en-US" sz="1600" dirty="0" err="1">
                <a:latin typeface="Courier" pitchFamily="2" charset="0"/>
              </a:rPr>
              <a:t>eckit</a:t>
            </a:r>
            <a:r>
              <a:rPr lang="en-US" sz="1600" dirty="0">
                <a:latin typeface="Courier" pitchFamily="2" charset="0"/>
              </a:rPr>
              <a:t>::Configuration &amp; </a:t>
            </a:r>
            <a:r>
              <a:rPr lang="en-US" sz="1600" dirty="0" err="1">
                <a:latin typeface="Courier" pitchFamily="2" charset="0"/>
              </a:rPr>
              <a:t>conf</a:t>
            </a:r>
            <a:r>
              <a:rPr lang="en-US" sz="1600" dirty="0">
                <a:latin typeface="Courier" pitchFamily="2" charset="0"/>
              </a:rPr>
              <a:t>) {</a:t>
            </a:r>
          </a:p>
          <a:p>
            <a:r>
              <a:rPr lang="en-US" sz="1600" dirty="0">
                <a:latin typeface="Courier" pitchFamily="2" charset="0"/>
              </a:rPr>
              <a:t>  </a:t>
            </a:r>
            <a:r>
              <a:rPr lang="en-US" sz="1600" dirty="0" err="1">
                <a:latin typeface="Courier" pitchFamily="2" charset="0"/>
              </a:rPr>
              <a:t>const</a:t>
            </a:r>
            <a:r>
              <a:rPr lang="en-US" sz="1600" dirty="0">
                <a:latin typeface="Courier" pitchFamily="2" charset="0"/>
              </a:rPr>
              <a:t> </a:t>
            </a:r>
            <a:r>
              <a:rPr lang="en-US" sz="1600" dirty="0" err="1">
                <a:latin typeface="Courier" pitchFamily="2" charset="0"/>
              </a:rPr>
              <a:t>eckit</a:t>
            </a:r>
            <a:r>
              <a:rPr lang="en-US" sz="1600" dirty="0">
                <a:latin typeface="Courier" pitchFamily="2" charset="0"/>
              </a:rPr>
              <a:t>::Configuration * </a:t>
            </a:r>
            <a:r>
              <a:rPr lang="en-US" sz="1600" dirty="0" err="1">
                <a:latin typeface="Courier" pitchFamily="2" charset="0"/>
              </a:rPr>
              <a:t>configc</a:t>
            </a:r>
            <a:r>
              <a:rPr lang="en-US" sz="1600" dirty="0">
                <a:latin typeface="Courier" pitchFamily="2" charset="0"/>
              </a:rPr>
              <a:t> = &amp;</a:t>
            </a:r>
            <a:r>
              <a:rPr lang="en-US" sz="1600" dirty="0" err="1">
                <a:latin typeface="Courier" pitchFamily="2" charset="0"/>
              </a:rPr>
              <a:t>conf</a:t>
            </a:r>
            <a:r>
              <a:rPr lang="en-US" sz="1600" dirty="0">
                <a:latin typeface="Courier" pitchFamily="2" charset="0"/>
              </a:rPr>
              <a:t>;</a:t>
            </a:r>
          </a:p>
          <a:p>
            <a:r>
              <a:rPr lang="en-US" sz="1600" dirty="0">
                <a:latin typeface="Courier" pitchFamily="2" charset="0"/>
              </a:rPr>
              <a:t>  </a:t>
            </a:r>
            <a:r>
              <a:rPr lang="en-US" sz="1600" dirty="0">
                <a:solidFill>
                  <a:srgbClr val="00B050"/>
                </a:solidFill>
                <a:latin typeface="Courier" pitchFamily="2" charset="0"/>
              </a:rPr>
              <a:t>fv3jedi_geo_setup_f90</a:t>
            </a:r>
            <a:r>
              <a:rPr lang="en-US" sz="1600" dirty="0">
                <a:latin typeface="Courier" pitchFamily="2" charset="0"/>
              </a:rPr>
              <a:t>(</a:t>
            </a:r>
            <a:r>
              <a:rPr lang="en-US" sz="1600" dirty="0" err="1">
                <a:latin typeface="Courier" pitchFamily="2" charset="0"/>
              </a:rPr>
              <a:t>keyGeom</a:t>
            </a:r>
            <a:r>
              <a:rPr lang="en-US" sz="1600" dirty="0">
                <a:latin typeface="Courier" pitchFamily="2" charset="0"/>
              </a:rPr>
              <a:t>_, &amp;</a:t>
            </a:r>
            <a:r>
              <a:rPr lang="en-US" sz="1600" dirty="0" err="1">
                <a:latin typeface="Courier" pitchFamily="2" charset="0"/>
              </a:rPr>
              <a:t>configc</a:t>
            </a:r>
            <a:r>
              <a:rPr lang="en-US" sz="1600" dirty="0">
                <a:latin typeface="Courier" pitchFamily="2" charset="0"/>
              </a:rPr>
              <a:t>);</a:t>
            </a:r>
          </a:p>
          <a:p>
            <a:r>
              <a:rPr lang="en-US" sz="1600" dirty="0">
                <a:latin typeface="Courier" pitchFamily="2" charset="0"/>
              </a:rPr>
              <a:t>}</a:t>
            </a: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}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5405DA8-23EE-AF4D-86EB-72D7ABBAE07D}"/>
              </a:ext>
            </a:extLst>
          </p:cNvPr>
          <p:cNvGrpSpPr/>
          <p:nvPr/>
        </p:nvGrpSpPr>
        <p:grpSpPr>
          <a:xfrm>
            <a:off x="0" y="1139476"/>
            <a:ext cx="715619" cy="2239828"/>
            <a:chOff x="0" y="1139476"/>
            <a:chExt cx="715619" cy="2146852"/>
          </a:xfrm>
        </p:grpSpPr>
        <p:sp>
          <p:nvSpPr>
            <p:cNvPr id="5" name="Left Brace 4">
              <a:extLst>
                <a:ext uri="{FF2B5EF4-FFF2-40B4-BE49-F238E27FC236}">
                  <a16:creationId xmlns:a16="http://schemas.microsoft.com/office/drawing/2014/main" id="{0A19AF16-074C-3241-8BCD-D16471B39D94}"/>
                </a:ext>
              </a:extLst>
            </p:cNvPr>
            <p:cNvSpPr/>
            <p:nvPr/>
          </p:nvSpPr>
          <p:spPr>
            <a:xfrm>
              <a:off x="415787" y="1139476"/>
              <a:ext cx="299832" cy="2146852"/>
            </a:xfrm>
            <a:prstGeom prst="leftBrace">
              <a:avLst>
                <a:gd name="adj1" fmla="val 8333"/>
                <a:gd name="adj2" fmla="val 50926"/>
              </a:avLst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956D67-F8F4-DE41-9BDC-49481AE47953}"/>
                </a:ext>
              </a:extLst>
            </p:cNvPr>
            <p:cNvSpPr txBox="1"/>
            <p:nvPr/>
          </p:nvSpPr>
          <p:spPr>
            <a:xfrm>
              <a:off x="0" y="2027585"/>
              <a:ext cx="41578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.h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F3A6242-0721-3E4E-B6FF-6FFDE293007D}"/>
              </a:ext>
            </a:extLst>
          </p:cNvPr>
          <p:cNvGrpSpPr/>
          <p:nvPr/>
        </p:nvGrpSpPr>
        <p:grpSpPr>
          <a:xfrm>
            <a:off x="0" y="3644352"/>
            <a:ext cx="735496" cy="2557665"/>
            <a:chOff x="-19877" y="3498578"/>
            <a:chExt cx="735496" cy="2557665"/>
          </a:xfrm>
        </p:grpSpPr>
        <p:sp>
          <p:nvSpPr>
            <p:cNvPr id="7" name="Left Brace 6">
              <a:extLst>
                <a:ext uri="{FF2B5EF4-FFF2-40B4-BE49-F238E27FC236}">
                  <a16:creationId xmlns:a16="http://schemas.microsoft.com/office/drawing/2014/main" id="{05827564-DD4C-8743-891D-31C3AB6A515E}"/>
                </a:ext>
              </a:extLst>
            </p:cNvPr>
            <p:cNvSpPr/>
            <p:nvPr/>
          </p:nvSpPr>
          <p:spPr>
            <a:xfrm>
              <a:off x="395910" y="3498578"/>
              <a:ext cx="319709" cy="2557665"/>
            </a:xfrm>
            <a:prstGeom prst="leftBrace">
              <a:avLst>
                <a:gd name="adj1" fmla="val 8333"/>
                <a:gd name="adj2" fmla="val 50926"/>
              </a:avLst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34BF86-A4CE-4F42-9039-842EC6B4889F}"/>
                </a:ext>
              </a:extLst>
            </p:cNvPr>
            <p:cNvSpPr txBox="1"/>
            <p:nvPr/>
          </p:nvSpPr>
          <p:spPr>
            <a:xfrm>
              <a:off x="-19877" y="4577355"/>
              <a:ext cx="6940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.cc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994259A-5764-B949-89EF-7C7C8276130B}"/>
              </a:ext>
            </a:extLst>
          </p:cNvPr>
          <p:cNvSpPr txBox="1"/>
          <p:nvPr/>
        </p:nvSpPr>
        <p:spPr>
          <a:xfrm>
            <a:off x="8067267" y="1419716"/>
            <a:ext cx="2296764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Header interface to the Geometry constructor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B83B58-9CCA-2F42-A2C0-D46F3A27A17F}"/>
              </a:ext>
            </a:extLst>
          </p:cNvPr>
          <p:cNvCxnSpPr/>
          <p:nvPr/>
        </p:nvCxnSpPr>
        <p:spPr>
          <a:xfrm flipH="1">
            <a:off x="5512904" y="1802296"/>
            <a:ext cx="2385392" cy="4570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57CB5F6-1250-B44C-8F58-C98A31C29E86}"/>
              </a:ext>
            </a:extLst>
          </p:cNvPr>
          <p:cNvSpPr txBox="1"/>
          <p:nvPr/>
        </p:nvSpPr>
        <p:spPr>
          <a:xfrm>
            <a:off x="8378692" y="2778343"/>
            <a:ext cx="3243465" cy="120032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F90geom</a:t>
            </a:r>
            <a:r>
              <a:rPr lang="en-US" dirty="0"/>
              <a:t> is just int.</a:t>
            </a:r>
          </a:p>
          <a:p>
            <a:pPr algn="ctr"/>
            <a:r>
              <a:rPr lang="en-US" dirty="0" err="1">
                <a:latin typeface="Courier" pitchFamily="2" charset="0"/>
              </a:rPr>
              <a:t>keyGeom</a:t>
            </a:r>
            <a:r>
              <a:rPr lang="en-US" dirty="0"/>
              <a:t> is some number associated to this geometry object.</a:t>
            </a:r>
            <a:endParaRPr lang="en-US" b="1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F734F80-874E-4C47-A796-D07AE1370B10}"/>
              </a:ext>
            </a:extLst>
          </p:cNvPr>
          <p:cNvCxnSpPr>
            <a:cxnSpLocks/>
          </p:cNvCxnSpPr>
          <p:nvPr/>
        </p:nvCxnSpPr>
        <p:spPr>
          <a:xfrm flipH="1" flipV="1">
            <a:off x="3339548" y="2968487"/>
            <a:ext cx="4942242" cy="1362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3E774C5-B184-6341-952E-588F4AE15605}"/>
              </a:ext>
            </a:extLst>
          </p:cNvPr>
          <p:cNvSpPr txBox="1"/>
          <p:nvPr/>
        </p:nvSpPr>
        <p:spPr>
          <a:xfrm>
            <a:off x="9580911" y="4700839"/>
            <a:ext cx="2296764" cy="64633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C++ subroutine for Geometry constructor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C7F711A-60ED-364B-B766-BAA24CD7E2CE}"/>
              </a:ext>
            </a:extLst>
          </p:cNvPr>
          <p:cNvCxnSpPr>
            <a:cxnSpLocks/>
          </p:cNvCxnSpPr>
          <p:nvPr/>
        </p:nvCxnSpPr>
        <p:spPr>
          <a:xfrm flipH="1" flipV="1">
            <a:off x="7553739" y="4973541"/>
            <a:ext cx="1795874" cy="851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6EE8B36-1CE4-784E-A1EF-E9DB13099167}"/>
              </a:ext>
            </a:extLst>
          </p:cNvPr>
          <p:cNvSpPr txBox="1"/>
          <p:nvPr/>
        </p:nvSpPr>
        <p:spPr>
          <a:xfrm>
            <a:off x="5081797" y="5718288"/>
            <a:ext cx="2985469" cy="64633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_f90 denotes that this will interface to Fortran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32BE420-D193-0548-8B30-00C63C95E7D2}"/>
              </a:ext>
            </a:extLst>
          </p:cNvPr>
          <p:cNvCxnSpPr>
            <a:cxnSpLocks/>
          </p:cNvCxnSpPr>
          <p:nvPr/>
        </p:nvCxnSpPr>
        <p:spPr>
          <a:xfrm flipH="1" flipV="1">
            <a:off x="3362329" y="5266374"/>
            <a:ext cx="1541598" cy="7750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61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9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73F790B-932A-B244-B826-3AC73E46C37A}"/>
              </a:ext>
            </a:extLst>
          </p:cNvPr>
          <p:cNvSpPr txBox="1">
            <a:spLocks/>
          </p:cNvSpPr>
          <p:nvPr/>
        </p:nvSpPr>
        <p:spPr>
          <a:xfrm>
            <a:off x="1113279" y="3104851"/>
            <a:ext cx="9750287" cy="832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PART I: C++ Basics</a:t>
            </a:r>
          </a:p>
        </p:txBody>
      </p:sp>
    </p:spTree>
    <p:extLst>
      <p:ext uri="{BB962C8B-B14F-4D97-AF65-F5344CB8AC3E}">
        <p14:creationId xmlns:p14="http://schemas.microsoft.com/office/powerpoint/2010/main" val="12010953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6B65D-BC94-804A-A112-CD159D19D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56" y="267521"/>
            <a:ext cx="9750287" cy="832196"/>
          </a:xfrm>
        </p:spPr>
        <p:txBody>
          <a:bodyPr/>
          <a:lstStyle/>
          <a:p>
            <a:r>
              <a:rPr lang="en-US" dirty="0"/>
              <a:t>Model Geometry Fortran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4ED0EC-E8E5-5B46-83EF-0D9BEC6F4EB4}"/>
              </a:ext>
            </a:extLst>
          </p:cNvPr>
          <p:cNvSpPr txBox="1"/>
          <p:nvPr/>
        </p:nvSpPr>
        <p:spPr>
          <a:xfrm>
            <a:off x="803413" y="1099717"/>
            <a:ext cx="11388587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namespace fv3jedi {</a:t>
            </a:r>
          </a:p>
          <a:p>
            <a:r>
              <a:rPr lang="en-US" sz="1600" dirty="0">
                <a:latin typeface="Courier" pitchFamily="2" charset="0"/>
              </a:rPr>
              <a:t>typedef </a:t>
            </a:r>
            <a:r>
              <a:rPr lang="en-US" sz="1600" dirty="0" err="1">
                <a:latin typeface="Courier" pitchFamily="2" charset="0"/>
              </a:rPr>
              <a:t>int</a:t>
            </a:r>
            <a:r>
              <a:rPr lang="en-US" sz="1600" dirty="0">
                <a:latin typeface="Courier" pitchFamily="2" charset="0"/>
              </a:rPr>
              <a:t> F90geom;</a:t>
            </a:r>
          </a:p>
          <a:p>
            <a:r>
              <a:rPr lang="en-US" sz="1600" dirty="0">
                <a:latin typeface="Courier" pitchFamily="2" charset="0"/>
              </a:rPr>
              <a:t>extern "C" {</a:t>
            </a:r>
          </a:p>
          <a:p>
            <a:r>
              <a:rPr lang="en-US" sz="1600" dirty="0">
                <a:latin typeface="Courier" pitchFamily="2" charset="0"/>
              </a:rPr>
              <a:t>  void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urier" pitchFamily="2" charset="0"/>
              </a:rPr>
              <a:t>fv3jedi_geo_setup_f90</a:t>
            </a:r>
            <a:r>
              <a:rPr lang="en-US" sz="1600" dirty="0">
                <a:latin typeface="Courier" pitchFamily="2" charset="0"/>
              </a:rPr>
              <a:t>(F90geom &amp;, </a:t>
            </a:r>
            <a:r>
              <a:rPr lang="en-US" sz="1600" dirty="0" err="1">
                <a:latin typeface="Courier" pitchFamily="2" charset="0"/>
              </a:rPr>
              <a:t>const</a:t>
            </a:r>
            <a:r>
              <a:rPr lang="en-US" sz="1600" dirty="0">
                <a:latin typeface="Courier" pitchFamily="2" charset="0"/>
              </a:rPr>
              <a:t> </a:t>
            </a:r>
            <a:r>
              <a:rPr lang="en-US" sz="1600" dirty="0" err="1">
                <a:latin typeface="Courier" pitchFamily="2" charset="0"/>
              </a:rPr>
              <a:t>eckit</a:t>
            </a:r>
            <a:r>
              <a:rPr lang="en-US" sz="1600" dirty="0">
                <a:latin typeface="Courier" pitchFamily="2" charset="0"/>
              </a:rPr>
              <a:t>::Configuration * </a:t>
            </a:r>
            <a:r>
              <a:rPr lang="en-US" sz="1600" dirty="0" err="1">
                <a:latin typeface="Courier" pitchFamily="2" charset="0"/>
              </a:rPr>
              <a:t>const</a:t>
            </a:r>
            <a:r>
              <a:rPr lang="en-US" sz="1600" dirty="0">
                <a:latin typeface="Courier" pitchFamily="2" charset="0"/>
              </a:rPr>
              <a:t> *);</a:t>
            </a:r>
          </a:p>
          <a:p>
            <a:r>
              <a:rPr lang="en-US" sz="1600" dirty="0">
                <a:latin typeface="Courier" pitchFamily="2" charset="0"/>
              </a:rPr>
              <a:t>}</a:t>
            </a:r>
          </a:p>
          <a:p>
            <a:r>
              <a:rPr lang="en-US" sz="1600" dirty="0">
                <a:latin typeface="Courier" pitchFamily="2" charset="0"/>
              </a:rPr>
              <a:t>}</a:t>
            </a:r>
          </a:p>
          <a:p>
            <a:endParaRPr lang="en-US" sz="1600" dirty="0">
              <a:latin typeface="Courier" pitchFamily="2" charset="0"/>
            </a:endParaRPr>
          </a:p>
          <a:p>
            <a:endParaRPr lang="en-US" sz="11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subroutine 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c_fv3jedi_geo_setup</a:t>
            </a:r>
            <a:r>
              <a:rPr lang="en-US" sz="1600" dirty="0">
                <a:latin typeface="Courier" pitchFamily="2" charset="0"/>
              </a:rPr>
              <a:t>(</a:t>
            </a:r>
            <a:r>
              <a:rPr lang="en-US" sz="1600" dirty="0" err="1">
                <a:latin typeface="Courier" pitchFamily="2" charset="0"/>
              </a:rPr>
              <a:t>c_key_self</a:t>
            </a:r>
            <a:r>
              <a:rPr lang="en-US" sz="1600" dirty="0">
                <a:latin typeface="Courier" pitchFamily="2" charset="0"/>
              </a:rPr>
              <a:t>, </a:t>
            </a:r>
            <a:r>
              <a:rPr lang="en-US" sz="1600" dirty="0" err="1">
                <a:latin typeface="Courier" pitchFamily="2" charset="0"/>
              </a:rPr>
              <a:t>c_conf</a:t>
            </a:r>
            <a:r>
              <a:rPr lang="en-US" sz="1600" dirty="0">
                <a:latin typeface="Courier" pitchFamily="2" charset="0"/>
              </a:rPr>
              <a:t>) bind(</a:t>
            </a:r>
            <a:r>
              <a:rPr lang="en-US" sz="1600" dirty="0" err="1">
                <a:latin typeface="Courier" pitchFamily="2" charset="0"/>
              </a:rPr>
              <a:t>c,name</a:t>
            </a:r>
            <a:r>
              <a:rPr lang="en-US" sz="1600" dirty="0">
                <a:latin typeface="Courier" pitchFamily="2" charset="0"/>
              </a:rPr>
              <a:t>=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urier" pitchFamily="2" charset="0"/>
              </a:rPr>
              <a:t>'fv3jedi_geo_setup_f90</a:t>
            </a:r>
            <a:r>
              <a:rPr lang="en-US" sz="1600" dirty="0">
                <a:latin typeface="Courier" pitchFamily="2" charset="0"/>
              </a:rPr>
              <a:t>’)</a:t>
            </a: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 use </a:t>
            </a:r>
            <a:r>
              <a:rPr lang="en-US" sz="1600" dirty="0" err="1">
                <a:latin typeface="Courier" pitchFamily="2" charset="0"/>
              </a:rPr>
              <a:t>iso_c_binding</a:t>
            </a:r>
            <a:r>
              <a:rPr lang="en-US" sz="1600" dirty="0">
                <a:latin typeface="Courier" pitchFamily="2" charset="0"/>
              </a:rPr>
              <a:t>, only: </a:t>
            </a:r>
            <a:r>
              <a:rPr lang="en-US" sz="1600" dirty="0" err="1">
                <a:latin typeface="Courier" pitchFamily="2" charset="0"/>
              </a:rPr>
              <a:t>c_int</a:t>
            </a:r>
            <a:r>
              <a:rPr lang="en-US" sz="1600" dirty="0">
                <a:latin typeface="Courier" pitchFamily="2" charset="0"/>
              </a:rPr>
              <a:t>, </a:t>
            </a:r>
            <a:r>
              <a:rPr lang="en-US" sz="1600" dirty="0" err="1">
                <a:latin typeface="Courier" pitchFamily="2" charset="0"/>
              </a:rPr>
              <a:t>c_ptr</a:t>
            </a:r>
            <a:endParaRPr lang="en-US" sz="16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  integer(</a:t>
            </a:r>
            <a:r>
              <a:rPr lang="en-US" sz="1600" dirty="0" err="1">
                <a:latin typeface="Courier" pitchFamily="2" charset="0"/>
              </a:rPr>
              <a:t>c_int</a:t>
            </a:r>
            <a:r>
              <a:rPr lang="en-US" sz="1600" dirty="0">
                <a:latin typeface="Courier" pitchFamily="2" charset="0"/>
              </a:rPr>
              <a:t>), intent(</a:t>
            </a:r>
            <a:r>
              <a:rPr lang="en-US" sz="1600" dirty="0" err="1">
                <a:latin typeface="Courier" pitchFamily="2" charset="0"/>
              </a:rPr>
              <a:t>inout</a:t>
            </a:r>
            <a:r>
              <a:rPr lang="en-US" sz="1600" dirty="0">
                <a:latin typeface="Courier" pitchFamily="2" charset="0"/>
              </a:rPr>
              <a:t>) :: </a:t>
            </a:r>
            <a:r>
              <a:rPr lang="en-US" sz="1600" dirty="0" err="1">
                <a:latin typeface="Courier" pitchFamily="2" charset="0"/>
              </a:rPr>
              <a:t>c_key_self</a:t>
            </a:r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  type(</a:t>
            </a:r>
            <a:r>
              <a:rPr lang="en-US" sz="1600" dirty="0" err="1">
                <a:latin typeface="Courier" pitchFamily="2" charset="0"/>
              </a:rPr>
              <a:t>c_ptr</a:t>
            </a:r>
            <a:r>
              <a:rPr lang="en-US" sz="1600" dirty="0">
                <a:latin typeface="Courier" pitchFamily="2" charset="0"/>
              </a:rPr>
              <a:t>), intent(in) :: </a:t>
            </a:r>
            <a:r>
              <a:rPr lang="en-US" sz="1600" dirty="0" err="1">
                <a:latin typeface="Courier" pitchFamily="2" charset="0"/>
              </a:rPr>
              <a:t>c_conf</a:t>
            </a:r>
            <a:endParaRPr lang="en-US" sz="16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 ...</a:t>
            </a:r>
          </a:p>
          <a:p>
            <a:r>
              <a:rPr lang="en-US" sz="1600" dirty="0">
                <a:latin typeface="Courier" pitchFamily="2" charset="0"/>
              </a:rPr>
              <a:t>end subroutine 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c_fv3jedi_geo_setup</a:t>
            </a:r>
          </a:p>
          <a:p>
            <a:endParaRPr lang="en-US" sz="16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866B6F-3C73-874F-BD70-4AC5CA8017EB}"/>
              </a:ext>
            </a:extLst>
          </p:cNvPr>
          <p:cNvGrpSpPr/>
          <p:nvPr/>
        </p:nvGrpSpPr>
        <p:grpSpPr>
          <a:xfrm>
            <a:off x="0" y="1154214"/>
            <a:ext cx="824120" cy="2146852"/>
            <a:chOff x="0" y="1154214"/>
            <a:chExt cx="824120" cy="2146852"/>
          </a:xfrm>
        </p:grpSpPr>
        <p:sp>
          <p:nvSpPr>
            <p:cNvPr id="5" name="Left Brace 4">
              <a:extLst>
                <a:ext uri="{FF2B5EF4-FFF2-40B4-BE49-F238E27FC236}">
                  <a16:creationId xmlns:a16="http://schemas.microsoft.com/office/drawing/2014/main" id="{5FCDB419-6715-B44F-B4FC-62AA9369E2E9}"/>
                </a:ext>
              </a:extLst>
            </p:cNvPr>
            <p:cNvSpPr/>
            <p:nvPr/>
          </p:nvSpPr>
          <p:spPr>
            <a:xfrm>
              <a:off x="524288" y="1154214"/>
              <a:ext cx="299832" cy="2146852"/>
            </a:xfrm>
            <a:prstGeom prst="leftBrace">
              <a:avLst>
                <a:gd name="adj1" fmla="val 8333"/>
                <a:gd name="adj2" fmla="val 50926"/>
              </a:avLst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69AB4FF-2C24-144F-91E0-414A14F9E092}"/>
                </a:ext>
              </a:extLst>
            </p:cNvPr>
            <p:cNvSpPr txBox="1"/>
            <p:nvPr/>
          </p:nvSpPr>
          <p:spPr>
            <a:xfrm>
              <a:off x="0" y="2027585"/>
              <a:ext cx="41578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.h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F7DBD8A-C27E-E84E-AD5A-143BD48A6109}"/>
              </a:ext>
            </a:extLst>
          </p:cNvPr>
          <p:cNvGrpSpPr/>
          <p:nvPr/>
        </p:nvGrpSpPr>
        <p:grpSpPr>
          <a:xfrm>
            <a:off x="-81168" y="3517561"/>
            <a:ext cx="884581" cy="2850652"/>
            <a:chOff x="-81168" y="3517561"/>
            <a:chExt cx="884581" cy="2850652"/>
          </a:xfrm>
        </p:grpSpPr>
        <p:sp>
          <p:nvSpPr>
            <p:cNvPr id="7" name="Left Brace 6">
              <a:extLst>
                <a:ext uri="{FF2B5EF4-FFF2-40B4-BE49-F238E27FC236}">
                  <a16:creationId xmlns:a16="http://schemas.microsoft.com/office/drawing/2014/main" id="{3EB972AB-B3CD-6A48-9850-390DB2189ECF}"/>
                </a:ext>
              </a:extLst>
            </p:cNvPr>
            <p:cNvSpPr/>
            <p:nvPr/>
          </p:nvSpPr>
          <p:spPr>
            <a:xfrm>
              <a:off x="483704" y="3517561"/>
              <a:ext cx="319709" cy="2850652"/>
            </a:xfrm>
            <a:prstGeom prst="leftBrace">
              <a:avLst>
                <a:gd name="adj1" fmla="val 8333"/>
                <a:gd name="adj2" fmla="val 50926"/>
              </a:avLst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EEAADA5-ADBE-1546-B97D-FDFD34F9D2C3}"/>
                </a:ext>
              </a:extLst>
            </p:cNvPr>
            <p:cNvSpPr txBox="1"/>
            <p:nvPr/>
          </p:nvSpPr>
          <p:spPr>
            <a:xfrm>
              <a:off x="-81168" y="4723849"/>
              <a:ext cx="6940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.F90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3FAF00B-F544-AC4D-8266-A5723CB066D6}"/>
              </a:ext>
            </a:extLst>
          </p:cNvPr>
          <p:cNvSpPr txBox="1"/>
          <p:nvPr/>
        </p:nvSpPr>
        <p:spPr>
          <a:xfrm>
            <a:off x="6294783" y="1208002"/>
            <a:ext cx="3988904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Header file for interfaces but now for Fortran. </a:t>
            </a:r>
            <a:r>
              <a:rPr lang="en-US" dirty="0">
                <a:latin typeface="Courier" pitchFamily="2" charset="0"/>
              </a:rPr>
              <a:t>extern “c” </a:t>
            </a:r>
            <a:r>
              <a:rPr lang="en-US" dirty="0"/>
              <a:t>tells compiler that we’re using mixed language.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237C858-9DCD-5849-9F82-A6CC5F103BAC}"/>
              </a:ext>
            </a:extLst>
          </p:cNvPr>
          <p:cNvCxnSpPr>
            <a:cxnSpLocks/>
          </p:cNvCxnSpPr>
          <p:nvPr/>
        </p:nvCxnSpPr>
        <p:spPr>
          <a:xfrm flipH="1">
            <a:off x="2597427" y="1931913"/>
            <a:ext cx="3591338" cy="3077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E9AC496-D7E1-0D49-8962-1A312E59B584}"/>
              </a:ext>
            </a:extLst>
          </p:cNvPr>
          <p:cNvSpPr txBox="1"/>
          <p:nvPr/>
        </p:nvSpPr>
        <p:spPr>
          <a:xfrm>
            <a:off x="7275443" y="2971821"/>
            <a:ext cx="1815549" cy="3693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Still in C++ here.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3C2B27-9B33-CA4F-8723-5F397EC0E26E}"/>
              </a:ext>
            </a:extLst>
          </p:cNvPr>
          <p:cNvCxnSpPr>
            <a:cxnSpLocks/>
          </p:cNvCxnSpPr>
          <p:nvPr/>
        </p:nvCxnSpPr>
        <p:spPr>
          <a:xfrm flipH="1" flipV="1">
            <a:off x="6767718" y="2801032"/>
            <a:ext cx="401707" cy="1624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3C25429-C08D-8045-8A30-65CF023E043C}"/>
              </a:ext>
            </a:extLst>
          </p:cNvPr>
          <p:cNvSpPr txBox="1"/>
          <p:nvPr/>
        </p:nvSpPr>
        <p:spPr>
          <a:xfrm>
            <a:off x="1612003" y="3156487"/>
            <a:ext cx="3894897" cy="64633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This part’s Fortran. </a:t>
            </a:r>
            <a:r>
              <a:rPr lang="en-US" dirty="0">
                <a:latin typeface="Courier" pitchFamily="2" charset="0"/>
              </a:rPr>
              <a:t>c_ </a:t>
            </a:r>
            <a:r>
              <a:rPr lang="en-US" dirty="0"/>
              <a:t>to track that this is the C++ interface level </a:t>
            </a:r>
            <a:r>
              <a:rPr lang="en-US" dirty="0">
                <a:latin typeface="Courier" pitchFamily="2" charset="0"/>
              </a:rPr>
              <a:t>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0E03C16-0DE7-3441-B081-2FA3B8397865}"/>
              </a:ext>
            </a:extLst>
          </p:cNvPr>
          <p:cNvCxnSpPr>
            <a:cxnSpLocks/>
          </p:cNvCxnSpPr>
          <p:nvPr/>
        </p:nvCxnSpPr>
        <p:spPr>
          <a:xfrm flipH="1" flipV="1">
            <a:off x="5321371" y="4942888"/>
            <a:ext cx="1311964" cy="2893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9DA8B49-0FA3-8C4A-9E12-AE52FFABB4DF}"/>
              </a:ext>
            </a:extLst>
          </p:cNvPr>
          <p:cNvSpPr txBox="1"/>
          <p:nvPr/>
        </p:nvSpPr>
        <p:spPr>
          <a:xfrm>
            <a:off x="6633335" y="5123959"/>
            <a:ext cx="2682944" cy="3693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Receives </a:t>
            </a:r>
            <a:r>
              <a:rPr lang="en-US" dirty="0" err="1"/>
              <a:t>c_int</a:t>
            </a:r>
            <a:r>
              <a:rPr lang="en-US" dirty="0"/>
              <a:t> and </a:t>
            </a:r>
            <a:r>
              <a:rPr lang="en-US" dirty="0" err="1"/>
              <a:t>c_ptr</a:t>
            </a:r>
            <a:endParaRPr lang="en-US" dirty="0">
              <a:latin typeface="Courier" pitchFamily="2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3DAF01B-6CAF-E244-89E9-5B24D6EC3ED0}"/>
              </a:ext>
            </a:extLst>
          </p:cNvPr>
          <p:cNvCxnSpPr>
            <a:cxnSpLocks/>
          </p:cNvCxnSpPr>
          <p:nvPr/>
        </p:nvCxnSpPr>
        <p:spPr>
          <a:xfrm>
            <a:off x="3147390" y="3829044"/>
            <a:ext cx="106018" cy="1728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86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20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20BF4-294D-BD48-9ECE-37D1FB937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Fortran.h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4C4629-AF2B-9544-B380-148C4CC3E873}"/>
              </a:ext>
            </a:extLst>
          </p:cNvPr>
          <p:cNvSpPr txBox="1"/>
          <p:nvPr/>
        </p:nvSpPr>
        <p:spPr>
          <a:xfrm>
            <a:off x="623679" y="1099717"/>
            <a:ext cx="1094464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header in the previous slide is </a:t>
            </a:r>
            <a:r>
              <a:rPr lang="en-US" sz="2000" dirty="0" err="1"/>
              <a:t>Fortran.h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All the Fortran headers for the repository are typically stored in a single </a:t>
            </a:r>
            <a:r>
              <a:rPr lang="en-US" sz="2000" dirty="0" err="1"/>
              <a:t>Fortran.h</a:t>
            </a:r>
            <a:r>
              <a:rPr lang="en-US" sz="2000" dirty="0"/>
              <a:t>. Though there could be multiple, perhaps one for each class if desired.</a:t>
            </a:r>
          </a:p>
          <a:p>
            <a:endParaRPr lang="en-US" sz="2000" dirty="0"/>
          </a:p>
          <a:p>
            <a:pPr fontAlgn="t"/>
            <a:r>
              <a:rPr lang="en-US" dirty="0">
                <a:latin typeface="Courier" pitchFamily="2" charset="0"/>
              </a:rPr>
              <a:t>extern "C" {</a:t>
            </a:r>
          </a:p>
          <a:p>
            <a:pPr fontAlgn="t"/>
            <a:endParaRPr lang="en-US" dirty="0">
              <a:latin typeface="Courier" pitchFamily="2" charset="0"/>
            </a:endParaRPr>
          </a:p>
          <a:p>
            <a:pPr fontAlgn="t"/>
            <a:r>
              <a:rPr lang="en-US" dirty="0">
                <a:latin typeface="Courier" pitchFamily="2" charset="0"/>
              </a:rPr>
              <a:t>  void fv3jedi_setup_f(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eckit</a:t>
            </a:r>
            <a:r>
              <a:rPr lang="en-US" dirty="0">
                <a:latin typeface="Courier" pitchFamily="2" charset="0"/>
              </a:rPr>
              <a:t>::Configuration *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*);</a:t>
            </a:r>
          </a:p>
          <a:p>
            <a:pPr fontAlgn="t"/>
            <a:r>
              <a:rPr lang="en-US" dirty="0">
                <a:latin typeface="Courier" pitchFamily="2" charset="0"/>
              </a:rPr>
              <a:t>  void fv3jedi_finalize_f()</a:t>
            </a:r>
          </a:p>
          <a:p>
            <a:endParaRPr lang="en-US" sz="2000" dirty="0">
              <a:latin typeface="Courier" pitchFamily="2" charset="0"/>
            </a:endParaRPr>
          </a:p>
          <a:p>
            <a:r>
              <a:rPr lang="en-US" sz="2000" dirty="0">
                <a:latin typeface="Courier" pitchFamily="2" charset="0"/>
              </a:rPr>
              <a:t>  </a:t>
            </a:r>
            <a:r>
              <a:rPr lang="en-US" dirty="0">
                <a:latin typeface="Courier" pitchFamily="2" charset="0"/>
              </a:rPr>
              <a:t>void fv3jedi_model_setup_f90(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eckit</a:t>
            </a:r>
            <a:r>
              <a:rPr lang="en-US" dirty="0">
                <a:latin typeface="Courier" pitchFamily="2" charset="0"/>
              </a:rPr>
              <a:t>::Configuration *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*,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      					F90geom &amp;, F90model &amp;);</a:t>
            </a:r>
          </a:p>
          <a:p>
            <a:endParaRPr lang="en-US" sz="2000" dirty="0">
              <a:latin typeface="Courier" pitchFamily="2" charset="0"/>
            </a:endParaRPr>
          </a:p>
          <a:p>
            <a:r>
              <a:rPr lang="en-US" sz="2000" dirty="0">
                <a:latin typeface="Courier" pitchFamily="2" charset="0"/>
              </a:rPr>
              <a:t> </a:t>
            </a:r>
            <a:r>
              <a:rPr lang="en-US" dirty="0">
                <a:latin typeface="Courier" pitchFamily="2" charset="0"/>
              </a:rPr>
              <a:t>void fv3jedi_localization_mult_f90(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F90lclz &amp;,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F90flds &amp;);</a:t>
            </a:r>
          </a:p>
          <a:p>
            <a:endParaRPr lang="en-US" sz="2000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} // extern "C"</a:t>
            </a:r>
            <a:endParaRPr lang="en-US" sz="2000" dirty="0">
              <a:latin typeface="Courier" pitchFamily="2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343663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65EDB-5281-3344-B743-835203EA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Key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296676-2622-AD46-A981-EBA24CFFE929}"/>
              </a:ext>
            </a:extLst>
          </p:cNvPr>
          <p:cNvSpPr txBox="1"/>
          <p:nvPr/>
        </p:nvSpPr>
        <p:spPr>
          <a:xfrm>
            <a:off x="729697" y="1099717"/>
            <a:ext cx="1073260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input is:</a:t>
            </a:r>
          </a:p>
          <a:p>
            <a:r>
              <a:rPr lang="en-US" dirty="0">
                <a:latin typeface="Courier" pitchFamily="2" charset="0"/>
              </a:rPr>
              <a:t>  integer(</a:t>
            </a:r>
            <a:r>
              <a:rPr lang="en-US" dirty="0" err="1">
                <a:latin typeface="Courier" pitchFamily="2" charset="0"/>
              </a:rPr>
              <a:t>c_int</a:t>
            </a:r>
            <a:r>
              <a:rPr lang="en-US" dirty="0">
                <a:latin typeface="Courier" pitchFamily="2" charset="0"/>
              </a:rPr>
              <a:t>), intent(</a:t>
            </a:r>
            <a:r>
              <a:rPr lang="en-US" dirty="0" err="1">
                <a:latin typeface="Courier" pitchFamily="2" charset="0"/>
              </a:rPr>
              <a:t>inout</a:t>
            </a:r>
            <a:r>
              <a:rPr lang="en-US" dirty="0">
                <a:latin typeface="Courier" pitchFamily="2" charset="0"/>
              </a:rPr>
              <a:t>) :: </a:t>
            </a:r>
            <a:r>
              <a:rPr lang="en-US" dirty="0" err="1">
                <a:latin typeface="Courier" pitchFamily="2" charset="0"/>
              </a:rPr>
              <a:t>c_key_self</a:t>
            </a:r>
            <a:endParaRPr lang="en-US" dirty="0">
              <a:latin typeface="Courier" pitchFamily="2" charset="0"/>
            </a:endParaRP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And we need:</a:t>
            </a:r>
          </a:p>
          <a:p>
            <a:r>
              <a:rPr lang="en-US" dirty="0">
                <a:latin typeface="Courier" pitchFamily="2" charset="0"/>
              </a:rPr>
              <a:t>  type(fv3jedi_geom), pointer :: self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JEDI uses linked lists to perform the bookkeeping and match keys to actual data.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Each module has e.g.</a:t>
            </a:r>
          </a:p>
          <a:p>
            <a:r>
              <a:rPr lang="en-US" dirty="0">
                <a:latin typeface="Courier" pitchFamily="2" charset="0"/>
              </a:rPr>
              <a:t>  type(</a:t>
            </a:r>
            <a:r>
              <a:rPr lang="en-US" dirty="0" err="1">
                <a:latin typeface="Courier" pitchFamily="2" charset="0"/>
              </a:rPr>
              <a:t>registry_t</a:t>
            </a:r>
            <a:r>
              <a:rPr lang="en-US" dirty="0">
                <a:latin typeface="Courier" pitchFamily="2" charset="0"/>
              </a:rPr>
              <a:t>) :: fv3jedi_geom_registry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Which performs bookkeeping though: </a:t>
            </a:r>
            <a:r>
              <a:rPr lang="en-US" dirty="0" err="1">
                <a:latin typeface="Courier" pitchFamily="2" charset="0"/>
              </a:rPr>
              <a:t>init</a:t>
            </a:r>
            <a:r>
              <a:rPr lang="en-US" dirty="0">
                <a:latin typeface="Courier" pitchFamily="2" charset="0"/>
              </a:rPr>
              <a:t>, add, get, remove, finalize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These subroutines are contained in linkedList_i.f and </a:t>
            </a:r>
            <a:r>
              <a:rPr lang="en-US" dirty="0" err="1"/>
              <a:t>linkedList_c.f</a:t>
            </a:r>
            <a:r>
              <a:rPr lang="en-US" dirty="0"/>
              <a:t>, which are generic and used by all Fortran modules within the repository and are included as follows: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#define </a:t>
            </a:r>
            <a:r>
              <a:rPr lang="en-US" dirty="0">
                <a:solidFill>
                  <a:srgbClr val="FF0000"/>
                </a:solidFill>
                <a:latin typeface="Courier" pitchFamily="2" charset="0"/>
              </a:rPr>
              <a:t>LISTED_TYPE</a:t>
            </a:r>
            <a:r>
              <a:rPr lang="en-US" dirty="0">
                <a:latin typeface="Courier" pitchFamily="2" charset="0"/>
              </a:rPr>
              <a:t> fv3jedi_geom</a:t>
            </a:r>
          </a:p>
          <a:p>
            <a:r>
              <a:rPr lang="en-US" dirty="0">
                <a:latin typeface="Courier" pitchFamily="2" charset="0"/>
              </a:rPr>
              <a:t>  #include "</a:t>
            </a:r>
            <a:r>
              <a:rPr lang="en-US" dirty="0" err="1">
                <a:latin typeface="Courier" pitchFamily="2" charset="0"/>
              </a:rPr>
              <a:t>linkedList_i.f</a:t>
            </a:r>
            <a:r>
              <a:rPr lang="en-US" dirty="0">
                <a:latin typeface="Courier" pitchFamily="2" charset="0"/>
              </a:rPr>
              <a:t>"</a:t>
            </a:r>
          </a:p>
          <a:p>
            <a:endParaRPr lang="en-US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1978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65EDB-5281-3344-B743-835203EA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linkedLists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DE0F20-A7E8-9647-9A3C-458D41A227B6}"/>
              </a:ext>
            </a:extLst>
          </p:cNvPr>
          <p:cNvSpPr txBox="1"/>
          <p:nvPr/>
        </p:nvSpPr>
        <p:spPr>
          <a:xfrm>
            <a:off x="883023" y="1250576"/>
            <a:ext cx="100881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" pitchFamily="2" charset="0"/>
              </a:rPr>
              <a:t>type :: </a:t>
            </a:r>
            <a:r>
              <a:rPr lang="en-US" dirty="0" err="1">
                <a:latin typeface="Courier" pitchFamily="2" charset="0"/>
              </a:rPr>
              <a:t>node_t</a:t>
            </a:r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integer           :: key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>
                <a:solidFill>
                  <a:srgbClr val="FF0000"/>
                </a:solidFill>
                <a:latin typeface="Courier" pitchFamily="2" charset="0"/>
              </a:rPr>
              <a:t>type(LISTED_TYPE) :: element</a:t>
            </a:r>
          </a:p>
          <a:p>
            <a:r>
              <a:rPr lang="en-US" dirty="0">
                <a:latin typeface="Courier" pitchFamily="2" charset="0"/>
              </a:rPr>
              <a:t>  type(</a:t>
            </a:r>
            <a:r>
              <a:rPr lang="en-US" dirty="0" err="1">
                <a:latin typeface="Courier" pitchFamily="2" charset="0"/>
              </a:rPr>
              <a:t>node_t</a:t>
            </a:r>
            <a:r>
              <a:rPr lang="en-US" dirty="0">
                <a:latin typeface="Courier" pitchFamily="2" charset="0"/>
              </a:rPr>
              <a:t>), pointer  :: next =&gt; NULL()</a:t>
            </a:r>
          </a:p>
          <a:p>
            <a:r>
              <a:rPr lang="en-US" dirty="0">
                <a:latin typeface="Courier" pitchFamily="2" charset="0"/>
              </a:rPr>
              <a:t>end type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type :: </a:t>
            </a:r>
            <a:r>
              <a:rPr lang="en-US" dirty="0" err="1">
                <a:latin typeface="Courier" pitchFamily="2" charset="0"/>
              </a:rPr>
              <a:t>registry_t</a:t>
            </a:r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logical               :: </a:t>
            </a:r>
            <a:r>
              <a:rPr lang="en-US" dirty="0" err="1">
                <a:latin typeface="Courier" pitchFamily="2" charset="0"/>
              </a:rPr>
              <a:t>l_init</a:t>
            </a:r>
            <a:r>
              <a:rPr lang="en-US" dirty="0">
                <a:latin typeface="Courier" pitchFamily="2" charset="0"/>
              </a:rPr>
              <a:t> = .false.</a:t>
            </a:r>
          </a:p>
          <a:p>
            <a:r>
              <a:rPr lang="en-US" dirty="0">
                <a:latin typeface="Courier" pitchFamily="2" charset="0"/>
              </a:rPr>
              <a:t>  integer               :: count  = 0</a:t>
            </a:r>
          </a:p>
          <a:p>
            <a:r>
              <a:rPr lang="en-US" dirty="0">
                <a:latin typeface="Courier" pitchFamily="2" charset="0"/>
              </a:rPr>
              <a:t>  type(</a:t>
            </a:r>
            <a:r>
              <a:rPr lang="en-US" dirty="0" err="1">
                <a:latin typeface="Courier" pitchFamily="2" charset="0"/>
              </a:rPr>
              <a:t>node_t</a:t>
            </a:r>
            <a:r>
              <a:rPr lang="en-US" dirty="0">
                <a:latin typeface="Courier" pitchFamily="2" charset="0"/>
              </a:rPr>
              <a:t>), pointer :: head   =&gt; NULL()</a:t>
            </a:r>
          </a:p>
          <a:p>
            <a:r>
              <a:rPr lang="en-US" dirty="0">
                <a:latin typeface="Courier" pitchFamily="2" charset="0"/>
              </a:rPr>
              <a:t>contains</a:t>
            </a:r>
          </a:p>
          <a:p>
            <a:r>
              <a:rPr lang="en-US" dirty="0">
                <a:latin typeface="Courier" pitchFamily="2" charset="0"/>
              </a:rPr>
              <a:t>  procedure :: </a:t>
            </a:r>
            <a:r>
              <a:rPr lang="en-US" dirty="0" err="1">
                <a:latin typeface="Courier" pitchFamily="2" charset="0"/>
              </a:rPr>
              <a:t>init</a:t>
            </a:r>
            <a:r>
              <a:rPr lang="en-US" dirty="0">
                <a:latin typeface="Courier" pitchFamily="2" charset="0"/>
              </a:rPr>
              <a:t> =&gt; </a:t>
            </a:r>
            <a:r>
              <a:rPr lang="en-US" dirty="0" err="1">
                <a:latin typeface="Courier" pitchFamily="2" charset="0"/>
              </a:rPr>
              <a:t>init</a:t>
            </a:r>
            <a:r>
              <a:rPr lang="en-US" dirty="0">
                <a:latin typeface="Courier" pitchFamily="2" charset="0"/>
              </a:rPr>
              <a:t>_</a:t>
            </a:r>
          </a:p>
          <a:p>
            <a:r>
              <a:rPr lang="en-US" dirty="0">
                <a:latin typeface="Courier" pitchFamily="2" charset="0"/>
              </a:rPr>
              <a:t>  procedure :: finalize =&gt; finalize_</a:t>
            </a:r>
          </a:p>
          <a:p>
            <a:r>
              <a:rPr lang="en-US" dirty="0">
                <a:latin typeface="Courier" pitchFamily="2" charset="0"/>
              </a:rPr>
              <a:t>  procedure :: add =&gt; add_</a:t>
            </a:r>
          </a:p>
          <a:p>
            <a:r>
              <a:rPr lang="en-US" dirty="0">
                <a:latin typeface="Courier" pitchFamily="2" charset="0"/>
              </a:rPr>
              <a:t>  procedure :: get =&gt; get_</a:t>
            </a:r>
          </a:p>
          <a:p>
            <a:r>
              <a:rPr lang="en-US" dirty="0">
                <a:latin typeface="Courier" pitchFamily="2" charset="0"/>
              </a:rPr>
              <a:t>  procedure :: remove =&gt; remove_</a:t>
            </a:r>
          </a:p>
          <a:p>
            <a:r>
              <a:rPr lang="en-US" dirty="0">
                <a:latin typeface="Courier" pitchFamily="2" charset="0"/>
              </a:rPr>
              <a:t>end type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71B36F-0AF9-4A4C-9AB0-EA2FAD349447}"/>
              </a:ext>
            </a:extLst>
          </p:cNvPr>
          <p:cNvSpPr txBox="1"/>
          <p:nvPr/>
        </p:nvSpPr>
        <p:spPr>
          <a:xfrm>
            <a:off x="8780929" y="1653988"/>
            <a:ext cx="24339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This is where the actual derived type data is in memory. Whenever working with Fortran subroutines we’re just pointing to this.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5A4CEA0-E895-0244-BC0C-728FF14FA1F5}"/>
              </a:ext>
            </a:extLst>
          </p:cNvPr>
          <p:cNvCxnSpPr/>
          <p:nvPr/>
        </p:nvCxnSpPr>
        <p:spPr>
          <a:xfrm flipH="1">
            <a:off x="5486400" y="1842247"/>
            <a:ext cx="3106271" cy="1344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2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65EDB-5281-3344-B743-835203EA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Key and the </a:t>
            </a:r>
            <a:r>
              <a:rPr lang="en-US" dirty="0" err="1"/>
              <a:t>linkedList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296676-2622-AD46-A981-EBA24CFFE929}"/>
              </a:ext>
            </a:extLst>
          </p:cNvPr>
          <p:cNvSpPr txBox="1"/>
          <p:nvPr/>
        </p:nvSpPr>
        <p:spPr>
          <a:xfrm>
            <a:off x="729697" y="1226740"/>
            <a:ext cx="1073260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Geometry constructor begins with:</a:t>
            </a:r>
          </a:p>
          <a:p>
            <a:r>
              <a:rPr lang="en-US" dirty="0">
                <a:latin typeface="Courier" pitchFamily="2" charset="0"/>
              </a:rPr>
              <a:t>  call fv3jedi_geom_registry%init()</a:t>
            </a:r>
          </a:p>
          <a:p>
            <a:r>
              <a:rPr lang="en-US" dirty="0">
                <a:latin typeface="Courier" pitchFamily="2" charset="0"/>
              </a:rPr>
              <a:t>  call fv3jedi_geom_registry%add(</a:t>
            </a:r>
            <a:r>
              <a:rPr lang="en-US" dirty="0" err="1">
                <a:latin typeface="Courier" pitchFamily="2" charset="0"/>
              </a:rPr>
              <a:t>c_key_self</a:t>
            </a:r>
            <a:r>
              <a:rPr lang="en-US" dirty="0">
                <a:latin typeface="Courier" pitchFamily="2" charset="0"/>
              </a:rPr>
              <a:t>)</a:t>
            </a:r>
          </a:p>
          <a:p>
            <a:r>
              <a:rPr lang="en-US" dirty="0">
                <a:latin typeface="Courier" pitchFamily="2" charset="0"/>
              </a:rPr>
              <a:t>  call fv3jedi_geom_registry%get(</a:t>
            </a:r>
            <a:r>
              <a:rPr lang="en-US" dirty="0" err="1">
                <a:latin typeface="Courier" pitchFamily="2" charset="0"/>
              </a:rPr>
              <a:t>c_key_self,self</a:t>
            </a:r>
            <a:r>
              <a:rPr lang="en-US" dirty="0">
                <a:latin typeface="Courier" pitchFamily="2" charset="0"/>
              </a:rPr>
              <a:t>)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u="sng" dirty="0">
                <a:latin typeface="Courier" pitchFamily="2" charset="0"/>
              </a:rPr>
              <a:t>call fv3jedi_geom_registry%init()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 This subroutine sets things up if first call. It sets the Key to zero and prepares the linked list.</a:t>
            </a:r>
          </a:p>
          <a:p>
            <a:endParaRPr lang="en-US" dirty="0"/>
          </a:p>
          <a:p>
            <a:r>
              <a:rPr lang="en-US" u="sng" dirty="0">
                <a:latin typeface="Courier" pitchFamily="2" charset="0"/>
              </a:rPr>
              <a:t>call fv3jedi_geom_registry%add(</a:t>
            </a:r>
            <a:r>
              <a:rPr lang="en-US" u="sng" dirty="0" err="1">
                <a:latin typeface="Courier" pitchFamily="2" charset="0"/>
              </a:rPr>
              <a:t>c_key_self</a:t>
            </a:r>
            <a:r>
              <a:rPr lang="en-US" u="sng" dirty="0">
                <a:latin typeface="Courier" pitchFamily="2" charset="0"/>
              </a:rPr>
              <a:t>)</a:t>
            </a:r>
          </a:p>
          <a:p>
            <a:endParaRPr lang="en-US" dirty="0"/>
          </a:p>
          <a:p>
            <a:r>
              <a:rPr lang="en-US" dirty="0"/>
              <a:t>Adds 1 to the counter and sets key to current count. If first call to </a:t>
            </a:r>
            <a:r>
              <a:rPr lang="en-US" dirty="0" err="1"/>
              <a:t>geom</a:t>
            </a:r>
            <a:r>
              <a:rPr lang="en-US" dirty="0"/>
              <a:t> </a:t>
            </a:r>
            <a:r>
              <a:rPr lang="en-US" dirty="0" err="1"/>
              <a:t>c_key</a:t>
            </a:r>
            <a:r>
              <a:rPr lang="en-US" dirty="0"/>
              <a:t> is now 1.</a:t>
            </a:r>
          </a:p>
          <a:p>
            <a:endParaRPr lang="en-US" dirty="0"/>
          </a:p>
          <a:p>
            <a:r>
              <a:rPr lang="en-US" dirty="0"/>
              <a:t>Then allocates ‘next’ </a:t>
            </a:r>
            <a:r>
              <a:rPr lang="en-US" dirty="0">
                <a:latin typeface="Courier" pitchFamily="2" charset="0"/>
              </a:rPr>
              <a:t>LISTED_TYPE</a:t>
            </a:r>
            <a:r>
              <a:rPr lang="en-US" dirty="0"/>
              <a:t>, which is the next ‘node’ of the linked list. Move pointer along the list.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u="sng" dirty="0">
                <a:latin typeface="Courier" pitchFamily="2" charset="0"/>
              </a:rPr>
              <a:t>call fv3jedi_geom_registry%get(</a:t>
            </a:r>
            <a:r>
              <a:rPr lang="en-US" u="sng" dirty="0" err="1">
                <a:latin typeface="Courier" pitchFamily="2" charset="0"/>
              </a:rPr>
              <a:t>c_key_self,self</a:t>
            </a:r>
            <a:r>
              <a:rPr lang="en-US" u="sng" dirty="0">
                <a:latin typeface="Courier" pitchFamily="2" charset="0"/>
              </a:rPr>
              <a:t>)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Sweeps through the linked list to find matching key, sets pointer self to </a:t>
            </a:r>
            <a:r>
              <a:rPr lang="en-US" dirty="0" err="1"/>
              <a:t>geom</a:t>
            </a:r>
            <a:r>
              <a:rPr lang="en-US" dirty="0"/>
              <a:t> allocated in add.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D37677-76F6-1B4E-9EBC-DD4A46F54FCF}"/>
              </a:ext>
            </a:extLst>
          </p:cNvPr>
          <p:cNvSpPr txBox="1"/>
          <p:nvPr/>
        </p:nvSpPr>
        <p:spPr>
          <a:xfrm>
            <a:off x="9344809" y="3765896"/>
            <a:ext cx="253218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For constructors Fortran generates the key, not C++.</a:t>
            </a:r>
          </a:p>
        </p:txBody>
      </p:sp>
    </p:spTree>
    <p:extLst>
      <p:ext uri="{BB962C8B-B14F-4D97-AF65-F5344CB8AC3E}">
        <p14:creationId xmlns:p14="http://schemas.microsoft.com/office/powerpoint/2010/main" val="279643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65EDB-5281-3344-B743-835203EA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Key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296676-2622-AD46-A981-EBA24CFFE929}"/>
              </a:ext>
            </a:extLst>
          </p:cNvPr>
          <p:cNvSpPr txBox="1"/>
          <p:nvPr/>
        </p:nvSpPr>
        <p:spPr>
          <a:xfrm>
            <a:off x="601653" y="1399898"/>
            <a:ext cx="1098869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dirty="0"/>
              <a:t>Since self is a derived type you still have to allocate arrays, even though </a:t>
            </a:r>
            <a:r>
              <a:rPr lang="en-US" dirty="0" err="1"/>
              <a:t>linkedList</a:t>
            </a:r>
            <a:r>
              <a:rPr lang="en-US" dirty="0"/>
              <a:t> has allocated the type:</a:t>
            </a:r>
          </a:p>
          <a:p>
            <a:pPr fontAlgn="t"/>
            <a:endParaRPr lang="en-US" dirty="0"/>
          </a:p>
          <a:p>
            <a:pPr fontAlgn="t"/>
            <a:r>
              <a:rPr lang="en-US" dirty="0">
                <a:latin typeface="Courier" pitchFamily="2" charset="0"/>
              </a:rPr>
              <a:t>  allocate ( </a:t>
            </a:r>
            <a:r>
              <a:rPr lang="en-US" dirty="0" err="1">
                <a:latin typeface="Courier" pitchFamily="2" charset="0"/>
              </a:rPr>
              <a:t>self%grid_lon</a:t>
            </a:r>
            <a:r>
              <a:rPr lang="en-US" dirty="0">
                <a:latin typeface="Courier" pitchFamily="2" charset="0"/>
              </a:rPr>
              <a:t>(</a:t>
            </a:r>
            <a:r>
              <a:rPr lang="en-US" dirty="0" err="1">
                <a:latin typeface="Courier" pitchFamily="2" charset="0"/>
              </a:rPr>
              <a:t>self%bd%isd:self%bd%ied</a:t>
            </a:r>
            <a:r>
              <a:rPr lang="en-US" dirty="0">
                <a:latin typeface="Courier" pitchFamily="2" charset="0"/>
              </a:rPr>
              <a:t>, </a:t>
            </a:r>
            <a:r>
              <a:rPr lang="en-US" dirty="0" err="1">
                <a:latin typeface="Courier" pitchFamily="2" charset="0"/>
              </a:rPr>
              <a:t>self%bd%jsd:self%bd%jed</a:t>
            </a:r>
            <a:r>
              <a:rPr lang="en-US" dirty="0">
                <a:latin typeface="Courier" pitchFamily="2" charset="0"/>
              </a:rPr>
              <a:t>) )</a:t>
            </a:r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r>
              <a:rPr lang="en-US" b="1" dirty="0"/>
              <a:t>Geometry deallocation </a:t>
            </a:r>
          </a:p>
          <a:p>
            <a:pPr fontAlgn="t"/>
            <a:endParaRPr lang="en-US" dirty="0"/>
          </a:p>
          <a:p>
            <a:pPr fontAlgn="t"/>
            <a:r>
              <a:rPr lang="en-US" dirty="0">
                <a:latin typeface="Courier" pitchFamily="2" charset="0"/>
              </a:rPr>
              <a:t>  call fv3jedi_geom_registry%get(</a:t>
            </a:r>
            <a:r>
              <a:rPr lang="en-US" dirty="0" err="1">
                <a:latin typeface="Courier" pitchFamily="2" charset="0"/>
              </a:rPr>
              <a:t>c_key_self</a:t>
            </a:r>
            <a:r>
              <a:rPr lang="en-US" dirty="0">
                <a:latin typeface="Courier" pitchFamily="2" charset="0"/>
              </a:rPr>
              <a:t>, self)</a:t>
            </a:r>
          </a:p>
          <a:p>
            <a:pPr fontAlgn="t"/>
            <a:endParaRPr lang="en-US" dirty="0">
              <a:latin typeface="Courier" pitchFamily="2" charset="0"/>
            </a:endParaRPr>
          </a:p>
          <a:p>
            <a:pPr fontAlgn="t"/>
            <a:r>
              <a:rPr lang="en-US" dirty="0">
                <a:latin typeface="Courier" pitchFamily="2" charset="0"/>
              </a:rPr>
              <a:t>  deallocate(</a:t>
            </a:r>
            <a:r>
              <a:rPr lang="en-US" dirty="0" err="1">
                <a:latin typeface="Courier" pitchFamily="2" charset="0"/>
              </a:rPr>
              <a:t>self%grid_lon</a:t>
            </a:r>
            <a:r>
              <a:rPr lang="en-US" dirty="0">
                <a:latin typeface="Courier" pitchFamily="2" charset="0"/>
              </a:rPr>
              <a:t>)</a:t>
            </a:r>
          </a:p>
          <a:p>
            <a:pPr fontAlgn="t"/>
            <a:endParaRPr lang="en-US" dirty="0">
              <a:latin typeface="Courier" pitchFamily="2" charset="0"/>
            </a:endParaRPr>
          </a:p>
          <a:p>
            <a:pPr fontAlgn="t"/>
            <a:r>
              <a:rPr lang="en-US" dirty="0">
                <a:latin typeface="Courier" pitchFamily="2" charset="0"/>
              </a:rPr>
              <a:t>  call fv3jedi_geom_registry%remove(</a:t>
            </a:r>
            <a:r>
              <a:rPr lang="en-US" dirty="0" err="1">
                <a:latin typeface="Courier" pitchFamily="2" charset="0"/>
              </a:rPr>
              <a:t>c_key_self</a:t>
            </a:r>
            <a:r>
              <a:rPr lang="en-US" dirty="0">
                <a:latin typeface="Courier" pitchFamily="2" charset="0"/>
              </a:rPr>
              <a:t>)</a:t>
            </a:r>
          </a:p>
          <a:p>
            <a:endParaRPr lang="en-US" dirty="0">
              <a:latin typeface="Courier" pitchFamily="2" charset="0"/>
            </a:endParaRPr>
          </a:p>
          <a:p>
            <a:endParaRPr lang="en-US" dirty="0">
              <a:latin typeface="Courier" pitchFamily="2" charset="0"/>
            </a:endParaRPr>
          </a:p>
          <a:p>
            <a:r>
              <a:rPr lang="en-US" u="sng" dirty="0">
                <a:latin typeface="Courier" pitchFamily="2" charset="0"/>
              </a:rPr>
              <a:t>call fv3jedi_geom_registry%remove(</a:t>
            </a:r>
            <a:r>
              <a:rPr lang="en-US" u="sng" dirty="0" err="1">
                <a:latin typeface="Courier" pitchFamily="2" charset="0"/>
              </a:rPr>
              <a:t>c_key_self</a:t>
            </a:r>
            <a:r>
              <a:rPr lang="en-US" u="sng" dirty="0">
                <a:latin typeface="Courier" pitchFamily="2" charset="0"/>
              </a:rPr>
              <a:t>)</a:t>
            </a:r>
            <a:endParaRPr lang="en-US" u="sng" dirty="0"/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Sweeps linked list to find matching key. Deallocates the node associated with that key.</a:t>
            </a:r>
          </a:p>
          <a:p>
            <a:endParaRPr lang="en-US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1895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812E2-49A2-8F4A-828C-CD1272536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Configuration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2C2920-1023-E641-B36A-8885104BD54B}"/>
              </a:ext>
            </a:extLst>
          </p:cNvPr>
          <p:cNvSpPr txBox="1"/>
          <p:nvPr/>
        </p:nvSpPr>
        <p:spPr>
          <a:xfrm>
            <a:off x="921916" y="1912126"/>
            <a:ext cx="103585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JEDI comes with support for reading the configuration </a:t>
            </a:r>
            <a:r>
              <a:rPr lang="en-US" dirty="0" err="1"/>
              <a:t>json</a:t>
            </a:r>
            <a:r>
              <a:rPr lang="en-US" dirty="0"/>
              <a:t>/</a:t>
            </a:r>
            <a:r>
              <a:rPr lang="en-US" dirty="0" err="1"/>
              <a:t>yaml</a:t>
            </a:r>
            <a:r>
              <a:rPr lang="en-US" dirty="0"/>
              <a:t> files within the Fortran subroutines.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use </a:t>
            </a:r>
            <a:r>
              <a:rPr lang="en-US" dirty="0" err="1">
                <a:latin typeface="Courier" pitchFamily="2" charset="0"/>
              </a:rPr>
              <a:t>config_mod</a:t>
            </a:r>
            <a:endParaRPr lang="en-US" dirty="0">
              <a:latin typeface="Courier" pitchFamily="2" charset="0"/>
            </a:endParaRP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if (</a:t>
            </a:r>
            <a:r>
              <a:rPr lang="en-US" dirty="0" err="1">
                <a:latin typeface="Courier" pitchFamily="2" charset="0"/>
              </a:rPr>
              <a:t>config_element_exists</a:t>
            </a:r>
            <a:r>
              <a:rPr lang="en-US" dirty="0">
                <a:latin typeface="Courier" pitchFamily="2" charset="0"/>
              </a:rPr>
              <a:t>(c_</a:t>
            </a:r>
            <a:r>
              <a:rPr lang="en-US" dirty="0" err="1">
                <a:latin typeface="Courier" pitchFamily="2" charset="0"/>
              </a:rPr>
              <a:t>conf</a:t>
            </a:r>
            <a:r>
              <a:rPr lang="en-US" dirty="0">
                <a:latin typeface="Courier" pitchFamily="2" charset="0"/>
              </a:rPr>
              <a:t>,"</a:t>
            </a:r>
            <a:r>
              <a:rPr lang="en-US" dirty="0" err="1">
                <a:latin typeface="Courier" pitchFamily="2" charset="0"/>
              </a:rPr>
              <a:t>init_type</a:t>
            </a:r>
            <a:r>
              <a:rPr lang="en-US" dirty="0">
                <a:latin typeface="Courier" pitchFamily="2" charset="0"/>
              </a:rPr>
              <a:t>")) then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init_type</a:t>
            </a:r>
            <a:r>
              <a:rPr lang="en-US" dirty="0">
                <a:latin typeface="Courier" pitchFamily="2" charset="0"/>
              </a:rPr>
              <a:t> = </a:t>
            </a:r>
            <a:r>
              <a:rPr lang="en-US" dirty="0" err="1">
                <a:latin typeface="Courier" pitchFamily="2" charset="0"/>
              </a:rPr>
              <a:t>config_get_string</a:t>
            </a:r>
            <a:r>
              <a:rPr lang="en-US" dirty="0">
                <a:latin typeface="Courier" pitchFamily="2" charset="0"/>
              </a:rPr>
              <a:t>(</a:t>
            </a:r>
            <a:r>
              <a:rPr lang="en-US" dirty="0" err="1">
                <a:latin typeface="Courier" pitchFamily="2" charset="0"/>
              </a:rPr>
              <a:t>c_conf,len</a:t>
            </a:r>
            <a:r>
              <a:rPr lang="en-US" dirty="0">
                <a:latin typeface="Courier" pitchFamily="2" charset="0"/>
              </a:rPr>
              <a:t>(</a:t>
            </a:r>
            <a:r>
              <a:rPr lang="en-US" dirty="0" err="1">
                <a:latin typeface="Courier" pitchFamily="2" charset="0"/>
              </a:rPr>
              <a:t>init_type</a:t>
            </a:r>
            <a:r>
              <a:rPr lang="en-US" dirty="0">
                <a:latin typeface="Courier" pitchFamily="2" charset="0"/>
              </a:rPr>
              <a:t>),"</a:t>
            </a:r>
            <a:r>
              <a:rPr lang="en-US" dirty="0" err="1">
                <a:latin typeface="Courier" pitchFamily="2" charset="0"/>
              </a:rPr>
              <a:t>init_type</a:t>
            </a:r>
            <a:r>
              <a:rPr lang="en-US" dirty="0">
                <a:latin typeface="Courier" pitchFamily="2" charset="0"/>
              </a:rPr>
              <a:t>")</a:t>
            </a:r>
          </a:p>
          <a:p>
            <a:r>
              <a:rPr lang="en-US" dirty="0">
                <a:latin typeface="Courier" pitchFamily="2" charset="0"/>
              </a:rPr>
              <a:t>endif</a:t>
            </a:r>
          </a:p>
        </p:txBody>
      </p:sp>
    </p:spTree>
    <p:extLst>
      <p:ext uri="{BB962C8B-B14F-4D97-AF65-F5344CB8AC3E}">
        <p14:creationId xmlns:p14="http://schemas.microsoft.com/office/powerpoint/2010/main" val="13311341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85E8D-E063-5346-AAB5-E3175428F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788" y="1758695"/>
            <a:ext cx="9750287" cy="3052455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31109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364A6-3E59-0749-A282-D546D3A1A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B24B71-DB11-AE47-9627-56F5A43B75A1}"/>
              </a:ext>
            </a:extLst>
          </p:cNvPr>
          <p:cNvSpPr txBox="1"/>
          <p:nvPr/>
        </p:nvSpPr>
        <p:spPr>
          <a:xfrm>
            <a:off x="894463" y="1553689"/>
            <a:ext cx="69362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Myths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C++ is hard to learn.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C++ is hard to read.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Useful to remember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Lines have to be ended with semicolons.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C++ is case sensitive.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Learn coding norms early and keep to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Descriptive naming.</a:t>
            </a:r>
          </a:p>
          <a:p>
            <a:endParaRPr lang="en-US" dirty="0"/>
          </a:p>
          <a:p>
            <a:r>
              <a:rPr lang="en-US" dirty="0"/>
              <a:t>Learn by doing and get a good book to reference. I like: </a:t>
            </a:r>
          </a:p>
          <a:p>
            <a:r>
              <a:rPr lang="en-US" b="1" dirty="0"/>
              <a:t>Rao, Siddhartha. C++ in One Hour a Day </a:t>
            </a:r>
            <a:r>
              <a:rPr lang="en-US" dirty="0"/>
              <a:t>which is available on Kindle.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87177-8EF4-E94D-A85F-9730AF5A0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0671" y="1553689"/>
            <a:ext cx="3446043" cy="443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28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9CCCD-8033-EE44-9FE4-0C0544FD7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basic C++ program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7779D7-73FF-0E45-8CEB-D242CE914A75}"/>
              </a:ext>
            </a:extLst>
          </p:cNvPr>
          <p:cNvSpPr txBox="1"/>
          <p:nvPr/>
        </p:nvSpPr>
        <p:spPr>
          <a:xfrm>
            <a:off x="737345" y="1586753"/>
            <a:ext cx="7086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 // An example program for the JEDI Academy</a:t>
            </a:r>
          </a:p>
          <a:p>
            <a:endParaRPr lang="en-US" dirty="0">
              <a:latin typeface="Courier" pitchFamily="2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#include &lt;iostream&gt;</a:t>
            </a:r>
          </a:p>
          <a:p>
            <a:endParaRPr lang="en-US" dirty="0">
              <a:latin typeface="Courier" pitchFamily="2" charset="0"/>
              <a:cs typeface="Courier New" panose="02070309020205020404" pitchFamily="49" charset="0"/>
            </a:endParaRPr>
          </a:p>
          <a:p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main()</a:t>
            </a: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  // Use iostream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cout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to write to screen</a:t>
            </a: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 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std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::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cout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&lt;&lt; “Hello Dagobah” &lt;&lt;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std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::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endl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;</a:t>
            </a:r>
          </a:p>
          <a:p>
            <a:endParaRPr lang="en-US" dirty="0">
              <a:latin typeface="Courier" pitchFamily="2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  /* Another way to comment */</a:t>
            </a:r>
          </a:p>
          <a:p>
            <a:endParaRPr lang="en-US" dirty="0">
              <a:latin typeface="Courier" pitchFamily="2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  return 0;</a:t>
            </a:r>
          </a:p>
          <a:p>
            <a:endParaRPr lang="en-US" dirty="0">
              <a:latin typeface="Courier" pitchFamily="2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}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CFAAFC-CA99-0F4B-9758-ECEDDDBC5213}"/>
              </a:ext>
            </a:extLst>
          </p:cNvPr>
          <p:cNvSpPr txBox="1"/>
          <p:nvPr/>
        </p:nvSpPr>
        <p:spPr>
          <a:xfrm>
            <a:off x="7315200" y="1863752"/>
            <a:ext cx="471114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Comments use either // or /* xxx */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Include the standard </a:t>
            </a:r>
            <a:r>
              <a:rPr lang="en-US" dirty="0" err="1">
                <a:solidFill>
                  <a:srgbClr val="FF0000"/>
                </a:solidFill>
              </a:rPr>
              <a:t>io</a:t>
            </a:r>
            <a:r>
              <a:rPr lang="en-US" dirty="0">
                <a:solidFill>
                  <a:srgbClr val="FF0000"/>
                </a:solidFill>
              </a:rPr>
              <a:t> stream and dependencies (provides </a:t>
            </a:r>
            <a:r>
              <a:rPr lang="en-US" dirty="0" err="1">
                <a:solidFill>
                  <a:srgbClr val="FF0000"/>
                </a:solidFill>
              </a:rPr>
              <a:t>cout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“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main” means main is expected to return an integer. Often this is void if no return needed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std</a:t>
            </a:r>
            <a:r>
              <a:rPr lang="en-US" dirty="0">
                <a:solidFill>
                  <a:srgbClr val="FF0000"/>
                </a:solidFill>
              </a:rPr>
              <a:t>::</a:t>
            </a:r>
            <a:r>
              <a:rPr lang="en-US" dirty="0" err="1">
                <a:solidFill>
                  <a:srgbClr val="FF0000"/>
                </a:solidFill>
              </a:rPr>
              <a:t>cout</a:t>
            </a:r>
            <a:r>
              <a:rPr lang="en-US" dirty="0">
                <a:solidFill>
                  <a:srgbClr val="FF0000"/>
                </a:solidFill>
              </a:rPr>
              <a:t> use </a:t>
            </a:r>
            <a:r>
              <a:rPr lang="en-US" dirty="0" err="1">
                <a:solidFill>
                  <a:srgbClr val="FF0000"/>
                </a:solidFill>
              </a:rPr>
              <a:t>cout</a:t>
            </a:r>
            <a:r>
              <a:rPr lang="en-US" dirty="0">
                <a:solidFill>
                  <a:srgbClr val="FF0000"/>
                </a:solidFill>
              </a:rPr>
              <a:t> from the standard namespace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Return the required integer, 0 might represent a successful run.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Always remember to end lines with semicolon;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CA82269-7322-E446-A7E2-C3A18983C4BB}"/>
              </a:ext>
            </a:extLst>
          </p:cNvPr>
          <p:cNvCxnSpPr/>
          <p:nvPr/>
        </p:nvCxnSpPr>
        <p:spPr>
          <a:xfrm flipH="1" flipV="1">
            <a:off x="6710082" y="1863752"/>
            <a:ext cx="605119" cy="2070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BE8B34A-8E9B-FC40-81E5-D8C1635C6A8F}"/>
              </a:ext>
            </a:extLst>
          </p:cNvPr>
          <p:cNvCxnSpPr>
            <a:cxnSpLocks/>
          </p:cNvCxnSpPr>
          <p:nvPr/>
        </p:nvCxnSpPr>
        <p:spPr>
          <a:xfrm flipH="1" flipV="1">
            <a:off x="4679576" y="2347846"/>
            <a:ext cx="2635626" cy="2529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CEC8038-4F85-8743-950E-D9346B94AAF0}"/>
              </a:ext>
            </a:extLst>
          </p:cNvPr>
          <p:cNvCxnSpPr>
            <a:cxnSpLocks/>
          </p:cNvCxnSpPr>
          <p:nvPr/>
        </p:nvCxnSpPr>
        <p:spPr>
          <a:xfrm flipH="1" flipV="1">
            <a:off x="2514600" y="2877782"/>
            <a:ext cx="4800602" cy="4840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F6E0969-1AA8-794E-AB90-FBD3430AD0CB}"/>
              </a:ext>
            </a:extLst>
          </p:cNvPr>
          <p:cNvCxnSpPr>
            <a:cxnSpLocks/>
          </p:cNvCxnSpPr>
          <p:nvPr/>
        </p:nvCxnSpPr>
        <p:spPr>
          <a:xfrm flipH="1" flipV="1">
            <a:off x="2138082" y="3891812"/>
            <a:ext cx="5130054" cy="3256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BE54121-2AFA-A84F-BE2A-F2D120DE1DC5}"/>
              </a:ext>
            </a:extLst>
          </p:cNvPr>
          <p:cNvCxnSpPr>
            <a:cxnSpLocks/>
          </p:cNvCxnSpPr>
          <p:nvPr/>
        </p:nvCxnSpPr>
        <p:spPr>
          <a:xfrm flipH="1" flipV="1">
            <a:off x="3723714" y="4783702"/>
            <a:ext cx="3567955" cy="2256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23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4E7A4-02C7-0D40-A70E-4D9CCC97A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Variables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11D304A-B3B7-9541-8B44-7F0EAF7E15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710663"/>
              </p:ext>
            </p:extLst>
          </p:nvPr>
        </p:nvGraphicFramePr>
        <p:xfrm>
          <a:off x="2031999" y="1291689"/>
          <a:ext cx="81280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77">
                  <a:extLst>
                    <a:ext uri="{9D8B030D-6E8A-4147-A177-3AD203B41FA5}">
                      <a16:colId xmlns:a16="http://schemas.microsoft.com/office/drawing/2014/main" val="99365510"/>
                    </a:ext>
                  </a:extLst>
                </a:gridCol>
                <a:gridCol w="5937623">
                  <a:extLst>
                    <a:ext uri="{9D8B030D-6E8A-4147-A177-3AD203B41FA5}">
                      <a16:colId xmlns:a16="http://schemas.microsoft.com/office/drawing/2014/main" val="33853505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KIND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VALUES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7658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bool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urier" pitchFamily="2" charset="0"/>
                        </a:rPr>
                        <a:t>true</a:t>
                      </a:r>
                      <a:r>
                        <a:rPr lang="en-US" sz="2000" dirty="0"/>
                        <a:t> or </a:t>
                      </a:r>
                      <a:r>
                        <a:rPr lang="en-US" sz="2000" dirty="0">
                          <a:latin typeface="Courier" pitchFamily="2" charset="0"/>
                        </a:rPr>
                        <a:t>false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4824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char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256 characters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559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short </a:t>
                      </a:r>
                      <a:r>
                        <a:rPr lang="en-US" sz="2000" dirty="0" err="1"/>
                        <a:t>int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-32768 to 32767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246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long </a:t>
                      </a:r>
                      <a:r>
                        <a:rPr lang="en-US" sz="2000" dirty="0" err="1"/>
                        <a:t>int</a:t>
                      </a:r>
                      <a:r>
                        <a:rPr lang="en-US" sz="2000" dirty="0"/>
                        <a:t> (default)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-2147483648 to 2147483647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088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long long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-9223372036854775808 to 9223372036854775807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945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unsigned &lt;</a:t>
                      </a:r>
                      <a:r>
                        <a:rPr lang="en-US" sz="2000" dirty="0" err="1"/>
                        <a:t>int</a:t>
                      </a:r>
                      <a:r>
                        <a:rPr lang="en-US" sz="2000" dirty="0"/>
                        <a:t>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 to twice above upper limit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20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float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-1.2e-38 to 1.2e38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850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double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-2.2e-308 to 2.2e308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703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auto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C++11 compiler decides on best 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6244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0ABD848-E64B-0B4D-9BFE-54FBC5767751}"/>
              </a:ext>
            </a:extLst>
          </p:cNvPr>
          <p:cNvSpPr txBox="1"/>
          <p:nvPr/>
        </p:nvSpPr>
        <p:spPr>
          <a:xfrm>
            <a:off x="726141" y="5443812"/>
            <a:ext cx="98970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Variables do not necessarily have to be defined at the start of a code block.</a:t>
            </a:r>
          </a:p>
          <a:p>
            <a:endParaRPr lang="en-US" sz="1000" dirty="0"/>
          </a:p>
          <a:p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std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::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cout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&lt;&lt; “Hello Dagobah” &lt;&lt;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std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::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endl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;</a:t>
            </a: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bool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false;</a:t>
            </a:r>
          </a:p>
        </p:txBody>
      </p:sp>
    </p:spTree>
    <p:extLst>
      <p:ext uri="{BB962C8B-B14F-4D97-AF65-F5344CB8AC3E}">
        <p14:creationId xmlns:p14="http://schemas.microsoft.com/office/powerpoint/2010/main" val="3225293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7F877-A54B-D744-BFBD-BED513084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C385BB-2DF0-2A4E-81F2-050B7039CE35}"/>
              </a:ext>
            </a:extLst>
          </p:cNvPr>
          <p:cNvSpPr txBox="1"/>
          <p:nvPr/>
        </p:nvSpPr>
        <p:spPr>
          <a:xfrm>
            <a:off x="766482" y="1099717"/>
            <a:ext cx="111476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Typedef</a:t>
            </a:r>
            <a:endParaRPr lang="en-US" dirty="0"/>
          </a:p>
          <a:p>
            <a:r>
              <a:rPr lang="en-US" dirty="0"/>
              <a:t>In C++ you can set your own type definitions for convenience and can be helpful for avoiding bugs in complex codes.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  <a:latin typeface="Courier" pitchFamily="2" charset="0"/>
              </a:rPr>
              <a:t>  typedef</a:t>
            </a:r>
            <a:r>
              <a:rPr lang="en-US" dirty="0">
                <a:latin typeface="Courier" pitchFamily="2" charset="0"/>
              </a:rPr>
              <a:t> unsigned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usi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usi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myUnsignedInteger</a:t>
            </a:r>
            <a:r>
              <a:rPr lang="en-US" dirty="0">
                <a:latin typeface="Courier" pitchFamily="2" charset="0"/>
              </a:rPr>
              <a:t> = 10;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Use of typedef is fairly extensive in JEDI and especially in the Fortran/C++ interfaces.</a:t>
            </a:r>
            <a:endParaRPr lang="en-US" dirty="0">
              <a:latin typeface="Courier" pitchFamily="2" charset="0"/>
            </a:endParaRPr>
          </a:p>
          <a:p>
            <a:endParaRPr lang="en-US" dirty="0">
              <a:latin typeface="Courier" pitchFamily="2" charset="0"/>
            </a:endParaRPr>
          </a:p>
          <a:p>
            <a:r>
              <a:rPr lang="en-US" b="1" u="sng" dirty="0" err="1"/>
              <a:t>Const</a:t>
            </a:r>
            <a:endParaRPr lang="en-US" dirty="0"/>
          </a:p>
          <a:p>
            <a:r>
              <a:rPr lang="en-US" dirty="0" err="1">
                <a:solidFill>
                  <a:srgbClr val="FF0000"/>
                </a:solidFill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/>
              <a:t>is used like </a:t>
            </a:r>
            <a:r>
              <a:rPr lang="en-US" dirty="0">
                <a:latin typeface="Courier" pitchFamily="2" charset="0"/>
              </a:rPr>
              <a:t>parameter</a:t>
            </a:r>
            <a:r>
              <a:rPr lang="en-US" dirty="0"/>
              <a:t> in Fortran. E.g.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double </a:t>
            </a:r>
            <a:r>
              <a:rPr lang="en-US" dirty="0" err="1">
                <a:latin typeface="Courier" pitchFamily="2" charset="0"/>
              </a:rPr>
              <a:t>avogadroNumber</a:t>
            </a:r>
            <a:r>
              <a:rPr lang="en-US" dirty="0">
                <a:latin typeface="Courier" pitchFamily="2" charset="0"/>
              </a:rPr>
              <a:t> = 6.022140857e23;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/>
              <a:t>is also used like intent(in) for functions/subroutines.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 err="1">
                <a:solidFill>
                  <a:srgbClr val="FF0000"/>
                </a:solidFill>
                <a:latin typeface="Courier" pitchFamily="2" charset="0"/>
              </a:rPr>
              <a:t>constexpr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/>
              <a:t>can be used for functional constants e.g. 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constexpr</a:t>
            </a:r>
            <a:r>
              <a:rPr lang="en-US" dirty="0">
                <a:latin typeface="Courier" pitchFamily="2" charset="0"/>
              </a:rPr>
              <a:t> double </a:t>
            </a:r>
            <a:r>
              <a:rPr lang="en-US" dirty="0" err="1">
                <a:latin typeface="Courier" pitchFamily="2" charset="0"/>
              </a:rPr>
              <a:t>getRDry</a:t>
            </a:r>
            <a:r>
              <a:rPr lang="en-US" dirty="0">
                <a:latin typeface="Courier" pitchFamily="2" charset="0"/>
              </a:rPr>
              <a:t>() {return 8314.47 / 28.965 ;}</a:t>
            </a:r>
          </a:p>
        </p:txBody>
      </p:sp>
    </p:spTree>
    <p:extLst>
      <p:ext uri="{BB962C8B-B14F-4D97-AF65-F5344CB8AC3E}">
        <p14:creationId xmlns:p14="http://schemas.microsoft.com/office/powerpoint/2010/main" val="1737334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7F877-A54B-D744-BFBD-BED513084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56" y="267521"/>
            <a:ext cx="9750287" cy="832196"/>
          </a:xfrm>
        </p:spPr>
        <p:txBody>
          <a:bodyPr/>
          <a:lstStyle/>
          <a:p>
            <a:r>
              <a:rPr lang="en-US" dirty="0"/>
              <a:t>Arrays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8B5C07-863E-5E44-84F9-0AA2ED23B4E7}"/>
              </a:ext>
            </a:extLst>
          </p:cNvPr>
          <p:cNvSpPr txBox="1"/>
          <p:nvPr/>
        </p:nvSpPr>
        <p:spPr>
          <a:xfrm>
            <a:off x="1021976" y="1099717"/>
            <a:ext cx="99491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array in C++ is created as: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double </a:t>
            </a:r>
            <a:r>
              <a:rPr lang="en-US" dirty="0" err="1">
                <a:latin typeface="Courier" pitchFamily="2" charset="0"/>
              </a:rPr>
              <a:t>myArray</a:t>
            </a:r>
            <a:r>
              <a:rPr lang="en-US" dirty="0">
                <a:latin typeface="Courier" pitchFamily="2" charset="0"/>
              </a:rPr>
              <a:t>[3][3]; </a:t>
            </a:r>
          </a:p>
          <a:p>
            <a:r>
              <a:rPr lang="en-US" dirty="0">
                <a:latin typeface="Courier" pitchFamily="2" charset="0"/>
              </a:rPr>
              <a:t>  double </a:t>
            </a:r>
            <a:r>
              <a:rPr lang="en-US" dirty="0" err="1">
                <a:latin typeface="Courier" pitchFamily="2" charset="0"/>
              </a:rPr>
              <a:t>myAarray</a:t>
            </a:r>
            <a:r>
              <a:rPr lang="en-US" dirty="0">
                <a:latin typeface="Courier" pitchFamily="2" charset="0"/>
              </a:rPr>
              <a:t>[3][3] = {};</a:t>
            </a:r>
            <a:r>
              <a:rPr lang="en-US" dirty="0"/>
              <a:t>         (Initialize to zero)</a:t>
            </a:r>
          </a:p>
          <a:p>
            <a:endParaRPr lang="en-US" dirty="0"/>
          </a:p>
          <a:p>
            <a:r>
              <a:rPr lang="en-US" dirty="0"/>
              <a:t>Indices start at 0 by default.</a:t>
            </a:r>
          </a:p>
          <a:p>
            <a:endParaRPr lang="en-US" dirty="0"/>
          </a:p>
          <a:p>
            <a:r>
              <a:rPr lang="en-US" dirty="0"/>
              <a:t>Row major, not column major so fastest to loop in opposite way from Fortran, e.g. go </a:t>
            </a:r>
            <a:r>
              <a:rPr lang="en-US" dirty="0" err="1"/>
              <a:t>i</a:t>
            </a:r>
            <a:r>
              <a:rPr lang="en-US" dirty="0"/>
              <a:t>, then j then k.</a:t>
            </a:r>
          </a:p>
          <a:p>
            <a:endParaRPr lang="en-US" dirty="0"/>
          </a:p>
          <a:p>
            <a:r>
              <a:rPr lang="en-US" dirty="0"/>
              <a:t>Particular entries can be accessed with e.g.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"Element = "&lt;&lt; </a:t>
            </a:r>
            <a:r>
              <a:rPr lang="en-US" dirty="0" err="1">
                <a:latin typeface="Courier" pitchFamily="2" charset="0"/>
              </a:rPr>
              <a:t>myArray</a:t>
            </a:r>
            <a:r>
              <a:rPr lang="en-US" dirty="0">
                <a:latin typeface="Courier" pitchFamily="2" charset="0"/>
              </a:rPr>
              <a:t>[0][2]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Note that the following are equivalent: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double </a:t>
            </a:r>
            <a:r>
              <a:rPr lang="en-US" dirty="0" err="1">
                <a:latin typeface="Courier" pitchFamily="2" charset="0"/>
              </a:rPr>
              <a:t>myArray</a:t>
            </a:r>
            <a:r>
              <a:rPr lang="en-US" dirty="0">
                <a:latin typeface="Courier" pitchFamily="2" charset="0"/>
              </a:rPr>
              <a:t>[2][2] = {{1.0, 2.0},{3.0, 4.0}}; </a:t>
            </a:r>
          </a:p>
          <a:p>
            <a:r>
              <a:rPr lang="en-US" dirty="0">
                <a:latin typeface="Courier" pitchFamily="2" charset="0"/>
              </a:rPr>
              <a:t>  double </a:t>
            </a:r>
            <a:r>
              <a:rPr lang="en-US" dirty="0" err="1">
                <a:latin typeface="Courier" pitchFamily="2" charset="0"/>
              </a:rPr>
              <a:t>myArray</a:t>
            </a:r>
            <a:r>
              <a:rPr lang="en-US" dirty="0">
                <a:latin typeface="Courier" pitchFamily="2" charset="0"/>
              </a:rPr>
              <a:t>[2][2] = { 1.0, 2.0 , 3.0, 4.0 };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429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CCE24-7A31-7349-B9AA-FE7D7CB47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Arrays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19BA17-11F6-EF4A-9B2C-99B5F208B21B}"/>
              </a:ext>
            </a:extLst>
          </p:cNvPr>
          <p:cNvSpPr txBox="1"/>
          <p:nvPr/>
        </p:nvSpPr>
        <p:spPr>
          <a:xfrm>
            <a:off x="1021976" y="1454892"/>
            <a:ext cx="99491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 far the arrays we’ve created are static. C++ offers the ability to use dynamic arrays through the standard library: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::vector&lt;double&gt; </a:t>
            </a:r>
            <a:r>
              <a:rPr lang="en-US" dirty="0" err="1">
                <a:latin typeface="Courier" pitchFamily="2" charset="0"/>
              </a:rPr>
              <a:t>dynArray</a:t>
            </a:r>
            <a:r>
              <a:rPr lang="en-US" dirty="0">
                <a:latin typeface="Courier" pitchFamily="2" charset="0"/>
              </a:rPr>
              <a:t>(3);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dynArray.push_back</a:t>
            </a:r>
            <a:r>
              <a:rPr lang="en-US" dirty="0">
                <a:latin typeface="Courier" pitchFamily="2" charset="0"/>
              </a:rPr>
              <a:t>(1.0);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"Array[3] = " &lt;&lt; </a:t>
            </a:r>
            <a:r>
              <a:rPr lang="en-US" dirty="0" err="1">
                <a:latin typeface="Courier" pitchFamily="2" charset="0"/>
              </a:rPr>
              <a:t>dynArray</a:t>
            </a:r>
            <a:r>
              <a:rPr lang="en-US" dirty="0">
                <a:latin typeface="Courier" pitchFamily="2" charset="0"/>
              </a:rPr>
              <a:t>[3]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112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D0AB8-1CA6-DA49-A066-718495A41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F5D458-7934-0047-81A3-D0B00389A979}"/>
              </a:ext>
            </a:extLst>
          </p:cNvPr>
          <p:cNvSpPr txBox="1"/>
          <p:nvPr/>
        </p:nvSpPr>
        <p:spPr>
          <a:xfrm>
            <a:off x="918881" y="1341764"/>
            <a:ext cx="1035423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pointer is declared using ‘</a:t>
            </a:r>
            <a:r>
              <a:rPr lang="en-US" dirty="0">
                <a:latin typeface="Courier" pitchFamily="2" charset="0"/>
              </a:rPr>
              <a:t>*</a:t>
            </a:r>
            <a:r>
              <a:rPr lang="en-US" dirty="0"/>
              <a:t>’. E.g.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double* 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= NULL;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In C++ memory addresses are accessed with ‘</a:t>
            </a:r>
            <a:r>
              <a:rPr lang="en-US" dirty="0">
                <a:latin typeface="Courier" pitchFamily="2" charset="0"/>
              </a:rPr>
              <a:t>&amp;</a:t>
            </a:r>
            <a:r>
              <a:rPr lang="en-US" dirty="0"/>
              <a:t>’ and this is how pointers are assigned. </a:t>
            </a:r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double pi = 3.14159;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= &amp;pi;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Pointers can always be reassigned:</a:t>
            </a:r>
          </a:p>
          <a:p>
            <a:r>
              <a:rPr lang="en-US" dirty="0">
                <a:latin typeface="Courier" pitchFamily="2" charset="0"/>
              </a:rPr>
              <a:t>  double </a:t>
            </a:r>
            <a:r>
              <a:rPr lang="en-US" dirty="0" err="1">
                <a:latin typeface="Courier" pitchFamily="2" charset="0"/>
              </a:rPr>
              <a:t>twoPi</a:t>
            </a:r>
            <a:r>
              <a:rPr lang="en-US" dirty="0">
                <a:latin typeface="Courier" pitchFamily="2" charset="0"/>
              </a:rPr>
              <a:t> = 6.28318;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= &amp;</a:t>
            </a:r>
            <a:r>
              <a:rPr lang="en-US" dirty="0" err="1">
                <a:latin typeface="Courier" pitchFamily="2" charset="0"/>
              </a:rPr>
              <a:t>twoPi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Access the value pointed to with *, example output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= " &lt;&lt; 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&lt;&lt; 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i="1" dirty="0" err="1">
                <a:latin typeface="Courier" pitchFamily="2" charset="0"/>
              </a:rPr>
              <a:t>pointsToDouble</a:t>
            </a:r>
            <a:r>
              <a:rPr lang="en-US" i="1" dirty="0">
                <a:latin typeface="Courier" pitchFamily="2" charset="0"/>
              </a:rPr>
              <a:t> = 0x7fff5b0839d0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= " &lt;&lt; *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&lt;&lt; 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i="1" dirty="0" err="1">
                <a:latin typeface="Courier" pitchFamily="2" charset="0"/>
              </a:rPr>
              <a:t>pointsToDouble</a:t>
            </a:r>
            <a:r>
              <a:rPr lang="en-US" i="1" dirty="0">
                <a:latin typeface="Courier" pitchFamily="2" charset="0"/>
              </a:rPr>
              <a:t> = 3.14159</a:t>
            </a:r>
          </a:p>
        </p:txBody>
      </p:sp>
    </p:spTree>
    <p:extLst>
      <p:ext uri="{BB962C8B-B14F-4D97-AF65-F5344CB8AC3E}">
        <p14:creationId xmlns:p14="http://schemas.microsoft.com/office/powerpoint/2010/main" val="2956584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1490</TotalTime>
  <Words>2511</Words>
  <Application>Microsoft Macintosh PowerPoint</Application>
  <PresentationFormat>Widescreen</PresentationFormat>
  <Paragraphs>422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Courier</vt:lpstr>
      <vt:lpstr>Courier New</vt:lpstr>
      <vt:lpstr>Office Theme</vt:lpstr>
      <vt:lpstr>PowerPoint Presentation</vt:lpstr>
      <vt:lpstr>PowerPoint Presentation</vt:lpstr>
      <vt:lpstr>Introduction</vt:lpstr>
      <vt:lpstr>A basic C++ program</vt:lpstr>
      <vt:lpstr>C++ Variables</vt:lpstr>
      <vt:lpstr>Variables</vt:lpstr>
      <vt:lpstr>Arrays</vt:lpstr>
      <vt:lpstr>Dynamic Arrays</vt:lpstr>
      <vt:lpstr>Pointers</vt:lpstr>
      <vt:lpstr>Operators</vt:lpstr>
      <vt:lpstr>C++ Maths</vt:lpstr>
      <vt:lpstr>Loops in C++</vt:lpstr>
      <vt:lpstr>Logic in C++</vt:lpstr>
      <vt:lpstr>Logic in C++</vt:lpstr>
      <vt:lpstr>Calling subroutines/functions</vt:lpstr>
      <vt:lpstr>Picking variables names</vt:lpstr>
      <vt:lpstr>PART II: C++/Fortran interfacing</vt:lpstr>
      <vt:lpstr>Introduction</vt:lpstr>
      <vt:lpstr>Model ‘Geometry’ class</vt:lpstr>
      <vt:lpstr>Model Geometry Fortran</vt:lpstr>
      <vt:lpstr>Fortran.h</vt:lpstr>
      <vt:lpstr>The Key</vt:lpstr>
      <vt:lpstr>linkedLists</vt:lpstr>
      <vt:lpstr>The Key and the linkedList</vt:lpstr>
      <vt:lpstr>The Key</vt:lpstr>
      <vt:lpstr>The Configuration</vt:lpstr>
      <vt:lpstr>Questions?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Holdaway</dc:creator>
  <cp:lastModifiedBy>Daniel Holdaway</cp:lastModifiedBy>
  <cp:revision>156</cp:revision>
  <dcterms:created xsi:type="dcterms:W3CDTF">2018-05-15T00:16:13Z</dcterms:created>
  <dcterms:modified xsi:type="dcterms:W3CDTF">2018-06-08T18:23:57Z</dcterms:modified>
</cp:coreProperties>
</file>