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69"/>
    <p:restoredTop sz="94637"/>
  </p:normalViewPr>
  <p:slideViewPr>
    <p:cSldViewPr snapToGrid="0" snapToObjects="1">
      <p:cViewPr>
        <p:scale>
          <a:sx n="104" d="100"/>
          <a:sy n="104" d="100"/>
        </p:scale>
        <p:origin x="192"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A59F5-B058-BC4E-BCB8-FDF90AEF84BB}"/>
              </a:ext>
            </a:extLst>
          </p:cNvPr>
          <p:cNvSpPr>
            <a:spLocks noGrp="1"/>
          </p:cNvSpPr>
          <p:nvPr>
            <p:ph type="ctrTitle"/>
          </p:nvPr>
        </p:nvSpPr>
        <p:spPr>
          <a:xfrm>
            <a:off x="1524000" y="1122363"/>
            <a:ext cx="9144000" cy="2387600"/>
          </a:xfrm>
        </p:spPr>
        <p:txBody>
          <a:bodyPr anchor="b"/>
          <a:lstStyle>
            <a:lvl1pPr algn="ctr">
              <a:defRPr sz="6000">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B6F34BB3-32C3-0746-8DBA-8F501D78BC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58ED15-26D0-134B-A44E-FA2AE459F6F7}"/>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5" name="Footer Placeholder 4">
            <a:extLst>
              <a:ext uri="{FF2B5EF4-FFF2-40B4-BE49-F238E27FC236}">
                <a16:creationId xmlns:a16="http://schemas.microsoft.com/office/drawing/2014/main" id="{F25AFA8E-3732-3543-A7F8-A21340B10C65}"/>
              </a:ext>
            </a:extLst>
          </p:cNvPr>
          <p:cNvSpPr>
            <a:spLocks noGrp="1"/>
          </p:cNvSpPr>
          <p:nvPr>
            <p:ph type="ftr" sz="quarter" idx="11"/>
          </p:nvPr>
        </p:nvSpPr>
        <p:spPr>
          <a:xfrm>
            <a:off x="190500" y="6424612"/>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CC7CE6C9-2392-E64A-83B0-CF70182EA8B5}"/>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612899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0A3B5-5640-9943-8B04-7887661329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9892FA-F857-D04E-B0AB-BC57DDC90A5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D3E8EE-BB8F-EE49-8C03-375E0F83B370}"/>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5" name="Footer Placeholder 4">
            <a:extLst>
              <a:ext uri="{FF2B5EF4-FFF2-40B4-BE49-F238E27FC236}">
                <a16:creationId xmlns:a16="http://schemas.microsoft.com/office/drawing/2014/main" id="{28E92A62-F4A5-0747-84B4-219D6A7D2D24}"/>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4598323-B8A3-F542-8AF3-6C6F776BF78F}"/>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30784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150727-A67F-4545-A425-B428162362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22EAF2-F29D-0F4D-AB51-3C58D21C2F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B7A2D5-9856-3044-8F87-8B043C50A487}"/>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5" name="Footer Placeholder 4">
            <a:extLst>
              <a:ext uri="{FF2B5EF4-FFF2-40B4-BE49-F238E27FC236}">
                <a16:creationId xmlns:a16="http://schemas.microsoft.com/office/drawing/2014/main" id="{E27A1E96-D0D1-9C47-92AB-D9A5A17DB52C}"/>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9DF3C67-CC69-0A4B-A36A-92E8CEB41B37}"/>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542427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02071-0374-E547-9B30-7E54B415FC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D2E24D-38F4-3F42-8A28-2175AF00543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EB9E2384-B873-124B-9197-782962AA1BD7}"/>
              </a:ext>
            </a:extLst>
          </p:cNvPr>
          <p:cNvSpPr>
            <a:spLocks noGrp="1"/>
          </p:cNvSpPr>
          <p:nvPr>
            <p:ph type="ftr" sz="quarter" idx="3"/>
          </p:nvPr>
        </p:nvSpPr>
        <p:spPr>
          <a:xfrm>
            <a:off x="190500" y="6424612"/>
            <a:ext cx="4114800" cy="365125"/>
          </a:xfrm>
          <a:prstGeom prst="rect">
            <a:avLst/>
          </a:prstGeom>
        </p:spPr>
        <p:txBody>
          <a:bodyPr vert="horz" lIns="91440" tIns="45720" rIns="91440" bIns="45720" rtlCol="0" anchor="ctr"/>
          <a:lstStyle>
            <a:lvl1pPr algn="l">
              <a:defRPr sz="1400">
                <a:solidFill>
                  <a:sysClr val="windowText" lastClr="000000"/>
                </a:solidFill>
              </a:defRPr>
            </a:lvl1pPr>
          </a:lstStyle>
          <a:p>
            <a:r>
              <a:rPr lang="en-US" dirty="0"/>
              <a:t>JEDI Academy, Spring 2018</a:t>
            </a:r>
          </a:p>
        </p:txBody>
      </p:sp>
    </p:spTree>
    <p:extLst>
      <p:ext uri="{BB962C8B-B14F-4D97-AF65-F5344CB8AC3E}">
        <p14:creationId xmlns:p14="http://schemas.microsoft.com/office/powerpoint/2010/main" val="872032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9CE66-7ED1-2B41-BE8E-1F37A0D1EB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5C7AE38-3071-244C-AD1B-49F2F53601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72D4E7C-5878-DE46-A042-43E1CC49DCFF}"/>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5" name="Footer Placeholder 4">
            <a:extLst>
              <a:ext uri="{FF2B5EF4-FFF2-40B4-BE49-F238E27FC236}">
                <a16:creationId xmlns:a16="http://schemas.microsoft.com/office/drawing/2014/main" id="{1177FCA0-4C63-A348-8762-AD7B3274D2B0}"/>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7E2CBFE-411D-2B47-B142-D57B6C7CD7CF}"/>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3256772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3CDD0-783E-C140-82E4-B4F7D12AAB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AE4D0D-6EC5-1249-B026-ACAAC32CB6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60E76B-0B0C-D649-B343-181A78B68FD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9B4DE3-6B5C-E64A-B82B-B8F2B11C2FEA}"/>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6" name="Footer Placeholder 5">
            <a:extLst>
              <a:ext uri="{FF2B5EF4-FFF2-40B4-BE49-F238E27FC236}">
                <a16:creationId xmlns:a16="http://schemas.microsoft.com/office/drawing/2014/main" id="{7EB0A650-9531-F24F-8BB1-9A44DC7BEA77}"/>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2FD7284-62C1-A34D-B0E5-8C23132FD0A0}"/>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508917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DA37-0550-144B-A020-CEAC379922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06D220-B184-CF40-8F8E-BCC1078BA0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FE1AED9-D206-3042-B951-FD62897B0FA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6E1C80C-CE0C-3343-89B1-4BF697B826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5B8DCE7-18CD-A649-BAD2-D9B5F42B16F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FEED2F-F207-0949-8580-308B2714A40B}"/>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8" name="Footer Placeholder 7">
            <a:extLst>
              <a:ext uri="{FF2B5EF4-FFF2-40B4-BE49-F238E27FC236}">
                <a16:creationId xmlns:a16="http://schemas.microsoft.com/office/drawing/2014/main" id="{E8256123-92A8-B648-8BCC-4B75CB1D3B51}"/>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652417B-A8BE-5148-B9A3-BF3E712AEACA}"/>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730058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32C9E-BE45-D74A-983A-18FA50F12C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128E3A4-3C71-EA46-ADCB-3FB004CA5EE9}"/>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4" name="Footer Placeholder 3">
            <a:extLst>
              <a:ext uri="{FF2B5EF4-FFF2-40B4-BE49-F238E27FC236}">
                <a16:creationId xmlns:a16="http://schemas.microsoft.com/office/drawing/2014/main" id="{065C402B-A97B-914A-96ED-E670CE9EAADD}"/>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DE21133B-FFEA-EE40-9478-4ABE6BF782ED}"/>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2882170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625C1F-E349-464E-8F8B-B1EA4866CE6E}"/>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3" name="Footer Placeholder 2">
            <a:extLst>
              <a:ext uri="{FF2B5EF4-FFF2-40B4-BE49-F238E27FC236}">
                <a16:creationId xmlns:a16="http://schemas.microsoft.com/office/drawing/2014/main" id="{6524A37C-E16F-BA4A-A0F3-5B2A74F317D0}"/>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34E37649-8EA9-8A49-B545-17F1034BBD80}"/>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3786224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4C23E-89B2-CC46-A3F4-3D07120C75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DE91E6C-D3FC-6D4D-AC21-3C9DABA165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82D6A25-4ACA-C64B-95AD-A54F0991E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4CF2DD9-5594-DD4A-A560-392C76AB8109}"/>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6" name="Footer Placeholder 5">
            <a:extLst>
              <a:ext uri="{FF2B5EF4-FFF2-40B4-BE49-F238E27FC236}">
                <a16:creationId xmlns:a16="http://schemas.microsoft.com/office/drawing/2014/main" id="{2F33B3B1-45CB-D346-96AA-992D9A3E96F9}"/>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3B1C2BA-EB7A-384A-B8AE-CC6A3408B259}"/>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200779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6718F-EC13-C340-B894-134175069D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036D83A-CB5B-C74D-8078-F6AC083B5E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2E6DE12-0901-1949-84EA-4BAA961D65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01A6F2-9A32-234E-A852-A6C03BE0F9CB}"/>
              </a:ext>
            </a:extLst>
          </p:cNvPr>
          <p:cNvSpPr>
            <a:spLocks noGrp="1"/>
          </p:cNvSpPr>
          <p:nvPr>
            <p:ph type="dt" sz="half" idx="10"/>
          </p:nvPr>
        </p:nvSpPr>
        <p:spPr>
          <a:xfrm>
            <a:off x="838200" y="6356350"/>
            <a:ext cx="2743200" cy="365125"/>
          </a:xfrm>
          <a:prstGeom prst="rect">
            <a:avLst/>
          </a:prstGeom>
        </p:spPr>
        <p:txBody>
          <a:bodyPr/>
          <a:lstStyle/>
          <a:p>
            <a:fld id="{7EC65165-2404-CE4D-A900-859B1F4AF2DB}" type="datetimeFigureOut">
              <a:rPr lang="en-US" smtClean="0"/>
              <a:t>6/3/18</a:t>
            </a:fld>
            <a:endParaRPr lang="en-US"/>
          </a:p>
        </p:txBody>
      </p:sp>
      <p:sp>
        <p:nvSpPr>
          <p:cNvPr id="6" name="Footer Placeholder 5">
            <a:extLst>
              <a:ext uri="{FF2B5EF4-FFF2-40B4-BE49-F238E27FC236}">
                <a16:creationId xmlns:a16="http://schemas.microsoft.com/office/drawing/2014/main" id="{CFCBBF02-98E6-0D49-BCCE-8F71BDFC0676}"/>
              </a:ext>
            </a:extLst>
          </p:cNvPr>
          <p:cNvSpPr>
            <a:spLocks noGrp="1"/>
          </p:cNvSpPr>
          <p:nvPr>
            <p:ph type="ftr" sz="quarter" idx="11"/>
          </p:nvPr>
        </p:nvSpPr>
        <p:spPr>
          <a:xfrm>
            <a:off x="190500" y="642461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6A5C1BF5-C1A3-4A48-9170-395105629999}"/>
              </a:ext>
            </a:extLst>
          </p:cNvPr>
          <p:cNvSpPr>
            <a:spLocks noGrp="1"/>
          </p:cNvSpPr>
          <p:nvPr>
            <p:ph type="sldNum" sz="quarter" idx="12"/>
          </p:nvPr>
        </p:nvSpPr>
        <p:spPr/>
        <p:txBody>
          <a:bodyPr/>
          <a:lstStyle/>
          <a:p>
            <a:fld id="{D9A58F4A-EA1E-3D44-AD5A-27BAE630CE99}" type="slidenum">
              <a:rPr lang="en-US" smtClean="0"/>
              <a:t>‹#›</a:t>
            </a:fld>
            <a:endParaRPr lang="en-US"/>
          </a:p>
        </p:txBody>
      </p:sp>
    </p:spTree>
    <p:extLst>
      <p:ext uri="{BB962C8B-B14F-4D97-AF65-F5344CB8AC3E}">
        <p14:creationId xmlns:p14="http://schemas.microsoft.com/office/powerpoint/2010/main" val="1247855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C20620-8E7E-004D-B370-1BDCBBD6559B}"/>
              </a:ext>
            </a:extLst>
          </p:cNvPr>
          <p:cNvSpPr/>
          <p:nvPr userDrawn="1"/>
        </p:nvSpPr>
        <p:spPr>
          <a:xfrm>
            <a:off x="0" y="6458741"/>
            <a:ext cx="12192000" cy="43338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DE3FA62A-0D62-AF48-AF99-548AC9AFB97D}"/>
              </a:ext>
            </a:extLst>
          </p:cNvPr>
          <p:cNvSpPr>
            <a:spLocks noGrp="1"/>
          </p:cNvSpPr>
          <p:nvPr>
            <p:ph type="title"/>
          </p:nvPr>
        </p:nvSpPr>
        <p:spPr>
          <a:xfrm>
            <a:off x="1220856" y="267521"/>
            <a:ext cx="9750287" cy="83219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7ABD9A01-9B9E-7A4A-8F1F-BEF8ECAC05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4409D9AA-CAFB-284C-B659-5338573E24BF}"/>
              </a:ext>
            </a:extLst>
          </p:cNvPr>
          <p:cNvSpPr>
            <a:spLocks noGrp="1"/>
          </p:cNvSpPr>
          <p:nvPr>
            <p:ph type="sldNum" sz="quarter" idx="4"/>
          </p:nvPr>
        </p:nvSpPr>
        <p:spPr>
          <a:xfrm>
            <a:off x="197809" y="177605"/>
            <a:ext cx="64039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A58F4A-EA1E-3D44-AD5A-27BAE630CE99}" type="slidenum">
              <a:rPr lang="en-US" smtClean="0"/>
              <a:pPr/>
              <a:t>‹#›</a:t>
            </a:fld>
            <a:endParaRPr lang="en-US" dirty="0"/>
          </a:p>
        </p:txBody>
      </p:sp>
      <p:pic>
        <p:nvPicPr>
          <p:cNvPr id="7" name="Picture 6">
            <a:extLst>
              <a:ext uri="{FF2B5EF4-FFF2-40B4-BE49-F238E27FC236}">
                <a16:creationId xmlns:a16="http://schemas.microsoft.com/office/drawing/2014/main" id="{C08C4290-B283-1A40-9852-E23A42583265}"/>
              </a:ext>
            </a:extLst>
          </p:cNvPr>
          <p:cNvPicPr>
            <a:picLocks noChangeAspect="1"/>
          </p:cNvPicPr>
          <p:nvPr userDrawn="1"/>
        </p:nvPicPr>
        <p:blipFill>
          <a:blip r:embed="rId13"/>
          <a:stretch>
            <a:fillRect/>
          </a:stretch>
        </p:blipFill>
        <p:spPr>
          <a:xfrm>
            <a:off x="11075766" y="151606"/>
            <a:ext cx="1011583" cy="1011583"/>
          </a:xfrm>
          <a:prstGeom prst="rect">
            <a:avLst/>
          </a:prstGeom>
        </p:spPr>
      </p:pic>
      <p:sp>
        <p:nvSpPr>
          <p:cNvPr id="11" name="TextBox 10">
            <a:extLst>
              <a:ext uri="{FF2B5EF4-FFF2-40B4-BE49-F238E27FC236}">
                <a16:creationId xmlns:a16="http://schemas.microsoft.com/office/drawing/2014/main" id="{8B88203E-4CD3-3D4F-A298-12535F0068AA}"/>
              </a:ext>
            </a:extLst>
          </p:cNvPr>
          <p:cNvSpPr txBox="1"/>
          <p:nvPr userDrawn="1"/>
        </p:nvSpPr>
        <p:spPr>
          <a:xfrm>
            <a:off x="7613084" y="6517475"/>
            <a:ext cx="4474265" cy="307777"/>
          </a:xfrm>
          <a:prstGeom prst="rect">
            <a:avLst/>
          </a:prstGeom>
          <a:noFill/>
        </p:spPr>
        <p:txBody>
          <a:bodyPr wrap="square" rtlCol="0">
            <a:spAutoFit/>
          </a:bodyPr>
          <a:lstStyle/>
          <a:p>
            <a:pPr algn="r"/>
            <a:r>
              <a:rPr lang="en-US" sz="1400" b="0" i="0" dirty="0">
                <a:latin typeface="Calibri Light" panose="020F0302020204030204" pitchFamily="34" charset="0"/>
                <a:cs typeface="Calibri Light" panose="020F0302020204030204" pitchFamily="34" charset="0"/>
              </a:rPr>
              <a:t>Joint Center for Satellite Data Assimilation</a:t>
            </a:r>
          </a:p>
        </p:txBody>
      </p:sp>
      <p:sp>
        <p:nvSpPr>
          <p:cNvPr id="13" name="TextBox 12">
            <a:extLst>
              <a:ext uri="{FF2B5EF4-FFF2-40B4-BE49-F238E27FC236}">
                <a16:creationId xmlns:a16="http://schemas.microsoft.com/office/drawing/2014/main" id="{5C59ED9F-557A-F64A-A34C-1126BEF7FB29}"/>
              </a:ext>
            </a:extLst>
          </p:cNvPr>
          <p:cNvSpPr txBox="1"/>
          <p:nvPr userDrawn="1"/>
        </p:nvSpPr>
        <p:spPr>
          <a:xfrm>
            <a:off x="197809" y="6517476"/>
            <a:ext cx="4474265" cy="307777"/>
          </a:xfrm>
          <a:prstGeom prst="rect">
            <a:avLst/>
          </a:prstGeom>
          <a:noFill/>
        </p:spPr>
        <p:txBody>
          <a:bodyPr wrap="square" rtlCol="0">
            <a:spAutoFit/>
          </a:bodyPr>
          <a:lstStyle/>
          <a:p>
            <a:r>
              <a:rPr lang="en-US" sz="1400" b="0" i="0" dirty="0">
                <a:latin typeface="Calibri Light" panose="020F0302020204030204" pitchFamily="34" charset="0"/>
                <a:cs typeface="Calibri Light" panose="020F0302020204030204" pitchFamily="34" charset="0"/>
              </a:rPr>
              <a:t>JEDI Academy, Spring 2018</a:t>
            </a:r>
          </a:p>
        </p:txBody>
      </p:sp>
    </p:spTree>
    <p:extLst>
      <p:ext uri="{BB962C8B-B14F-4D97-AF65-F5344CB8AC3E}">
        <p14:creationId xmlns:p14="http://schemas.microsoft.com/office/powerpoint/2010/main" val="3874448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3200" b="1" i="0" kern="1200">
          <a:solidFill>
            <a:schemeClr val="accent1">
              <a:lumMod val="75000"/>
            </a:schemeClr>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json2yaml.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4A08C-0603-324B-8D94-470AAEAADFCA}"/>
              </a:ext>
            </a:extLst>
          </p:cNvPr>
          <p:cNvSpPr>
            <a:spLocks noGrp="1"/>
          </p:cNvSpPr>
          <p:nvPr>
            <p:ph type="ctrTitle"/>
          </p:nvPr>
        </p:nvSpPr>
        <p:spPr>
          <a:xfrm>
            <a:off x="1053354" y="1149256"/>
            <a:ext cx="9919446" cy="3019331"/>
          </a:xfrm>
        </p:spPr>
        <p:txBody>
          <a:bodyPr>
            <a:normAutofit/>
          </a:bodyPr>
          <a:lstStyle/>
          <a:p>
            <a:r>
              <a:rPr lang="en-US" dirty="0"/>
              <a:t> Practical: FV3 H(x) </a:t>
            </a:r>
            <a:br>
              <a:rPr lang="en-US" dirty="0"/>
            </a:br>
            <a:r>
              <a:rPr lang="en-US" dirty="0"/>
              <a:t>and 3D-Var</a:t>
            </a:r>
          </a:p>
        </p:txBody>
      </p:sp>
    </p:spTree>
    <p:extLst>
      <p:ext uri="{BB962C8B-B14F-4D97-AF65-F5344CB8AC3E}">
        <p14:creationId xmlns:p14="http://schemas.microsoft.com/office/powerpoint/2010/main" val="4169418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BFBCD-305C-9B43-A582-8052EB94CD46}"/>
              </a:ext>
            </a:extLst>
          </p:cNvPr>
          <p:cNvSpPr>
            <a:spLocks noGrp="1"/>
          </p:cNvSpPr>
          <p:nvPr>
            <p:ph type="title"/>
          </p:nvPr>
        </p:nvSpPr>
        <p:spPr>
          <a:xfrm>
            <a:off x="1219003" y="201261"/>
            <a:ext cx="9750287" cy="832196"/>
          </a:xfrm>
        </p:spPr>
        <p:txBody>
          <a:bodyPr>
            <a:normAutofit/>
          </a:bodyPr>
          <a:lstStyle/>
          <a:p>
            <a:r>
              <a:rPr lang="en-US" dirty="0"/>
              <a:t>Practical: FV3 H(x) and 3D-Var</a:t>
            </a:r>
          </a:p>
        </p:txBody>
      </p:sp>
      <p:sp>
        <p:nvSpPr>
          <p:cNvPr id="3" name="TextBox 2">
            <a:extLst>
              <a:ext uri="{FF2B5EF4-FFF2-40B4-BE49-F238E27FC236}">
                <a16:creationId xmlns:a16="http://schemas.microsoft.com/office/drawing/2014/main" id="{DFD531E3-B0CE-5449-BAF4-729156EBBD74}"/>
              </a:ext>
            </a:extLst>
          </p:cNvPr>
          <p:cNvSpPr txBox="1"/>
          <p:nvPr/>
        </p:nvSpPr>
        <p:spPr>
          <a:xfrm>
            <a:off x="658903" y="1033457"/>
            <a:ext cx="10870485" cy="4524315"/>
          </a:xfrm>
          <a:prstGeom prst="rect">
            <a:avLst/>
          </a:prstGeom>
          <a:noFill/>
        </p:spPr>
        <p:txBody>
          <a:bodyPr wrap="square" rtlCol="0">
            <a:spAutoFit/>
          </a:bodyPr>
          <a:lstStyle/>
          <a:p>
            <a:pPr marL="342900" indent="-342900">
              <a:buFont typeface="Wingdings" pitchFamily="2" charset="2"/>
              <a:buChar char="§"/>
            </a:pPr>
            <a:r>
              <a:rPr lang="en-US" dirty="0"/>
              <a:t>Once the fv3-bundle is cloned and built (hopefully already done but we’re here to help if not) update your build to absorb any changes to the repo since you cloned:</a:t>
            </a:r>
          </a:p>
          <a:p>
            <a:pPr marL="342900" indent="-342900">
              <a:buFont typeface="Wingdings" pitchFamily="2" charset="2"/>
              <a:buChar char="§"/>
            </a:pPr>
            <a:endParaRPr lang="en-US" dirty="0"/>
          </a:p>
          <a:p>
            <a:r>
              <a:rPr lang="en-US" dirty="0"/>
              <a:t>	</a:t>
            </a:r>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a:t>
            </a:r>
          </a:p>
          <a:p>
            <a:r>
              <a:rPr lang="en-US" dirty="0"/>
              <a:t>	</a:t>
            </a:r>
            <a:r>
              <a:rPr lang="en-US" dirty="0">
                <a:latin typeface="Courier" pitchFamily="2" charset="0"/>
                <a:cs typeface="Courier New" panose="02070309020205020404" pitchFamily="49" charset="0"/>
              </a:rPr>
              <a:t>&gt; make update</a:t>
            </a:r>
            <a:r>
              <a:rPr lang="en-US" dirty="0"/>
              <a:t>		(this will perform git pull on all the sub repositories)</a:t>
            </a:r>
          </a:p>
          <a:p>
            <a:r>
              <a:rPr lang="en-US" dirty="0"/>
              <a:t>	</a:t>
            </a:r>
            <a:r>
              <a:rPr lang="en-US" dirty="0">
                <a:latin typeface="Courier" pitchFamily="2" charset="0"/>
                <a:cs typeface="Courier New" panose="02070309020205020404" pitchFamily="49" charset="0"/>
              </a:rPr>
              <a:t>&gt; make –j4</a:t>
            </a:r>
            <a:r>
              <a:rPr lang="en-US" dirty="0"/>
              <a:t>		(rebuild using 4 processors)</a:t>
            </a:r>
          </a:p>
          <a:p>
            <a:endParaRPr lang="en-US" dirty="0"/>
          </a:p>
          <a:p>
            <a:pPr marL="342900" indent="-342900">
              <a:buFont typeface="Wingdings" pitchFamily="2" charset="2"/>
              <a:buChar char="§"/>
            </a:pPr>
            <a:r>
              <a:rPr lang="en-US" dirty="0"/>
              <a:t>Run </a:t>
            </a:r>
            <a:r>
              <a:rPr lang="en-US" dirty="0" err="1"/>
              <a:t>ctest</a:t>
            </a:r>
            <a:r>
              <a:rPr lang="en-US" dirty="0"/>
              <a:t>:</a:t>
            </a:r>
          </a:p>
          <a:p>
            <a:pPr marL="342900" indent="-342900">
              <a:buFont typeface="Wingdings" pitchFamily="2" charset="2"/>
              <a:buChar char="§"/>
            </a:pPr>
            <a:endParaRPr lang="en-US" dirty="0"/>
          </a:p>
          <a:p>
            <a:r>
              <a:rPr lang="en-US" dirty="0"/>
              <a:t>	</a:t>
            </a:r>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	</a:t>
            </a:r>
            <a:r>
              <a:rPr lang="en-US" dirty="0">
                <a:latin typeface="Courier" pitchFamily="2" charset="0"/>
                <a:cs typeface="Courier New" panose="02070309020205020404" pitchFamily="49" charset="0"/>
              </a:rPr>
              <a:t>&gt; </a:t>
            </a:r>
            <a:r>
              <a:rPr lang="en-US" dirty="0" err="1">
                <a:latin typeface="Courier" pitchFamily="2" charset="0"/>
                <a:cs typeface="Courier New" panose="02070309020205020404" pitchFamily="49" charset="0"/>
              </a:rPr>
              <a:t>ctest</a:t>
            </a:r>
            <a:endParaRPr lang="en-US" dirty="0">
              <a:latin typeface="Courier" pitchFamily="2"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cs typeface="Courier New" panose="02070309020205020404" pitchFamily="49" charset="0"/>
              </a:rPr>
              <a:t>Hopefully you’ll see something like: </a:t>
            </a:r>
            <a:r>
              <a:rPr lang="en-US" dirty="0">
                <a:latin typeface="Courier" pitchFamily="2" charset="0"/>
                <a:cs typeface="Courier New" panose="02070309020205020404" pitchFamily="49" charset="0"/>
              </a:rPr>
              <a:t>99% tests passed, 1 test failed out of 245</a:t>
            </a:r>
          </a:p>
          <a:p>
            <a:endParaRPr lang="en-US" dirty="0">
              <a:latin typeface="Courier New" panose="02070309020205020404" pitchFamily="49" charset="0"/>
              <a:cs typeface="Courier New" panose="02070309020205020404" pitchFamily="49" charset="0"/>
            </a:endParaRPr>
          </a:p>
          <a:p>
            <a:r>
              <a:rPr lang="en-US" dirty="0">
                <a:cs typeface="Courier New" panose="02070309020205020404" pitchFamily="49" charset="0"/>
              </a:rPr>
              <a:t>These regression tests are central to JEDI development. We all run them a lot, when building, when issuing pull requests, when making sure other people haven’t broken anything.</a:t>
            </a:r>
          </a:p>
        </p:txBody>
      </p:sp>
    </p:spTree>
    <p:extLst>
      <p:ext uri="{BB962C8B-B14F-4D97-AF65-F5344CB8AC3E}">
        <p14:creationId xmlns:p14="http://schemas.microsoft.com/office/powerpoint/2010/main" val="370601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C9455-6A66-AA4B-B85B-7E92D77F9FEA}"/>
              </a:ext>
            </a:extLst>
          </p:cNvPr>
          <p:cNvSpPr>
            <a:spLocks noGrp="1"/>
          </p:cNvSpPr>
          <p:nvPr>
            <p:ph type="title"/>
          </p:nvPr>
        </p:nvSpPr>
        <p:spPr/>
        <p:txBody>
          <a:bodyPr/>
          <a:lstStyle/>
          <a:p>
            <a:r>
              <a:rPr lang="en-US" dirty="0"/>
              <a:t>Run H(x)</a:t>
            </a:r>
          </a:p>
        </p:txBody>
      </p:sp>
      <p:sp>
        <p:nvSpPr>
          <p:cNvPr id="4" name="TextBox 3">
            <a:extLst>
              <a:ext uri="{FF2B5EF4-FFF2-40B4-BE49-F238E27FC236}">
                <a16:creationId xmlns:a16="http://schemas.microsoft.com/office/drawing/2014/main" id="{6DE5C673-6CED-7F4E-AEE8-7DA8AA024160}"/>
              </a:ext>
            </a:extLst>
          </p:cNvPr>
          <p:cNvSpPr txBox="1"/>
          <p:nvPr/>
        </p:nvSpPr>
        <p:spPr>
          <a:xfrm>
            <a:off x="565774" y="1099717"/>
            <a:ext cx="11060450" cy="5355312"/>
          </a:xfrm>
          <a:prstGeom prst="rect">
            <a:avLst/>
          </a:prstGeom>
          <a:noFill/>
        </p:spPr>
        <p:txBody>
          <a:bodyPr wrap="square" rtlCol="0">
            <a:spAutoFit/>
          </a:bodyPr>
          <a:lstStyle/>
          <a:p>
            <a:r>
              <a:rPr lang="en-US" dirty="0">
                <a:cs typeface="Courier New" panose="02070309020205020404" pitchFamily="49" charset="0"/>
              </a:rPr>
              <a:t>The first experiment we’ll run is H(x), this takes the model state and computes H(x) for the radiosondes. It will propagate the model forward in time, computing H(x) throughout the assimilation window.</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&gt;/fv3-jedi/test</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a:t>
            </a:r>
            <a:r>
              <a:rPr lang="en-US" dirty="0" err="1">
                <a:latin typeface="Courier" pitchFamily="2" charset="0"/>
                <a:cs typeface="Courier New" panose="02070309020205020404" pitchFamily="49" charset="0"/>
              </a:rPr>
              <a:t>mpirun</a:t>
            </a:r>
            <a:r>
              <a:rPr lang="en-US" dirty="0">
                <a:latin typeface="Courier" pitchFamily="2" charset="0"/>
                <a:cs typeface="Courier New" panose="02070309020205020404" pitchFamily="49" charset="0"/>
              </a:rPr>
              <a:t> –np 6 ../../bin/fv3jedi_hofx.x -- </a:t>
            </a:r>
            <a:r>
              <a:rPr lang="en-US" dirty="0" err="1">
                <a:latin typeface="Courier" pitchFamily="2" charset="0"/>
                <a:cs typeface="Courier New" panose="02070309020205020404" pitchFamily="49" charset="0"/>
              </a:rPr>
              <a:t>testinput</a:t>
            </a:r>
            <a:r>
              <a:rPr lang="en-US" dirty="0">
                <a:latin typeface="Courier" pitchFamily="2" charset="0"/>
                <a:cs typeface="Courier New" panose="02070309020205020404" pitchFamily="49" charset="0"/>
              </a:rPr>
              <a:t>/</a:t>
            </a:r>
            <a:r>
              <a:rPr lang="en-US" dirty="0" err="1">
                <a:latin typeface="Courier" pitchFamily="2" charset="0"/>
                <a:cs typeface="Courier New" panose="02070309020205020404" pitchFamily="49" charset="0"/>
              </a:rPr>
              <a:t>hofx.json</a:t>
            </a:r>
            <a:endParaRPr lang="en-US" dirty="0">
              <a:latin typeface="Courier" pitchFamily="2" charset="0"/>
              <a:cs typeface="Courier New" panose="02070309020205020404" pitchFamily="49" charset="0"/>
            </a:endParaRPr>
          </a:p>
          <a:p>
            <a:endParaRPr lang="en-US" dirty="0">
              <a:latin typeface="Courier" pitchFamily="2" charset="0"/>
              <a:cs typeface="Courier New" panose="02070309020205020404" pitchFamily="49" charset="0"/>
            </a:endParaRPr>
          </a:p>
          <a:p>
            <a:r>
              <a:rPr lang="en-US" dirty="0">
                <a:cs typeface="Courier New" panose="02070309020205020404" pitchFamily="49" charset="0"/>
              </a:rPr>
              <a:t>Confirm that the test returns something along the lines of:</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Test     : H(x): Radiosonde nobs= 915 Min=189.428, Max=297.992, Average=255.249</a:t>
            </a:r>
          </a:p>
          <a:p>
            <a:r>
              <a:rPr lang="en-US" dirty="0">
                <a:latin typeface="Courier" pitchFamily="2" charset="0"/>
                <a:cs typeface="Courier New" panose="02070309020205020404" pitchFamily="49" charset="0"/>
              </a:rPr>
              <a:t>Test     : H(x): Radiosonde nobs= 915 Min=200.065, Max=298.314, Average=254.802</a:t>
            </a:r>
          </a:p>
          <a:p>
            <a:r>
              <a:rPr lang="en-US" dirty="0">
                <a:latin typeface="Courier" pitchFamily="2" charset="0"/>
                <a:cs typeface="Courier New" panose="02070309020205020404" pitchFamily="49" charset="0"/>
              </a:rPr>
              <a:t>Test     : H(x): Radiosonde nobs= 915 Min=208.829, Max=304.035, Average=256.392</a:t>
            </a:r>
          </a:p>
          <a:p>
            <a:r>
              <a:rPr lang="en-US" dirty="0">
                <a:latin typeface="Courier" pitchFamily="2" charset="0"/>
                <a:cs typeface="Courier New" panose="02070309020205020404" pitchFamily="49" charset="0"/>
              </a:rPr>
              <a:t>Test     : H(x): Radiosonde nobs= 915 Min=204.663, Max=302.828, Average=255.423</a:t>
            </a:r>
          </a:p>
          <a:p>
            <a:r>
              <a:rPr lang="en-US" dirty="0">
                <a:latin typeface="Courier" pitchFamily="2" charset="0"/>
                <a:cs typeface="Courier New" panose="02070309020205020404" pitchFamily="49" charset="0"/>
              </a:rPr>
              <a:t>Test     : H(x): Radiosonde nobs= 915 Min=189.486, Max=303.395, Average=254.558</a:t>
            </a:r>
          </a:p>
          <a:p>
            <a:r>
              <a:rPr lang="en-US" dirty="0">
                <a:latin typeface="Courier" pitchFamily="2" charset="0"/>
                <a:cs typeface="Courier New" panose="02070309020205020404" pitchFamily="49" charset="0"/>
              </a:rPr>
              <a:t>Test     : H(x): Radiosonde nobs= 915 Min=198.889, Max=303.885, Average=256.082</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Run: Finishing oops::</a:t>
            </a:r>
            <a:r>
              <a:rPr lang="en-US" dirty="0" err="1">
                <a:latin typeface="Courier" pitchFamily="2" charset="0"/>
                <a:cs typeface="Courier New" panose="02070309020205020404" pitchFamily="49" charset="0"/>
              </a:rPr>
              <a:t>HofX</a:t>
            </a:r>
            <a:r>
              <a:rPr lang="en-US" dirty="0">
                <a:latin typeface="Courier" pitchFamily="2" charset="0"/>
                <a:cs typeface="Courier New" panose="02070309020205020404" pitchFamily="49" charset="0"/>
              </a:rPr>
              <a:t>&lt;FV3JEDI&gt; with status = 0</a:t>
            </a:r>
          </a:p>
          <a:p>
            <a:endParaRPr lang="en-US" dirty="0">
              <a:latin typeface="Courier" pitchFamily="2" charset="0"/>
              <a:cs typeface="Courier New" panose="02070309020205020404" pitchFamily="49" charset="0"/>
            </a:endParaRPr>
          </a:p>
          <a:p>
            <a:endParaRPr lang="en-US" dirty="0">
              <a:latin typeface="Courier" pitchFamily="2" charset="0"/>
              <a:cs typeface="Courier New" panose="02070309020205020404" pitchFamily="49" charset="0"/>
            </a:endParaRPr>
          </a:p>
        </p:txBody>
      </p:sp>
    </p:spTree>
    <p:extLst>
      <p:ext uri="{BB962C8B-B14F-4D97-AF65-F5344CB8AC3E}">
        <p14:creationId xmlns:p14="http://schemas.microsoft.com/office/powerpoint/2010/main" val="1998285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C9455-6A66-AA4B-B85B-7E92D77F9FEA}"/>
              </a:ext>
            </a:extLst>
          </p:cNvPr>
          <p:cNvSpPr>
            <a:spLocks noGrp="1"/>
          </p:cNvSpPr>
          <p:nvPr>
            <p:ph type="title"/>
          </p:nvPr>
        </p:nvSpPr>
        <p:spPr/>
        <p:txBody>
          <a:bodyPr/>
          <a:lstStyle/>
          <a:p>
            <a:r>
              <a:rPr lang="en-US" dirty="0"/>
              <a:t>Run 3D-Var</a:t>
            </a:r>
          </a:p>
        </p:txBody>
      </p:sp>
      <p:sp>
        <p:nvSpPr>
          <p:cNvPr id="4" name="TextBox 3">
            <a:extLst>
              <a:ext uri="{FF2B5EF4-FFF2-40B4-BE49-F238E27FC236}">
                <a16:creationId xmlns:a16="http://schemas.microsoft.com/office/drawing/2014/main" id="{6DE5C673-6CED-7F4E-AEE8-7DA8AA024160}"/>
              </a:ext>
            </a:extLst>
          </p:cNvPr>
          <p:cNvSpPr txBox="1"/>
          <p:nvPr/>
        </p:nvSpPr>
        <p:spPr>
          <a:xfrm>
            <a:off x="596666" y="1099717"/>
            <a:ext cx="10998666" cy="5078313"/>
          </a:xfrm>
          <a:prstGeom prst="rect">
            <a:avLst/>
          </a:prstGeom>
          <a:noFill/>
        </p:spPr>
        <p:txBody>
          <a:bodyPr wrap="square" rtlCol="0">
            <a:spAutoFit/>
          </a:bodyPr>
          <a:lstStyle/>
          <a:p>
            <a:r>
              <a:rPr lang="en-US" dirty="0">
                <a:cs typeface="Courier New" panose="02070309020205020404" pitchFamily="49" charset="0"/>
              </a:rPr>
              <a:t>The second experiment we’ll run is the 3D-Var with radiosondes:</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&gt;/fv3-jedi/test</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a:t>
            </a:r>
            <a:r>
              <a:rPr lang="en-US" dirty="0" err="1">
                <a:latin typeface="Courier" pitchFamily="2" charset="0"/>
                <a:cs typeface="Courier New" panose="02070309020205020404" pitchFamily="49" charset="0"/>
              </a:rPr>
              <a:t>mpirun</a:t>
            </a:r>
            <a:r>
              <a:rPr lang="en-US" dirty="0">
                <a:latin typeface="Courier" pitchFamily="2" charset="0"/>
                <a:cs typeface="Courier New" panose="02070309020205020404" pitchFamily="49" charset="0"/>
              </a:rPr>
              <a:t> –np 6 ../../bin/fv3jedi_4dvar.x -- </a:t>
            </a:r>
            <a:r>
              <a:rPr lang="en-US" dirty="0" err="1">
                <a:latin typeface="Courier" pitchFamily="2" charset="0"/>
                <a:cs typeface="Courier New" panose="02070309020205020404" pitchFamily="49" charset="0"/>
              </a:rPr>
              <a:t>testinput</a:t>
            </a:r>
            <a:r>
              <a:rPr lang="en-US" dirty="0">
                <a:latin typeface="Courier" pitchFamily="2" charset="0"/>
                <a:cs typeface="Courier New" panose="02070309020205020404" pitchFamily="49" charset="0"/>
              </a:rPr>
              <a:t>/3dvar_c48.json &gt;&amp; </a:t>
            </a:r>
            <a:r>
              <a:rPr lang="en-US" dirty="0" err="1">
                <a:latin typeface="Courier" pitchFamily="2" charset="0"/>
                <a:cs typeface="Courier New" panose="02070309020205020404" pitchFamily="49" charset="0"/>
              </a:rPr>
              <a:t>log.txt</a:t>
            </a:r>
            <a:endParaRPr lang="en-US" dirty="0">
              <a:latin typeface="Courier" pitchFamily="2" charset="0"/>
              <a:cs typeface="Courier New" panose="02070309020205020404" pitchFamily="49" charset="0"/>
            </a:endParaRPr>
          </a:p>
          <a:p>
            <a:endParaRPr lang="en-US" dirty="0">
              <a:latin typeface="Courier" pitchFamily="2" charset="0"/>
              <a:cs typeface="Courier New" panose="02070309020205020404" pitchFamily="49" charset="0"/>
            </a:endParaRPr>
          </a:p>
          <a:p>
            <a:r>
              <a:rPr lang="en-US" dirty="0">
                <a:cs typeface="Courier New" panose="02070309020205020404" pitchFamily="49" charset="0"/>
              </a:rPr>
              <a:t>Confirm the last line: </a:t>
            </a:r>
            <a:r>
              <a:rPr lang="en-US" dirty="0">
                <a:latin typeface="Courier" pitchFamily="2" charset="0"/>
                <a:cs typeface="Courier New" panose="02070309020205020404" pitchFamily="49" charset="0"/>
              </a:rPr>
              <a:t>Run: Finishing oops::Variational&lt;FV3JEDI&gt; with status = 0</a:t>
            </a:r>
          </a:p>
          <a:p>
            <a:endParaRPr lang="en-US" dirty="0">
              <a:latin typeface="Courier" pitchFamily="2" charset="0"/>
              <a:cs typeface="Courier New" panose="02070309020205020404" pitchFamily="49" charset="0"/>
            </a:endParaRPr>
          </a:p>
          <a:p>
            <a:r>
              <a:rPr lang="en-US" dirty="0">
                <a:cs typeface="Courier New" panose="02070309020205020404" pitchFamily="49" charset="0"/>
              </a:rPr>
              <a:t>Open the log file and search on:</a:t>
            </a:r>
            <a:r>
              <a:rPr lang="en-US" dirty="0">
                <a:latin typeface="Courier" pitchFamily="2" charset="0"/>
                <a:cs typeface="Courier New" panose="02070309020205020404" pitchFamily="49" charset="0"/>
              </a:rPr>
              <a:t> “Jo/n”</a:t>
            </a:r>
            <a:r>
              <a:rPr lang="en-US" dirty="0">
                <a:cs typeface="Courier New" panose="02070309020205020404" pitchFamily="49" charset="0"/>
              </a:rPr>
              <a:t>. There should be three instances, beginning, after first outer loop, after the second outer loop. Confirm that the value decreases.</a:t>
            </a:r>
          </a:p>
          <a:p>
            <a:endParaRPr lang="en-US" dirty="0">
              <a:latin typeface="Courier" pitchFamily="2" charset="0"/>
              <a:cs typeface="Courier New" panose="02070309020205020404" pitchFamily="49" charset="0"/>
            </a:endParaRPr>
          </a:p>
          <a:p>
            <a:r>
              <a:rPr lang="en-US" dirty="0">
                <a:cs typeface="Courier New" panose="02070309020205020404" pitchFamily="49" charset="0"/>
              </a:rPr>
              <a:t>Now try to plot the increment:</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cd &lt;</a:t>
            </a:r>
            <a:r>
              <a:rPr lang="en-US" dirty="0" err="1">
                <a:latin typeface="Courier" pitchFamily="2" charset="0"/>
                <a:cs typeface="Courier New" panose="02070309020205020404" pitchFamily="49" charset="0"/>
              </a:rPr>
              <a:t>builddir</a:t>
            </a:r>
            <a:r>
              <a:rPr lang="en-US" dirty="0">
                <a:latin typeface="Courier" pitchFamily="2" charset="0"/>
                <a:cs typeface="Courier New" panose="02070309020205020404" pitchFamily="49" charset="0"/>
              </a:rPr>
              <a:t>&gt;/fv3-jedi/test/Data/RESTART</a:t>
            </a: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python </a:t>
            </a:r>
            <a:r>
              <a:rPr lang="en-US" dirty="0" err="1">
                <a:latin typeface="Courier" pitchFamily="2" charset="0"/>
                <a:cs typeface="Courier New" panose="02070309020205020404" pitchFamily="49" charset="0"/>
              </a:rPr>
              <a:t>PlotCubeSphereField.py</a:t>
            </a:r>
            <a:endParaRPr lang="en-US" dirty="0">
              <a:latin typeface="Courier" pitchFamily="2" charset="0"/>
              <a:cs typeface="Courier New" panose="02070309020205020404" pitchFamily="49" charset="0"/>
            </a:endParaRPr>
          </a:p>
          <a:p>
            <a:endParaRPr lang="en-US" dirty="0">
              <a:latin typeface="Courier" pitchFamily="2" charset="0"/>
              <a:cs typeface="Courier New" panose="02070309020205020404" pitchFamily="49" charset="0"/>
            </a:endParaRPr>
          </a:p>
          <a:p>
            <a:r>
              <a:rPr lang="en-US" dirty="0">
                <a:latin typeface="Courier" pitchFamily="2" charset="0"/>
                <a:cs typeface="Courier New" panose="02070309020205020404" pitchFamily="49" charset="0"/>
              </a:rPr>
              <a:t>&gt; display CubedSpherePlot_Field-T_Level-40.png</a:t>
            </a:r>
          </a:p>
        </p:txBody>
      </p:sp>
    </p:spTree>
    <p:extLst>
      <p:ext uri="{BB962C8B-B14F-4D97-AF65-F5344CB8AC3E}">
        <p14:creationId xmlns:p14="http://schemas.microsoft.com/office/powerpoint/2010/main" val="3340384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D3EAB-B4D7-AC4D-ABE3-F896BE28975D}"/>
              </a:ext>
            </a:extLst>
          </p:cNvPr>
          <p:cNvSpPr>
            <a:spLocks noGrp="1"/>
          </p:cNvSpPr>
          <p:nvPr>
            <p:ph type="title"/>
          </p:nvPr>
        </p:nvSpPr>
        <p:spPr/>
        <p:txBody>
          <a:bodyPr/>
          <a:lstStyle/>
          <a:p>
            <a:r>
              <a:rPr lang="en-US" dirty="0"/>
              <a:t>Exercises</a:t>
            </a:r>
          </a:p>
        </p:txBody>
      </p:sp>
      <p:sp>
        <p:nvSpPr>
          <p:cNvPr id="4" name="TextBox 3">
            <a:extLst>
              <a:ext uri="{FF2B5EF4-FFF2-40B4-BE49-F238E27FC236}">
                <a16:creationId xmlns:a16="http://schemas.microsoft.com/office/drawing/2014/main" id="{EB63A769-2928-D44E-A9D4-A68701C93246}"/>
              </a:ext>
            </a:extLst>
          </p:cNvPr>
          <p:cNvSpPr txBox="1"/>
          <p:nvPr/>
        </p:nvSpPr>
        <p:spPr>
          <a:xfrm>
            <a:off x="1220855" y="1346886"/>
            <a:ext cx="9750287" cy="4247317"/>
          </a:xfrm>
          <a:prstGeom prst="rect">
            <a:avLst/>
          </a:prstGeom>
          <a:noFill/>
        </p:spPr>
        <p:txBody>
          <a:bodyPr wrap="square" rtlCol="0">
            <a:spAutoFit/>
          </a:bodyPr>
          <a:lstStyle/>
          <a:p>
            <a:pPr marL="342900" indent="-342900">
              <a:buFont typeface="+mj-lt"/>
              <a:buAutoNum type="arabicPeriod"/>
            </a:pPr>
            <a:r>
              <a:rPr lang="en-US" dirty="0"/>
              <a:t>Adjust the model time step from 15 minutes to 1 hour in the H(x) test.</a:t>
            </a:r>
          </a:p>
          <a:p>
            <a:pPr marL="342900" indent="-342900">
              <a:buFont typeface="+mj-lt"/>
              <a:buAutoNum type="arabicPeriod"/>
            </a:pPr>
            <a:endParaRPr lang="en-US" dirty="0"/>
          </a:p>
          <a:p>
            <a:pPr marL="342900" indent="-342900">
              <a:buFont typeface="+mj-lt"/>
              <a:buAutoNum type="arabicPeriod"/>
            </a:pPr>
            <a:r>
              <a:rPr lang="en-US" dirty="0"/>
              <a:t>Run H(x) with </a:t>
            </a:r>
            <a:r>
              <a:rPr lang="en-US" dirty="0">
                <a:latin typeface="Courier" pitchFamily="2" charset="0"/>
              </a:rPr>
              <a:t>set OOPS_TRACE = 1</a:t>
            </a:r>
          </a:p>
          <a:p>
            <a:pPr marL="342900" indent="-342900">
              <a:buFont typeface="+mj-lt"/>
              <a:buAutoNum type="arabicPeriod"/>
            </a:pPr>
            <a:endParaRPr lang="en-US" dirty="0"/>
          </a:p>
          <a:p>
            <a:pPr marL="342900" indent="-342900">
              <a:buFont typeface="+mj-lt"/>
              <a:buAutoNum type="arabicPeriod"/>
            </a:pPr>
            <a:r>
              <a:rPr lang="en-US" dirty="0"/>
              <a:t>Change the 3D-Var assimilation window from 6 hours to 12 hours.</a:t>
            </a:r>
          </a:p>
          <a:p>
            <a:pPr marL="342900" indent="-342900">
              <a:buFont typeface="+mj-lt"/>
              <a:buAutoNum type="arabicPeriod"/>
            </a:pPr>
            <a:endParaRPr lang="en-US" dirty="0"/>
          </a:p>
          <a:p>
            <a:pPr marL="342900" indent="-342900">
              <a:buFont typeface="+mj-lt"/>
              <a:buAutoNum type="arabicPeriod"/>
            </a:pPr>
            <a:r>
              <a:rPr lang="en-US" dirty="0"/>
              <a:t>Make a copy of the H(x) </a:t>
            </a:r>
            <a:r>
              <a:rPr lang="en-US" dirty="0" err="1"/>
              <a:t>json</a:t>
            </a:r>
            <a:r>
              <a:rPr lang="en-US" dirty="0"/>
              <a:t> file called hofx_c48.json. Comparing the </a:t>
            </a:r>
            <a:r>
              <a:rPr lang="en-US" dirty="0" err="1"/>
              <a:t>hofx</a:t>
            </a:r>
            <a:r>
              <a:rPr lang="en-US" dirty="0"/>
              <a:t> and 3dvar_c48.json files adapt the hofx_c48.json so you can run the H(x) test with the C48 model resolution.</a:t>
            </a:r>
          </a:p>
          <a:p>
            <a:pPr marL="342900" indent="-342900">
              <a:buFont typeface="+mj-lt"/>
              <a:buAutoNum type="arabicPeriod"/>
            </a:pPr>
            <a:endParaRPr lang="en-US" dirty="0"/>
          </a:p>
          <a:p>
            <a:pPr marL="342900" indent="-342900">
              <a:buFont typeface="+mj-lt"/>
              <a:buAutoNum type="arabicPeriod"/>
            </a:pPr>
            <a:r>
              <a:rPr lang="en-US" dirty="0"/>
              <a:t>JEDI supports </a:t>
            </a:r>
            <a:r>
              <a:rPr lang="en-US" dirty="0" err="1"/>
              <a:t>json</a:t>
            </a:r>
            <a:r>
              <a:rPr lang="en-US" dirty="0"/>
              <a:t> and </a:t>
            </a:r>
            <a:r>
              <a:rPr lang="en-US" dirty="0" err="1"/>
              <a:t>yaml</a:t>
            </a:r>
            <a:r>
              <a:rPr lang="en-US" dirty="0"/>
              <a:t> files. Copy the contents of </a:t>
            </a:r>
            <a:r>
              <a:rPr lang="en-US" dirty="0" err="1"/>
              <a:t>hofx.json</a:t>
            </a:r>
            <a:r>
              <a:rPr lang="en-US" dirty="0"/>
              <a:t> into an online converter from </a:t>
            </a:r>
            <a:r>
              <a:rPr lang="en-US" dirty="0" err="1"/>
              <a:t>json</a:t>
            </a:r>
            <a:r>
              <a:rPr lang="en-US" dirty="0"/>
              <a:t> to </a:t>
            </a:r>
            <a:r>
              <a:rPr lang="en-US" dirty="0" err="1"/>
              <a:t>yaml</a:t>
            </a:r>
            <a:r>
              <a:rPr lang="en-US" dirty="0"/>
              <a:t> e.g. </a:t>
            </a:r>
            <a:r>
              <a:rPr lang="en-US" dirty="0">
                <a:hlinkClick r:id="rId2"/>
              </a:rPr>
              <a:t>https://www.json2yaml.com/</a:t>
            </a:r>
            <a:r>
              <a:rPr lang="en-US" dirty="0"/>
              <a:t>. Create a new file called </a:t>
            </a:r>
            <a:r>
              <a:rPr lang="en-US" dirty="0" err="1"/>
              <a:t>hofx.yaml</a:t>
            </a:r>
            <a:r>
              <a:rPr lang="en-US" dirty="0"/>
              <a:t> and copy the converted contents. Rerun the H(x) test with the </a:t>
            </a:r>
            <a:r>
              <a:rPr lang="en-US" dirty="0" err="1"/>
              <a:t>yaml</a:t>
            </a:r>
            <a:r>
              <a:rPr lang="en-US" dirty="0"/>
              <a:t>.</a:t>
            </a:r>
          </a:p>
          <a:p>
            <a:pPr marL="342900" indent="-342900">
              <a:buFont typeface="+mj-lt"/>
              <a:buAutoNum type="arabicPeriod"/>
            </a:pPr>
            <a:endParaRPr lang="en-US" dirty="0"/>
          </a:p>
          <a:p>
            <a:pPr marL="342900" indent="-342900">
              <a:buFont typeface="+mj-lt"/>
              <a:buAutoNum type="arabicPeriod"/>
            </a:pPr>
            <a:r>
              <a:rPr lang="en-US" dirty="0"/>
              <a:t>Run the fv3 AMSU-A H(x) test. Tip: this requires different </a:t>
            </a:r>
            <a:r>
              <a:rPr lang="en-US" dirty="0" err="1"/>
              <a:t>ufo</a:t>
            </a:r>
            <a:r>
              <a:rPr lang="en-US" dirty="0"/>
              <a:t> and fv3-jedi branches. There are two potential </a:t>
            </a:r>
            <a:r>
              <a:rPr lang="en-US" dirty="0" err="1"/>
              <a:t>json</a:t>
            </a:r>
            <a:r>
              <a:rPr lang="en-US" dirty="0"/>
              <a:t> files, which is it?</a:t>
            </a:r>
          </a:p>
        </p:txBody>
      </p:sp>
    </p:spTree>
    <p:extLst>
      <p:ext uri="{BB962C8B-B14F-4D97-AF65-F5344CB8AC3E}">
        <p14:creationId xmlns:p14="http://schemas.microsoft.com/office/powerpoint/2010/main" val="10433840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331</TotalTime>
  <Words>588</Words>
  <Application>Microsoft Macintosh PowerPoint</Application>
  <PresentationFormat>Widescreen</PresentationFormat>
  <Paragraphs>63</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Calibri Light</vt:lpstr>
      <vt:lpstr>Courier</vt:lpstr>
      <vt:lpstr>Courier New</vt:lpstr>
      <vt:lpstr>Wingdings</vt:lpstr>
      <vt:lpstr>Office Theme</vt:lpstr>
      <vt:lpstr> Practical: FV3 H(x)  and 3D-Var</vt:lpstr>
      <vt:lpstr>Practical: FV3 H(x) and 3D-Var</vt:lpstr>
      <vt:lpstr>Run H(x)</vt:lpstr>
      <vt:lpstr>Run 3D-Var</vt:lpstr>
      <vt:lpstr>Exercises</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Holdaway</dc:creator>
  <cp:lastModifiedBy>Daniel Holdaway</cp:lastModifiedBy>
  <cp:revision>54</cp:revision>
  <dcterms:created xsi:type="dcterms:W3CDTF">2018-05-15T00:16:13Z</dcterms:created>
  <dcterms:modified xsi:type="dcterms:W3CDTF">2018-06-04T05:19:10Z</dcterms:modified>
</cp:coreProperties>
</file>