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81" r:id="rId6"/>
    <p:sldId id="280" r:id="rId7"/>
    <p:sldId id="269" r:id="rId8"/>
    <p:sldId id="275" r:id="rId9"/>
    <p:sldId id="276" r:id="rId10"/>
    <p:sldId id="282" r:id="rId11"/>
    <p:sldId id="270" r:id="rId12"/>
    <p:sldId id="263" r:id="rId13"/>
    <p:sldId id="260" r:id="rId14"/>
    <p:sldId id="277" r:id="rId15"/>
    <p:sldId id="278" r:id="rId16"/>
    <p:sldId id="279" r:id="rId17"/>
    <p:sldId id="262" r:id="rId18"/>
    <p:sldId id="264" r:id="rId19"/>
    <p:sldId id="266" r:id="rId20"/>
    <p:sldId id="267" r:id="rId21"/>
    <p:sldId id="268" r:id="rId22"/>
    <p:sldId id="265" r:id="rId23"/>
    <p:sldId id="285" r:id="rId24"/>
    <p:sldId id="283" r:id="rId25"/>
    <p:sldId id="286" r:id="rId26"/>
    <p:sldId id="274" r:id="rId27"/>
    <p:sldId id="28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37"/>
  </p:normalViewPr>
  <p:slideViewPr>
    <p:cSldViewPr snapToGrid="0" snapToObjects="1">
      <p:cViewPr varScale="1">
        <p:scale>
          <a:sx n="95" d="100"/>
          <a:sy n="95" d="100"/>
        </p:scale>
        <p:origin x="58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A59F5-B058-BC4E-BCB8-FDF90AEF84BB}"/>
              </a:ext>
            </a:extLst>
          </p:cNvPr>
          <p:cNvSpPr>
            <a:spLocks noGrp="1"/>
          </p:cNvSpPr>
          <p:nvPr>
            <p:ph type="ctrTitle"/>
          </p:nvPr>
        </p:nvSpPr>
        <p:spPr>
          <a:xfrm>
            <a:off x="1524000" y="1122363"/>
            <a:ext cx="9144000" cy="2387600"/>
          </a:xfrm>
        </p:spPr>
        <p:txBody>
          <a:bodyPr anchor="b"/>
          <a:lstStyle>
            <a:lvl1pPr algn="ctr">
              <a:defRPr sz="6000">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B6F34BB3-32C3-0746-8DBA-8F501D78BC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58ED15-26D0-134B-A44E-FA2AE459F6F7}"/>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5" name="Footer Placeholder 4">
            <a:extLst>
              <a:ext uri="{FF2B5EF4-FFF2-40B4-BE49-F238E27FC236}">
                <a16:creationId xmlns:a16="http://schemas.microsoft.com/office/drawing/2014/main" id="{F25AFA8E-3732-3543-A7F8-A21340B10C65}"/>
              </a:ext>
            </a:extLst>
          </p:cNvPr>
          <p:cNvSpPr>
            <a:spLocks noGrp="1"/>
          </p:cNvSpPr>
          <p:nvPr>
            <p:ph type="ftr" sz="quarter" idx="11"/>
          </p:nvPr>
        </p:nvSpPr>
        <p:spPr>
          <a:xfrm>
            <a:off x="190500" y="6424612"/>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CC7CE6C9-2392-E64A-83B0-CF70182EA8B5}"/>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612899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0A3B5-5640-9943-8B04-7887661329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9892FA-F857-D04E-B0AB-BC57DDC90A5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D3E8EE-BB8F-EE49-8C03-375E0F83B370}"/>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5" name="Footer Placeholder 4">
            <a:extLst>
              <a:ext uri="{FF2B5EF4-FFF2-40B4-BE49-F238E27FC236}">
                <a16:creationId xmlns:a16="http://schemas.microsoft.com/office/drawing/2014/main" id="{28E92A62-F4A5-0747-84B4-219D6A7D2D24}"/>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4598323-B8A3-F542-8AF3-6C6F776BF78F}"/>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30784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150727-A67F-4545-A425-B428162362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22EAF2-F29D-0F4D-AB51-3C58D21C2F5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B7A2D5-9856-3044-8F87-8B043C50A487}"/>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5" name="Footer Placeholder 4">
            <a:extLst>
              <a:ext uri="{FF2B5EF4-FFF2-40B4-BE49-F238E27FC236}">
                <a16:creationId xmlns:a16="http://schemas.microsoft.com/office/drawing/2014/main" id="{E27A1E96-D0D1-9C47-92AB-D9A5A17DB52C}"/>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9DF3C67-CC69-0A4B-A36A-92E8CEB41B37}"/>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542427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02071-0374-E547-9B30-7E54B415FCB3}"/>
              </a:ext>
            </a:extLst>
          </p:cNvPr>
          <p:cNvSpPr>
            <a:spLocks noGrp="1"/>
          </p:cNvSpPr>
          <p:nvPr>
            <p:ph type="title"/>
          </p:nvPr>
        </p:nvSpPr>
        <p:spPr/>
        <p:txBody>
          <a:bodyPr/>
          <a:lstStyle/>
          <a:p>
            <a:r>
              <a:rPr lang="en-US" dirty="0"/>
              <a:t>Click to edit Master title style</a:t>
            </a:r>
          </a:p>
        </p:txBody>
      </p:sp>
      <p:sp>
        <p:nvSpPr>
          <p:cNvPr id="6" name="Text Placeholder 5">
            <a:extLst>
              <a:ext uri="{FF2B5EF4-FFF2-40B4-BE49-F238E27FC236}">
                <a16:creationId xmlns:a16="http://schemas.microsoft.com/office/drawing/2014/main" id="{E92126F6-6315-0844-A018-B4278C113B30}"/>
              </a:ext>
            </a:extLst>
          </p:cNvPr>
          <p:cNvSpPr>
            <a:spLocks noGrp="1"/>
          </p:cNvSpPr>
          <p:nvPr>
            <p:ph type="body" sz="quarter" idx="10"/>
          </p:nvPr>
        </p:nvSpPr>
        <p:spPr>
          <a:xfrm>
            <a:off x="409990" y="1444143"/>
            <a:ext cx="11410950" cy="502285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72032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9CE66-7ED1-2B41-BE8E-1F37A0D1EB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5C7AE38-3071-244C-AD1B-49F2F53601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72D4E7C-5878-DE46-A042-43E1CC49DCFF}"/>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5" name="Footer Placeholder 4">
            <a:extLst>
              <a:ext uri="{FF2B5EF4-FFF2-40B4-BE49-F238E27FC236}">
                <a16:creationId xmlns:a16="http://schemas.microsoft.com/office/drawing/2014/main" id="{1177FCA0-4C63-A348-8762-AD7B3274D2B0}"/>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7E2CBFE-411D-2B47-B142-D57B6C7CD7CF}"/>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3256772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3CDD0-783E-C140-82E4-B4F7D12AAB7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AE4D0D-6EC5-1249-B026-ACAAC32CB6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60E76B-0B0C-D649-B343-181A78B68FD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F9B4DE3-6B5C-E64A-B82B-B8F2B11C2FEA}"/>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6" name="Footer Placeholder 5">
            <a:extLst>
              <a:ext uri="{FF2B5EF4-FFF2-40B4-BE49-F238E27FC236}">
                <a16:creationId xmlns:a16="http://schemas.microsoft.com/office/drawing/2014/main" id="{7EB0A650-9531-F24F-8BB1-9A44DC7BEA77}"/>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2FD7284-62C1-A34D-B0E5-8C23132FD0A0}"/>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508917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7DA37-0550-144B-A020-CEAC3799228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06D220-B184-CF40-8F8E-BCC1078BA0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FE1AED9-D206-3042-B951-FD62897B0FA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6E1C80C-CE0C-3343-89B1-4BF697B826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5B8DCE7-18CD-A649-BAD2-D9B5F42B16F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AFEED2F-F207-0949-8580-308B2714A40B}"/>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8" name="Footer Placeholder 7">
            <a:extLst>
              <a:ext uri="{FF2B5EF4-FFF2-40B4-BE49-F238E27FC236}">
                <a16:creationId xmlns:a16="http://schemas.microsoft.com/office/drawing/2014/main" id="{E8256123-92A8-B648-8BCC-4B75CB1D3B51}"/>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652417B-A8BE-5148-B9A3-BF3E712AEACA}"/>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730058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32C9E-BE45-D74A-983A-18FA50F12C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128E3A4-3C71-EA46-ADCB-3FB004CA5EE9}"/>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4" name="Footer Placeholder 3">
            <a:extLst>
              <a:ext uri="{FF2B5EF4-FFF2-40B4-BE49-F238E27FC236}">
                <a16:creationId xmlns:a16="http://schemas.microsoft.com/office/drawing/2014/main" id="{065C402B-A97B-914A-96ED-E670CE9EAADD}"/>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DE21133B-FFEA-EE40-9478-4ABE6BF782ED}"/>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882170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625C1F-E349-464E-8F8B-B1EA4866CE6E}"/>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3" name="Footer Placeholder 2">
            <a:extLst>
              <a:ext uri="{FF2B5EF4-FFF2-40B4-BE49-F238E27FC236}">
                <a16:creationId xmlns:a16="http://schemas.microsoft.com/office/drawing/2014/main" id="{6524A37C-E16F-BA4A-A0F3-5B2A74F317D0}"/>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34E37649-8EA9-8A49-B545-17F1034BBD80}"/>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3786224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4C23E-89B2-CC46-A3F4-3D07120C75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DE91E6C-D3FC-6D4D-AC21-3C9DABA165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82D6A25-4ACA-C64B-95AD-A54F0991E5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4CF2DD9-5594-DD4A-A560-392C76AB8109}"/>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6" name="Footer Placeholder 5">
            <a:extLst>
              <a:ext uri="{FF2B5EF4-FFF2-40B4-BE49-F238E27FC236}">
                <a16:creationId xmlns:a16="http://schemas.microsoft.com/office/drawing/2014/main" id="{2F33B3B1-45CB-D346-96AA-992D9A3E96F9}"/>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3B1C2BA-EB7A-384A-B8AE-CC6A3408B259}"/>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200779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6718F-EC13-C340-B894-134175069D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036D83A-CB5B-C74D-8078-F6AC083B5E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2E6DE12-0901-1949-84EA-4BAA961D65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01A6F2-9A32-234E-A852-A6C03BE0F9CB}"/>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6/8/18</a:t>
            </a:fld>
            <a:endParaRPr lang="en-US"/>
          </a:p>
        </p:txBody>
      </p:sp>
      <p:sp>
        <p:nvSpPr>
          <p:cNvPr id="6" name="Footer Placeholder 5">
            <a:extLst>
              <a:ext uri="{FF2B5EF4-FFF2-40B4-BE49-F238E27FC236}">
                <a16:creationId xmlns:a16="http://schemas.microsoft.com/office/drawing/2014/main" id="{CFCBBF02-98E6-0D49-BCCE-8F71BDFC0676}"/>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6A5C1BF5-C1A3-4A48-9170-395105629999}"/>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247855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1CDEA87-A718-3147-9E80-7FF124C8E003}"/>
              </a:ext>
            </a:extLst>
          </p:cNvPr>
          <p:cNvPicPr>
            <a:picLocks noChangeAspect="1"/>
          </p:cNvPicPr>
          <p:nvPr userDrawn="1"/>
        </p:nvPicPr>
        <p:blipFill rotWithShape="1">
          <a:blip r:embed="rId13"/>
          <a:srcRect t="18334" b="73057"/>
          <a:stretch/>
        </p:blipFill>
        <p:spPr>
          <a:xfrm>
            <a:off x="-31913" y="1360"/>
            <a:ext cx="12223913" cy="1041595"/>
          </a:xfrm>
          <a:prstGeom prst="rect">
            <a:avLst/>
          </a:prstGeom>
        </p:spPr>
      </p:pic>
      <p:sp>
        <p:nvSpPr>
          <p:cNvPr id="3" name="Text Placeholder 2">
            <a:extLst>
              <a:ext uri="{FF2B5EF4-FFF2-40B4-BE49-F238E27FC236}">
                <a16:creationId xmlns:a16="http://schemas.microsoft.com/office/drawing/2014/main" id="{7ABD9A01-9B9E-7A4A-8F1F-BEF8ECAC0502}"/>
              </a:ext>
            </a:extLst>
          </p:cNvPr>
          <p:cNvSpPr>
            <a:spLocks noGrp="1"/>
          </p:cNvSpPr>
          <p:nvPr>
            <p:ph type="body" idx="1"/>
          </p:nvPr>
        </p:nvSpPr>
        <p:spPr>
          <a:xfrm>
            <a:off x="822242" y="1416697"/>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4409D9AA-CAFB-284C-B659-5338573E24BF}"/>
              </a:ext>
            </a:extLst>
          </p:cNvPr>
          <p:cNvSpPr>
            <a:spLocks noGrp="1"/>
          </p:cNvSpPr>
          <p:nvPr>
            <p:ph type="sldNum" sz="quarter" idx="4"/>
          </p:nvPr>
        </p:nvSpPr>
        <p:spPr>
          <a:xfrm>
            <a:off x="197809" y="177605"/>
            <a:ext cx="64039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A58F4A-EA1E-3D44-AD5A-27BAE630CE99}" type="slidenum">
              <a:rPr lang="en-US" smtClean="0"/>
              <a:pPr/>
              <a:t>‹#›</a:t>
            </a:fld>
            <a:endParaRPr lang="en-US" dirty="0"/>
          </a:p>
        </p:txBody>
      </p:sp>
      <p:sp>
        <p:nvSpPr>
          <p:cNvPr id="9" name="Rectangle 8">
            <a:extLst>
              <a:ext uri="{FF2B5EF4-FFF2-40B4-BE49-F238E27FC236}">
                <a16:creationId xmlns:a16="http://schemas.microsoft.com/office/drawing/2014/main" id="{61C56A8D-7030-8649-84DE-2A91D24280FA}"/>
              </a:ext>
            </a:extLst>
          </p:cNvPr>
          <p:cNvSpPr/>
          <p:nvPr userDrawn="1"/>
        </p:nvSpPr>
        <p:spPr>
          <a:xfrm>
            <a:off x="-31913" y="-22288"/>
            <a:ext cx="12223913" cy="106012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Title Placeholder 1">
            <a:extLst>
              <a:ext uri="{FF2B5EF4-FFF2-40B4-BE49-F238E27FC236}">
                <a16:creationId xmlns:a16="http://schemas.microsoft.com/office/drawing/2014/main" id="{DE3FA62A-0D62-AF48-AF99-548AC9AFB97D}"/>
              </a:ext>
            </a:extLst>
          </p:cNvPr>
          <p:cNvSpPr>
            <a:spLocks noGrp="1"/>
          </p:cNvSpPr>
          <p:nvPr>
            <p:ph type="title"/>
          </p:nvPr>
        </p:nvSpPr>
        <p:spPr>
          <a:xfrm>
            <a:off x="200439" y="105664"/>
            <a:ext cx="9750287" cy="832196"/>
          </a:xfrm>
          <a:prstGeom prst="rect">
            <a:avLst/>
          </a:prstGeom>
        </p:spPr>
        <p:txBody>
          <a:bodyPr vert="horz" lIns="91440" tIns="45720" rIns="91440" bIns="45720" rtlCol="0" anchor="ctr">
            <a:normAutofit/>
          </a:bodyPr>
          <a:lstStyle/>
          <a:p>
            <a:r>
              <a:rPr lang="en-US" dirty="0"/>
              <a:t>Click to edit Master title style</a:t>
            </a:r>
          </a:p>
        </p:txBody>
      </p:sp>
      <p:pic>
        <p:nvPicPr>
          <p:cNvPr id="7" name="Picture 6">
            <a:extLst>
              <a:ext uri="{FF2B5EF4-FFF2-40B4-BE49-F238E27FC236}">
                <a16:creationId xmlns:a16="http://schemas.microsoft.com/office/drawing/2014/main" id="{C08C4290-B283-1A40-9852-E23A42583265}"/>
              </a:ext>
            </a:extLst>
          </p:cNvPr>
          <p:cNvPicPr>
            <a:picLocks noChangeAspect="1"/>
          </p:cNvPicPr>
          <p:nvPr userDrawn="1"/>
        </p:nvPicPr>
        <p:blipFill>
          <a:blip r:embed="rId14"/>
          <a:stretch>
            <a:fillRect/>
          </a:stretch>
        </p:blipFill>
        <p:spPr>
          <a:xfrm>
            <a:off x="10817322" y="90977"/>
            <a:ext cx="1270027" cy="1270027"/>
          </a:xfrm>
          <a:prstGeom prst="rect">
            <a:avLst/>
          </a:prstGeom>
        </p:spPr>
      </p:pic>
    </p:spTree>
    <p:extLst>
      <p:ext uri="{BB962C8B-B14F-4D97-AF65-F5344CB8AC3E}">
        <p14:creationId xmlns:p14="http://schemas.microsoft.com/office/powerpoint/2010/main" val="3874448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4000" b="1" i="0" kern="1200">
          <a:solidFill>
            <a:schemeClr val="bg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4DCEE05-F00A-E24F-A5C8-9A91BD6F63BB}"/>
              </a:ext>
            </a:extLst>
          </p:cNvPr>
          <p:cNvSpPr txBox="1">
            <a:spLocks/>
          </p:cNvSpPr>
          <p:nvPr/>
        </p:nvSpPr>
        <p:spPr>
          <a:xfrm>
            <a:off x="2123822" y="3137487"/>
            <a:ext cx="7772400" cy="117061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130000"/>
              </a:lnSpc>
            </a:pPr>
            <a:r>
              <a:rPr lang="en-US" sz="2400" dirty="0"/>
              <a:t>Joint Center for Satellite Data Assimilation (JCSDA)</a:t>
            </a:r>
          </a:p>
        </p:txBody>
      </p:sp>
      <p:pic>
        <p:nvPicPr>
          <p:cNvPr id="9" name="Picture 8">
            <a:extLst>
              <a:ext uri="{FF2B5EF4-FFF2-40B4-BE49-F238E27FC236}">
                <a16:creationId xmlns:a16="http://schemas.microsoft.com/office/drawing/2014/main" id="{DA01EAA3-D616-FF4F-B0EE-E424B15E342D}"/>
              </a:ext>
            </a:extLst>
          </p:cNvPr>
          <p:cNvPicPr>
            <a:picLocks noChangeAspect="1"/>
          </p:cNvPicPr>
          <p:nvPr/>
        </p:nvPicPr>
        <p:blipFill>
          <a:blip r:embed="rId2"/>
          <a:stretch>
            <a:fillRect/>
          </a:stretch>
        </p:blipFill>
        <p:spPr>
          <a:xfrm>
            <a:off x="2827113" y="4437990"/>
            <a:ext cx="6365818" cy="1987550"/>
          </a:xfrm>
          <a:prstGeom prst="rect">
            <a:avLst/>
          </a:prstGeom>
        </p:spPr>
      </p:pic>
      <p:sp>
        <p:nvSpPr>
          <p:cNvPr id="10" name="Title 1">
            <a:extLst>
              <a:ext uri="{FF2B5EF4-FFF2-40B4-BE49-F238E27FC236}">
                <a16:creationId xmlns:a16="http://schemas.microsoft.com/office/drawing/2014/main" id="{54BA7C9A-CAF0-7048-95B2-3787FD06231A}"/>
              </a:ext>
            </a:extLst>
          </p:cNvPr>
          <p:cNvSpPr txBox="1">
            <a:spLocks/>
          </p:cNvSpPr>
          <p:nvPr/>
        </p:nvSpPr>
        <p:spPr>
          <a:xfrm>
            <a:off x="1831365" y="1389730"/>
            <a:ext cx="8357313" cy="1747757"/>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solidFill>
                  <a:schemeClr val="tx2"/>
                </a:solidFill>
              </a:rPr>
              <a:t>The Joint Effort for Data assimilation Integration</a:t>
            </a:r>
          </a:p>
          <a:p>
            <a:endParaRPr lang="en-US" sz="1400" dirty="0">
              <a:solidFill>
                <a:schemeClr val="tx2"/>
              </a:solidFill>
            </a:endParaRPr>
          </a:p>
          <a:p>
            <a:endParaRPr lang="en-US" sz="1400" dirty="0">
              <a:solidFill>
                <a:schemeClr val="tx2"/>
              </a:solidFill>
            </a:endParaRPr>
          </a:p>
          <a:p>
            <a:r>
              <a:rPr lang="en-US" sz="3200" b="1" dirty="0">
                <a:solidFill>
                  <a:schemeClr val="tx1">
                    <a:lumMod val="85000"/>
                    <a:lumOff val="15000"/>
                  </a:schemeClr>
                </a:solidFill>
              </a:rPr>
              <a:t>Model Interfacing</a:t>
            </a:r>
          </a:p>
        </p:txBody>
      </p:sp>
    </p:spTree>
    <p:extLst>
      <p:ext uri="{BB962C8B-B14F-4D97-AF65-F5344CB8AC3E}">
        <p14:creationId xmlns:p14="http://schemas.microsoft.com/office/powerpoint/2010/main" val="4169418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C9676-E49A-C54B-8B8F-C61855EEA4A8}"/>
              </a:ext>
            </a:extLst>
          </p:cNvPr>
          <p:cNvSpPr>
            <a:spLocks noGrp="1"/>
          </p:cNvSpPr>
          <p:nvPr>
            <p:ph type="title"/>
          </p:nvPr>
        </p:nvSpPr>
        <p:spPr/>
        <p:txBody>
          <a:bodyPr/>
          <a:lstStyle/>
          <a:p>
            <a:r>
              <a:rPr lang="en-US" dirty="0"/>
              <a:t>Fields</a:t>
            </a:r>
          </a:p>
        </p:txBody>
      </p:sp>
      <p:sp>
        <p:nvSpPr>
          <p:cNvPr id="3" name="Text Placeholder 2">
            <a:extLst>
              <a:ext uri="{FF2B5EF4-FFF2-40B4-BE49-F238E27FC236}">
                <a16:creationId xmlns:a16="http://schemas.microsoft.com/office/drawing/2014/main" id="{2E266D1A-F39C-D640-AE8C-393EED8E9D9A}"/>
              </a:ext>
            </a:extLst>
          </p:cNvPr>
          <p:cNvSpPr>
            <a:spLocks noGrp="1"/>
          </p:cNvSpPr>
          <p:nvPr>
            <p:ph type="body" sz="quarter" idx="10"/>
          </p:nvPr>
        </p:nvSpPr>
        <p:spPr/>
        <p:txBody>
          <a:bodyPr/>
          <a:lstStyle/>
          <a:p>
            <a:pPr marL="0" indent="0">
              <a:buNone/>
            </a:pPr>
            <a:r>
              <a:rPr lang="en-US" dirty="0"/>
              <a:t>The ‘fields’ component is probably the most extensive and where most of the work will be needed. Fields, increment and state classes all share methods implemented in the Fortran level in the fields.</a:t>
            </a:r>
          </a:p>
          <a:p>
            <a:pPr marL="0" indent="0">
              <a:buNone/>
            </a:pPr>
            <a:endParaRPr lang="en-US" dirty="0"/>
          </a:p>
          <a:p>
            <a:pPr marL="0" indent="0">
              <a:buNone/>
            </a:pPr>
            <a:r>
              <a:rPr lang="en-US" dirty="0"/>
              <a:t>All </a:t>
            </a:r>
            <a:r>
              <a:rPr lang="en-US" dirty="0" err="1"/>
              <a:t>flavours</a:t>
            </a:r>
            <a:r>
              <a:rPr lang="en-US" dirty="0"/>
              <a:t> of DA use the methods implemented in fields, </a:t>
            </a:r>
            <a:r>
              <a:rPr lang="en-US" dirty="0" err="1"/>
              <a:t>e.g</a:t>
            </a:r>
            <a:r>
              <a:rPr lang="en-US" dirty="0"/>
              <a:t> all the linear algebra required to perform 3D-Var.</a:t>
            </a:r>
          </a:p>
          <a:p>
            <a:pPr marL="0" indent="0">
              <a:buNone/>
            </a:pPr>
            <a:endParaRPr lang="en-US" dirty="0"/>
          </a:p>
          <a:p>
            <a:pPr marL="0" indent="0">
              <a:buNone/>
            </a:pPr>
            <a:r>
              <a:rPr lang="en-US" dirty="0"/>
              <a:t>Fields is also responsible for performing IO and interpolation. </a:t>
            </a:r>
          </a:p>
        </p:txBody>
      </p:sp>
    </p:spTree>
    <p:extLst>
      <p:ext uri="{BB962C8B-B14F-4D97-AF65-F5344CB8AC3E}">
        <p14:creationId xmlns:p14="http://schemas.microsoft.com/office/powerpoint/2010/main" val="1281326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C7D83-7F77-C343-A954-62A1B88AD22A}"/>
              </a:ext>
            </a:extLst>
          </p:cNvPr>
          <p:cNvSpPr>
            <a:spLocks noGrp="1"/>
          </p:cNvSpPr>
          <p:nvPr>
            <p:ph type="title"/>
          </p:nvPr>
        </p:nvSpPr>
        <p:spPr/>
        <p:txBody>
          <a:bodyPr/>
          <a:lstStyle/>
          <a:p>
            <a:r>
              <a:rPr lang="en-US" dirty="0"/>
              <a:t>Fields.F90</a:t>
            </a:r>
          </a:p>
        </p:txBody>
      </p:sp>
      <p:sp>
        <p:nvSpPr>
          <p:cNvPr id="4" name="Rectangle 3">
            <a:extLst>
              <a:ext uri="{FF2B5EF4-FFF2-40B4-BE49-F238E27FC236}">
                <a16:creationId xmlns:a16="http://schemas.microsoft.com/office/drawing/2014/main" id="{0EA925A0-CD87-E64B-B0C2-726EBE2F8382}"/>
              </a:ext>
            </a:extLst>
          </p:cNvPr>
          <p:cNvSpPr/>
          <p:nvPr/>
        </p:nvSpPr>
        <p:spPr>
          <a:xfrm>
            <a:off x="504966" y="1225689"/>
            <a:ext cx="11054686" cy="5355312"/>
          </a:xfrm>
          <a:prstGeom prst="rect">
            <a:avLst/>
          </a:prstGeom>
        </p:spPr>
        <p:txBody>
          <a:bodyPr wrap="square">
            <a:spAutoFit/>
          </a:bodyPr>
          <a:lstStyle/>
          <a:p>
            <a:r>
              <a:rPr lang="en-US" dirty="0">
                <a:latin typeface="Courier" pitchFamily="2" charset="0"/>
              </a:rPr>
              <a:t>type :: fv3jedi_field</a:t>
            </a:r>
          </a:p>
          <a:p>
            <a:r>
              <a:rPr lang="en-US" dirty="0">
                <a:latin typeface="Courier" pitchFamily="2" charset="0"/>
              </a:rPr>
              <a:t>  real(kind=</a:t>
            </a:r>
            <a:r>
              <a:rPr lang="en-US" dirty="0" err="1">
                <a:latin typeface="Courier" pitchFamily="2" charset="0"/>
              </a:rPr>
              <a:t>kind_real</a:t>
            </a:r>
            <a:r>
              <a:rPr lang="en-US" dirty="0">
                <a:latin typeface="Courier" pitchFamily="2" charset="0"/>
              </a:rPr>
              <a:t>) :: u, v, T, q, </a:t>
            </a:r>
            <a:r>
              <a:rPr lang="en-US" dirty="0" err="1">
                <a:latin typeface="Courier" pitchFamily="2" charset="0"/>
              </a:rPr>
              <a:t>delp</a:t>
            </a:r>
            <a:endParaRPr lang="en-US" dirty="0">
              <a:latin typeface="Courier" pitchFamily="2" charset="0"/>
            </a:endParaRPr>
          </a:p>
          <a:p>
            <a:r>
              <a:rPr lang="en-US" dirty="0">
                <a:latin typeface="Courier" pitchFamily="2" charset="0"/>
              </a:rPr>
              <a:t>  type(fv3jedi_geom), pointer :: </a:t>
            </a:r>
            <a:r>
              <a:rPr lang="en-US" dirty="0" err="1">
                <a:latin typeface="Courier" pitchFamily="2" charset="0"/>
              </a:rPr>
              <a:t>geom</a:t>
            </a:r>
            <a:endParaRPr lang="en-US" dirty="0">
              <a:latin typeface="Courier" pitchFamily="2" charset="0"/>
            </a:endParaRPr>
          </a:p>
          <a:p>
            <a:r>
              <a:rPr lang="en-US" dirty="0">
                <a:latin typeface="Courier" pitchFamily="2" charset="0"/>
              </a:rPr>
              <a:t>  integer :: </a:t>
            </a:r>
            <a:r>
              <a:rPr lang="en-US" dirty="0" err="1">
                <a:latin typeface="Courier" pitchFamily="2" charset="0"/>
              </a:rPr>
              <a:t>nf</a:t>
            </a:r>
            <a:endParaRPr lang="en-US" dirty="0">
              <a:latin typeface="Courier" pitchFamily="2" charset="0"/>
            </a:endParaRPr>
          </a:p>
          <a:p>
            <a:r>
              <a:rPr lang="en-US" dirty="0">
                <a:latin typeface="Courier" pitchFamily="2" charset="0"/>
              </a:rPr>
              <a:t>end type fv3jedi_field</a:t>
            </a:r>
          </a:p>
          <a:p>
            <a:endParaRPr lang="en-US" dirty="0">
              <a:latin typeface="Courier" pitchFamily="2" charset="0"/>
            </a:endParaRPr>
          </a:p>
          <a:p>
            <a:r>
              <a:rPr lang="en-US" dirty="0">
                <a:latin typeface="Courier" pitchFamily="2" charset="0"/>
              </a:rPr>
              <a:t>public :: create, delete</a:t>
            </a:r>
          </a:p>
          <a:p>
            <a:endParaRPr lang="en-US" dirty="0">
              <a:latin typeface="Courier" pitchFamily="2" charset="0"/>
            </a:endParaRPr>
          </a:p>
          <a:p>
            <a:r>
              <a:rPr lang="en-US" dirty="0">
                <a:latin typeface="Courier" pitchFamily="2" charset="0"/>
              </a:rPr>
              <a:t>public :: zeros, random, copy, &amp;</a:t>
            </a:r>
          </a:p>
          <a:p>
            <a:r>
              <a:rPr lang="en-US" dirty="0">
                <a:latin typeface="Courier" pitchFamily="2" charset="0"/>
              </a:rPr>
              <a:t>          </a:t>
            </a:r>
            <a:r>
              <a:rPr lang="en-US" dirty="0" err="1">
                <a:latin typeface="Courier" pitchFamily="2" charset="0"/>
              </a:rPr>
              <a:t>self_add</a:t>
            </a:r>
            <a:r>
              <a:rPr lang="en-US" dirty="0">
                <a:latin typeface="Courier" pitchFamily="2" charset="0"/>
              </a:rPr>
              <a:t>, </a:t>
            </a:r>
            <a:r>
              <a:rPr lang="en-US" dirty="0" err="1">
                <a:latin typeface="Courier" pitchFamily="2" charset="0"/>
              </a:rPr>
              <a:t>self_schur</a:t>
            </a:r>
            <a:r>
              <a:rPr lang="en-US" dirty="0">
                <a:latin typeface="Courier" pitchFamily="2" charset="0"/>
              </a:rPr>
              <a:t>, </a:t>
            </a:r>
            <a:r>
              <a:rPr lang="en-US" dirty="0" err="1">
                <a:latin typeface="Courier" pitchFamily="2" charset="0"/>
              </a:rPr>
              <a:t>self_sub</a:t>
            </a:r>
            <a:r>
              <a:rPr lang="en-US" dirty="0">
                <a:latin typeface="Courier" pitchFamily="2" charset="0"/>
              </a:rPr>
              <a:t>, </a:t>
            </a:r>
            <a:r>
              <a:rPr lang="en-US" dirty="0" err="1">
                <a:latin typeface="Courier" pitchFamily="2" charset="0"/>
              </a:rPr>
              <a:t>self_mul</a:t>
            </a:r>
            <a:r>
              <a:rPr lang="en-US" dirty="0">
                <a:latin typeface="Courier" pitchFamily="2" charset="0"/>
              </a:rPr>
              <a:t>, &amp;</a:t>
            </a:r>
          </a:p>
          <a:p>
            <a:r>
              <a:rPr lang="en-US" dirty="0">
                <a:latin typeface="Courier" pitchFamily="2" charset="0"/>
              </a:rPr>
              <a:t>          </a:t>
            </a:r>
            <a:r>
              <a:rPr lang="en-US" dirty="0" err="1">
                <a:latin typeface="Courier" pitchFamily="2" charset="0"/>
              </a:rPr>
              <a:t>dot_prod</a:t>
            </a:r>
            <a:r>
              <a:rPr lang="en-US" dirty="0">
                <a:latin typeface="Courier" pitchFamily="2" charset="0"/>
              </a:rPr>
              <a:t>, </a:t>
            </a:r>
            <a:r>
              <a:rPr lang="en-US" dirty="0" err="1">
                <a:latin typeface="Courier" pitchFamily="2" charset="0"/>
              </a:rPr>
              <a:t>add_incr</a:t>
            </a:r>
            <a:r>
              <a:rPr lang="en-US" dirty="0">
                <a:latin typeface="Courier" pitchFamily="2" charset="0"/>
              </a:rPr>
              <a:t>, </a:t>
            </a:r>
            <a:r>
              <a:rPr lang="en-US" dirty="0" err="1">
                <a:latin typeface="Courier" pitchFamily="2" charset="0"/>
              </a:rPr>
              <a:t>diff_incr</a:t>
            </a:r>
            <a:r>
              <a:rPr lang="en-US" dirty="0">
                <a:latin typeface="Courier" pitchFamily="2" charset="0"/>
              </a:rPr>
              <a:t>, &amp;</a:t>
            </a:r>
          </a:p>
          <a:p>
            <a:r>
              <a:rPr lang="en-US" dirty="0">
                <a:latin typeface="Courier" pitchFamily="2" charset="0"/>
              </a:rPr>
              <a:t>          </a:t>
            </a:r>
            <a:r>
              <a:rPr lang="en-US" dirty="0" err="1">
                <a:latin typeface="Courier" pitchFamily="2" charset="0"/>
              </a:rPr>
              <a:t>gpnorm</a:t>
            </a:r>
            <a:r>
              <a:rPr lang="en-US" dirty="0">
                <a:latin typeface="Courier" pitchFamily="2" charset="0"/>
              </a:rPr>
              <a:t>, </a:t>
            </a:r>
            <a:r>
              <a:rPr lang="en-US" dirty="0" err="1">
                <a:latin typeface="Courier" pitchFamily="2" charset="0"/>
              </a:rPr>
              <a:t>fldrms</a:t>
            </a:r>
            <a:r>
              <a:rPr lang="en-US" dirty="0">
                <a:latin typeface="Courier" pitchFamily="2" charset="0"/>
              </a:rPr>
              <a:t>, </a:t>
            </a:r>
            <a:r>
              <a:rPr lang="en-US" dirty="0" err="1">
                <a:latin typeface="Courier" pitchFamily="2" charset="0"/>
              </a:rPr>
              <a:t>axpy</a:t>
            </a:r>
            <a:r>
              <a:rPr lang="en-US" dirty="0">
                <a:latin typeface="Courier" pitchFamily="2" charset="0"/>
              </a:rPr>
              <a:t>, &amp;</a:t>
            </a:r>
          </a:p>
          <a:p>
            <a:r>
              <a:rPr lang="en-US" dirty="0">
                <a:latin typeface="Courier" pitchFamily="2" charset="0"/>
              </a:rPr>
              <a:t>          </a:t>
            </a:r>
            <a:r>
              <a:rPr lang="en-US" dirty="0" err="1">
                <a:latin typeface="Courier" pitchFamily="2" charset="0"/>
              </a:rPr>
              <a:t>change_resol</a:t>
            </a:r>
            <a:r>
              <a:rPr lang="en-US" dirty="0">
                <a:latin typeface="Courier" pitchFamily="2" charset="0"/>
              </a:rPr>
              <a:t>, </a:t>
            </a:r>
          </a:p>
          <a:p>
            <a:endParaRPr lang="en-US" dirty="0">
              <a:latin typeface="Courier" pitchFamily="2" charset="0"/>
            </a:endParaRPr>
          </a:p>
          <a:p>
            <a:r>
              <a:rPr lang="en-US" dirty="0">
                <a:latin typeface="Courier" pitchFamily="2" charset="0"/>
              </a:rPr>
              <a:t>public :: </a:t>
            </a:r>
            <a:r>
              <a:rPr lang="en-US" dirty="0" err="1">
                <a:latin typeface="Courier" pitchFamily="2" charset="0"/>
              </a:rPr>
              <a:t>read_file</a:t>
            </a:r>
            <a:r>
              <a:rPr lang="en-US" dirty="0">
                <a:latin typeface="Courier" pitchFamily="2" charset="0"/>
              </a:rPr>
              <a:t>, </a:t>
            </a:r>
            <a:r>
              <a:rPr lang="en-US" dirty="0" err="1">
                <a:latin typeface="Courier" pitchFamily="2" charset="0"/>
              </a:rPr>
              <a:t>write_file</a:t>
            </a:r>
            <a:r>
              <a:rPr lang="en-US" dirty="0">
                <a:latin typeface="Courier" pitchFamily="2" charset="0"/>
              </a:rPr>
              <a:t>, </a:t>
            </a:r>
            <a:r>
              <a:rPr lang="en-US" dirty="0" err="1">
                <a:latin typeface="Courier" pitchFamily="2" charset="0"/>
              </a:rPr>
              <a:t>analytic_IC</a:t>
            </a:r>
            <a:endParaRPr lang="en-US" dirty="0">
              <a:latin typeface="Courier" pitchFamily="2" charset="0"/>
            </a:endParaRPr>
          </a:p>
          <a:p>
            <a:endParaRPr lang="en-US" dirty="0">
              <a:latin typeface="Courier" pitchFamily="2" charset="0"/>
            </a:endParaRPr>
          </a:p>
          <a:p>
            <a:r>
              <a:rPr lang="en-US" dirty="0">
                <a:latin typeface="Courier" pitchFamily="2" charset="0"/>
              </a:rPr>
              <a:t>public :: </a:t>
            </a:r>
            <a:r>
              <a:rPr lang="en-US" dirty="0" err="1">
                <a:latin typeface="Courier" pitchFamily="2" charset="0"/>
              </a:rPr>
              <a:t>interp</a:t>
            </a:r>
            <a:r>
              <a:rPr lang="en-US" dirty="0">
                <a:latin typeface="Courier" pitchFamily="2" charset="0"/>
              </a:rPr>
              <a:t>, </a:t>
            </a:r>
            <a:r>
              <a:rPr lang="en-US" dirty="0" err="1">
                <a:latin typeface="Courier" pitchFamily="2" charset="0"/>
              </a:rPr>
              <a:t>interp_tl</a:t>
            </a:r>
            <a:r>
              <a:rPr lang="en-US" dirty="0">
                <a:latin typeface="Courier" pitchFamily="2" charset="0"/>
              </a:rPr>
              <a:t>, </a:t>
            </a:r>
            <a:r>
              <a:rPr lang="en-US" dirty="0" err="1">
                <a:latin typeface="Courier" pitchFamily="2" charset="0"/>
              </a:rPr>
              <a:t>interp_ad</a:t>
            </a:r>
            <a:endParaRPr lang="en-US" dirty="0">
              <a:latin typeface="Courier" pitchFamily="2" charset="0"/>
            </a:endParaRPr>
          </a:p>
          <a:p>
            <a:endParaRPr lang="en-US" dirty="0">
              <a:latin typeface="Courier" pitchFamily="2" charset="0"/>
            </a:endParaRPr>
          </a:p>
          <a:p>
            <a:r>
              <a:rPr lang="en-US" dirty="0">
                <a:latin typeface="Courier" pitchFamily="2" charset="0"/>
              </a:rPr>
              <a:t>public :: </a:t>
            </a:r>
            <a:r>
              <a:rPr lang="en-US" dirty="0" err="1">
                <a:latin typeface="Courier" pitchFamily="2" charset="0"/>
              </a:rPr>
              <a:t>convert_to_ug</a:t>
            </a:r>
            <a:r>
              <a:rPr lang="en-US" dirty="0">
                <a:latin typeface="Courier" pitchFamily="2" charset="0"/>
              </a:rPr>
              <a:t>, </a:t>
            </a:r>
            <a:r>
              <a:rPr lang="en-US" dirty="0" err="1">
                <a:latin typeface="Courier" pitchFamily="2" charset="0"/>
              </a:rPr>
              <a:t>convert_from_ug</a:t>
            </a:r>
            <a:r>
              <a:rPr lang="en-US" dirty="0">
                <a:latin typeface="Courier" pitchFamily="2" charset="0"/>
              </a:rPr>
              <a:t>, </a:t>
            </a:r>
            <a:r>
              <a:rPr lang="en-US" dirty="0" err="1">
                <a:latin typeface="Courier" pitchFamily="2" charset="0"/>
              </a:rPr>
              <a:t>dirac</a:t>
            </a:r>
            <a:endParaRPr lang="en-US" dirty="0">
              <a:latin typeface="Courier" pitchFamily="2" charset="0"/>
            </a:endParaRPr>
          </a:p>
        </p:txBody>
      </p:sp>
      <p:sp>
        <p:nvSpPr>
          <p:cNvPr id="5" name="Right Brace 4">
            <a:extLst>
              <a:ext uri="{FF2B5EF4-FFF2-40B4-BE49-F238E27FC236}">
                <a16:creationId xmlns:a16="http://schemas.microsoft.com/office/drawing/2014/main" id="{011FBE10-A9BE-7349-8639-B66FF0CDB89F}"/>
              </a:ext>
            </a:extLst>
          </p:cNvPr>
          <p:cNvSpPr/>
          <p:nvPr/>
        </p:nvSpPr>
        <p:spPr>
          <a:xfrm>
            <a:off x="7233313" y="1225689"/>
            <a:ext cx="382138" cy="187235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4AC1AA8F-9B3F-1F49-A89B-D280C99D8DB5}"/>
              </a:ext>
            </a:extLst>
          </p:cNvPr>
          <p:cNvSpPr txBox="1"/>
          <p:nvPr/>
        </p:nvSpPr>
        <p:spPr>
          <a:xfrm>
            <a:off x="7746612" y="1977199"/>
            <a:ext cx="3848667" cy="369332"/>
          </a:xfrm>
          <a:prstGeom prst="rect">
            <a:avLst/>
          </a:prstGeom>
          <a:noFill/>
        </p:spPr>
        <p:txBody>
          <a:bodyPr wrap="square" rtlCol="0">
            <a:spAutoFit/>
          </a:bodyPr>
          <a:lstStyle/>
          <a:p>
            <a:r>
              <a:rPr lang="en-US" dirty="0"/>
              <a:t>Variables and constructor/destructor</a:t>
            </a:r>
          </a:p>
        </p:txBody>
      </p:sp>
      <p:sp>
        <p:nvSpPr>
          <p:cNvPr id="7" name="Right Brace 6">
            <a:extLst>
              <a:ext uri="{FF2B5EF4-FFF2-40B4-BE49-F238E27FC236}">
                <a16:creationId xmlns:a16="http://schemas.microsoft.com/office/drawing/2014/main" id="{9ADCCA0C-CAFF-814B-8C28-9398B43B7D34}"/>
              </a:ext>
            </a:extLst>
          </p:cNvPr>
          <p:cNvSpPr/>
          <p:nvPr/>
        </p:nvSpPr>
        <p:spPr>
          <a:xfrm>
            <a:off x="7899012" y="3466530"/>
            <a:ext cx="382138" cy="122829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89470F25-7BC2-3D4E-A02C-54451792332B}"/>
              </a:ext>
            </a:extLst>
          </p:cNvPr>
          <p:cNvSpPr txBox="1"/>
          <p:nvPr/>
        </p:nvSpPr>
        <p:spPr>
          <a:xfrm>
            <a:off x="8343334" y="3896013"/>
            <a:ext cx="2697706" cy="369332"/>
          </a:xfrm>
          <a:prstGeom prst="rect">
            <a:avLst/>
          </a:prstGeom>
          <a:noFill/>
        </p:spPr>
        <p:txBody>
          <a:bodyPr wrap="square" rtlCol="0">
            <a:spAutoFit/>
          </a:bodyPr>
          <a:lstStyle/>
          <a:p>
            <a:r>
              <a:rPr lang="en-US" dirty="0"/>
              <a:t>Methods and LA for DA</a:t>
            </a:r>
          </a:p>
        </p:txBody>
      </p:sp>
      <p:sp>
        <p:nvSpPr>
          <p:cNvPr id="9" name="TextBox 8">
            <a:extLst>
              <a:ext uri="{FF2B5EF4-FFF2-40B4-BE49-F238E27FC236}">
                <a16:creationId xmlns:a16="http://schemas.microsoft.com/office/drawing/2014/main" id="{BE65EE29-8D72-C94F-95FE-AE3C3A9F7230}"/>
              </a:ext>
            </a:extLst>
          </p:cNvPr>
          <p:cNvSpPr txBox="1"/>
          <p:nvPr/>
        </p:nvSpPr>
        <p:spPr>
          <a:xfrm>
            <a:off x="8343334" y="5053841"/>
            <a:ext cx="2697706" cy="369332"/>
          </a:xfrm>
          <a:prstGeom prst="rect">
            <a:avLst/>
          </a:prstGeom>
          <a:noFill/>
        </p:spPr>
        <p:txBody>
          <a:bodyPr wrap="square" rtlCol="0">
            <a:spAutoFit/>
          </a:bodyPr>
          <a:lstStyle/>
          <a:p>
            <a:r>
              <a:rPr lang="en-US" dirty="0"/>
              <a:t>IO and initialization</a:t>
            </a:r>
          </a:p>
        </p:txBody>
      </p:sp>
      <p:sp>
        <p:nvSpPr>
          <p:cNvPr id="10" name="TextBox 9">
            <a:extLst>
              <a:ext uri="{FF2B5EF4-FFF2-40B4-BE49-F238E27FC236}">
                <a16:creationId xmlns:a16="http://schemas.microsoft.com/office/drawing/2014/main" id="{450DE24F-EA85-494C-A69B-A293E9661FA7}"/>
              </a:ext>
            </a:extLst>
          </p:cNvPr>
          <p:cNvSpPr txBox="1"/>
          <p:nvPr/>
        </p:nvSpPr>
        <p:spPr>
          <a:xfrm>
            <a:off x="8343334" y="5630161"/>
            <a:ext cx="2697706" cy="369332"/>
          </a:xfrm>
          <a:prstGeom prst="rect">
            <a:avLst/>
          </a:prstGeom>
          <a:noFill/>
        </p:spPr>
        <p:txBody>
          <a:bodyPr wrap="square" rtlCol="0">
            <a:spAutoFit/>
          </a:bodyPr>
          <a:lstStyle/>
          <a:p>
            <a:r>
              <a:rPr lang="en-US" dirty="0"/>
              <a:t>Interpolation (</a:t>
            </a:r>
            <a:r>
              <a:rPr lang="en-US" dirty="0" err="1"/>
              <a:t>getValues</a:t>
            </a:r>
            <a:r>
              <a:rPr lang="en-US" dirty="0"/>
              <a:t>)</a:t>
            </a:r>
          </a:p>
        </p:txBody>
      </p:sp>
      <p:sp>
        <p:nvSpPr>
          <p:cNvPr id="11" name="TextBox 10">
            <a:extLst>
              <a:ext uri="{FF2B5EF4-FFF2-40B4-BE49-F238E27FC236}">
                <a16:creationId xmlns:a16="http://schemas.microsoft.com/office/drawing/2014/main" id="{5E3CE756-A40C-D24B-AF01-FE72B446698C}"/>
              </a:ext>
            </a:extLst>
          </p:cNvPr>
          <p:cNvSpPr txBox="1"/>
          <p:nvPr/>
        </p:nvSpPr>
        <p:spPr>
          <a:xfrm>
            <a:off x="8343334" y="6130497"/>
            <a:ext cx="2697706" cy="369332"/>
          </a:xfrm>
          <a:prstGeom prst="rect">
            <a:avLst/>
          </a:prstGeom>
          <a:noFill/>
        </p:spPr>
        <p:txBody>
          <a:bodyPr wrap="square" rtlCol="0">
            <a:spAutoFit/>
          </a:bodyPr>
          <a:lstStyle/>
          <a:p>
            <a:r>
              <a:rPr lang="en-US" dirty="0"/>
              <a:t>Some interface to BUMP.</a:t>
            </a:r>
          </a:p>
        </p:txBody>
      </p:sp>
    </p:spTree>
    <p:extLst>
      <p:ext uri="{BB962C8B-B14F-4D97-AF65-F5344CB8AC3E}">
        <p14:creationId xmlns:p14="http://schemas.microsoft.com/office/powerpoint/2010/main" val="3650320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9ACF1-BA07-0D43-9B8F-FA8420CBF52E}"/>
              </a:ext>
            </a:extLst>
          </p:cNvPr>
          <p:cNvSpPr>
            <a:spLocks noGrp="1"/>
          </p:cNvSpPr>
          <p:nvPr>
            <p:ph type="title"/>
          </p:nvPr>
        </p:nvSpPr>
        <p:spPr/>
        <p:txBody>
          <a:bodyPr/>
          <a:lstStyle/>
          <a:p>
            <a:r>
              <a:rPr lang="en-US" dirty="0"/>
              <a:t>Linear algebra</a:t>
            </a:r>
          </a:p>
        </p:txBody>
      </p:sp>
      <p:sp>
        <p:nvSpPr>
          <p:cNvPr id="4" name="TextBox 3">
            <a:extLst>
              <a:ext uri="{FF2B5EF4-FFF2-40B4-BE49-F238E27FC236}">
                <a16:creationId xmlns:a16="http://schemas.microsoft.com/office/drawing/2014/main" id="{48C6FA98-F62D-844D-B646-B5A187F0894A}"/>
              </a:ext>
            </a:extLst>
          </p:cNvPr>
          <p:cNvSpPr txBox="1"/>
          <p:nvPr/>
        </p:nvSpPr>
        <p:spPr>
          <a:xfrm>
            <a:off x="504967" y="1392072"/>
            <a:ext cx="11163869" cy="4524315"/>
          </a:xfrm>
          <a:prstGeom prst="rect">
            <a:avLst/>
          </a:prstGeom>
          <a:noFill/>
        </p:spPr>
        <p:txBody>
          <a:bodyPr wrap="square" rtlCol="0">
            <a:spAutoFit/>
          </a:bodyPr>
          <a:lstStyle/>
          <a:p>
            <a:r>
              <a:rPr lang="en-US" dirty="0"/>
              <a:t>Adding the linear algebra is mostly very simple. E.g. the dot product:</a:t>
            </a:r>
          </a:p>
          <a:p>
            <a:endParaRPr lang="en-US" dirty="0"/>
          </a:p>
          <a:p>
            <a:r>
              <a:rPr lang="en-US" dirty="0">
                <a:latin typeface="Courier" pitchFamily="2" charset="0"/>
              </a:rPr>
              <a:t>!u</a:t>
            </a:r>
          </a:p>
          <a:p>
            <a:r>
              <a:rPr lang="en-US" dirty="0">
                <a:latin typeface="Courier" pitchFamily="2" charset="0"/>
              </a:rPr>
              <a:t>do </a:t>
            </a:r>
            <a:r>
              <a:rPr lang="en-US" dirty="0" err="1">
                <a:latin typeface="Courier" pitchFamily="2" charset="0"/>
              </a:rPr>
              <a:t>i</a:t>
            </a:r>
            <a:r>
              <a:rPr lang="en-US" dirty="0">
                <a:latin typeface="Courier" pitchFamily="2" charset="0"/>
              </a:rPr>
              <a:t> = </a:t>
            </a:r>
            <a:r>
              <a:rPr lang="en-US" dirty="0" err="1">
                <a:latin typeface="Courier" pitchFamily="2" charset="0"/>
              </a:rPr>
              <a:t>isc</a:t>
            </a:r>
            <a:r>
              <a:rPr lang="en-US" dirty="0">
                <a:latin typeface="Courier" pitchFamily="2" charset="0"/>
              </a:rPr>
              <a:t>, </a:t>
            </a:r>
            <a:r>
              <a:rPr lang="en-US" dirty="0" err="1">
                <a:latin typeface="Courier" pitchFamily="2" charset="0"/>
              </a:rPr>
              <a:t>iec</a:t>
            </a:r>
            <a:endParaRPr lang="en-US" dirty="0">
              <a:latin typeface="Courier" pitchFamily="2" charset="0"/>
            </a:endParaRPr>
          </a:p>
          <a:p>
            <a:r>
              <a:rPr lang="en-US" dirty="0">
                <a:latin typeface="Courier" pitchFamily="2" charset="0"/>
              </a:rPr>
              <a:t>   do j = </a:t>
            </a:r>
            <a:r>
              <a:rPr lang="en-US" dirty="0" err="1">
                <a:latin typeface="Courier" pitchFamily="2" charset="0"/>
              </a:rPr>
              <a:t>jsc</a:t>
            </a:r>
            <a:r>
              <a:rPr lang="en-US" dirty="0">
                <a:latin typeface="Courier" pitchFamily="2" charset="0"/>
              </a:rPr>
              <a:t>, </a:t>
            </a:r>
            <a:r>
              <a:rPr lang="en-US" dirty="0" err="1">
                <a:latin typeface="Courier" pitchFamily="2" charset="0"/>
              </a:rPr>
              <a:t>jec</a:t>
            </a:r>
            <a:endParaRPr lang="en-US" dirty="0">
              <a:latin typeface="Courier" pitchFamily="2" charset="0"/>
            </a:endParaRPr>
          </a:p>
          <a:p>
            <a:r>
              <a:rPr lang="en-US" dirty="0">
                <a:latin typeface="Courier" pitchFamily="2" charset="0"/>
              </a:rPr>
              <a:t>      do k = 1,fld1%geom%npz</a:t>
            </a:r>
          </a:p>
          <a:p>
            <a:r>
              <a:rPr lang="en-US" dirty="0">
                <a:latin typeface="Courier" pitchFamily="2" charset="0"/>
              </a:rPr>
              <a:t>         </a:t>
            </a:r>
            <a:r>
              <a:rPr lang="en-US" dirty="0" err="1">
                <a:latin typeface="Courier" pitchFamily="2" charset="0"/>
              </a:rPr>
              <a:t>zp</a:t>
            </a:r>
            <a:r>
              <a:rPr lang="en-US" dirty="0">
                <a:latin typeface="Courier" pitchFamily="2" charset="0"/>
              </a:rPr>
              <a:t> = </a:t>
            </a:r>
            <a:r>
              <a:rPr lang="en-US" dirty="0" err="1">
                <a:latin typeface="Courier" pitchFamily="2" charset="0"/>
              </a:rPr>
              <a:t>zp</a:t>
            </a:r>
            <a:r>
              <a:rPr lang="en-US" dirty="0">
                <a:latin typeface="Courier" pitchFamily="2" charset="0"/>
              </a:rPr>
              <a:t> + fld1%u(</a:t>
            </a:r>
            <a:r>
              <a:rPr lang="en-US" dirty="0" err="1">
                <a:latin typeface="Courier" pitchFamily="2" charset="0"/>
              </a:rPr>
              <a:t>i,j,k</a:t>
            </a:r>
            <a:r>
              <a:rPr lang="en-US" dirty="0">
                <a:latin typeface="Courier" pitchFamily="2" charset="0"/>
              </a:rPr>
              <a:t>) * fld2%u(</a:t>
            </a:r>
            <a:r>
              <a:rPr lang="en-US" dirty="0" err="1">
                <a:latin typeface="Courier" pitchFamily="2" charset="0"/>
              </a:rPr>
              <a:t>i,j,k</a:t>
            </a:r>
            <a:r>
              <a:rPr lang="en-US" dirty="0">
                <a:latin typeface="Courier" pitchFamily="2" charset="0"/>
              </a:rPr>
              <a:t>)</a:t>
            </a:r>
          </a:p>
          <a:p>
            <a:r>
              <a:rPr lang="en-US" dirty="0">
                <a:latin typeface="Courier" pitchFamily="2" charset="0"/>
              </a:rPr>
              <a:t>      </a:t>
            </a:r>
            <a:r>
              <a:rPr lang="en-US" dirty="0" err="1">
                <a:latin typeface="Courier" pitchFamily="2" charset="0"/>
              </a:rPr>
              <a:t>enddo</a:t>
            </a:r>
            <a:endParaRPr lang="en-US" dirty="0">
              <a:latin typeface="Courier" pitchFamily="2" charset="0"/>
            </a:endParaRPr>
          </a:p>
          <a:p>
            <a:r>
              <a:rPr lang="en-US" dirty="0">
                <a:latin typeface="Courier" pitchFamily="2" charset="0"/>
              </a:rPr>
              <a:t>   </a:t>
            </a:r>
            <a:r>
              <a:rPr lang="en-US" dirty="0" err="1">
                <a:latin typeface="Courier" pitchFamily="2" charset="0"/>
              </a:rPr>
              <a:t>enddo</a:t>
            </a:r>
            <a:endParaRPr lang="en-US" dirty="0">
              <a:latin typeface="Courier" pitchFamily="2" charset="0"/>
            </a:endParaRPr>
          </a:p>
          <a:p>
            <a:r>
              <a:rPr lang="en-US" dirty="0" err="1">
                <a:latin typeface="Courier" pitchFamily="2" charset="0"/>
              </a:rPr>
              <a:t>enddo</a:t>
            </a:r>
            <a:endParaRPr lang="en-US" dirty="0">
              <a:latin typeface="Courier" pitchFamily="2" charset="0"/>
            </a:endParaRPr>
          </a:p>
          <a:p>
            <a:endParaRPr lang="en-US" dirty="0"/>
          </a:p>
          <a:p>
            <a:r>
              <a:rPr lang="en-US" dirty="0"/>
              <a:t>The fields will typically be distributed over processors with compute regions and domain regions, which include the halo.</a:t>
            </a:r>
          </a:p>
          <a:p>
            <a:endParaRPr lang="en-US" dirty="0"/>
          </a:p>
          <a:p>
            <a:r>
              <a:rPr lang="en-US" dirty="0"/>
              <a:t>Be careful not to perform apply methods to repeat grid points. This could introduce scalability issues or even be wrong.</a:t>
            </a:r>
          </a:p>
        </p:txBody>
      </p:sp>
    </p:spTree>
    <p:extLst>
      <p:ext uri="{BB962C8B-B14F-4D97-AF65-F5344CB8AC3E}">
        <p14:creationId xmlns:p14="http://schemas.microsoft.com/office/powerpoint/2010/main" val="438884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7B368-619C-124F-A63B-62C1B1C4E3C2}"/>
              </a:ext>
            </a:extLst>
          </p:cNvPr>
          <p:cNvSpPr>
            <a:spLocks noGrp="1"/>
          </p:cNvSpPr>
          <p:nvPr>
            <p:ph type="title"/>
          </p:nvPr>
        </p:nvSpPr>
        <p:spPr/>
        <p:txBody>
          <a:bodyPr/>
          <a:lstStyle/>
          <a:p>
            <a:r>
              <a:rPr lang="en-US" dirty="0" err="1"/>
              <a:t>getValues</a:t>
            </a:r>
            <a:r>
              <a:rPr lang="en-US" dirty="0"/>
              <a:t> (interpolation) with BUMP</a:t>
            </a:r>
          </a:p>
        </p:txBody>
      </p:sp>
      <p:sp>
        <p:nvSpPr>
          <p:cNvPr id="5" name="TextBox 4">
            <a:extLst>
              <a:ext uri="{FF2B5EF4-FFF2-40B4-BE49-F238E27FC236}">
                <a16:creationId xmlns:a16="http://schemas.microsoft.com/office/drawing/2014/main" id="{3D4EC325-2C32-D648-A1CF-D1347DFDC92A}"/>
              </a:ext>
            </a:extLst>
          </p:cNvPr>
          <p:cNvSpPr txBox="1"/>
          <p:nvPr/>
        </p:nvSpPr>
        <p:spPr>
          <a:xfrm>
            <a:off x="327547" y="1637731"/>
            <a:ext cx="11505063" cy="4524315"/>
          </a:xfrm>
          <a:prstGeom prst="rect">
            <a:avLst/>
          </a:prstGeom>
          <a:noFill/>
        </p:spPr>
        <p:txBody>
          <a:bodyPr wrap="square" rtlCol="0">
            <a:spAutoFit/>
          </a:bodyPr>
          <a:lstStyle/>
          <a:p>
            <a:r>
              <a:rPr lang="en-US" dirty="0"/>
              <a:t>B matrix Unstructured Mesh Package (BUMP), developed by </a:t>
            </a:r>
            <a:r>
              <a:rPr lang="en-US" dirty="0" err="1"/>
              <a:t>Météo</a:t>
            </a:r>
            <a:r>
              <a:rPr lang="en-US" dirty="0"/>
              <a:t> France, comes with an unstructured mesh interpolation that can handle observations that are randomly distributed.</a:t>
            </a:r>
          </a:p>
          <a:p>
            <a:endParaRPr lang="en-US" dirty="0"/>
          </a:p>
          <a:p>
            <a:r>
              <a:rPr lang="en-US" dirty="0"/>
              <a:t>The interpolation uses the three nearest grid points to perform bilinear interpolation. </a:t>
            </a:r>
          </a:p>
          <a:p>
            <a:endParaRPr lang="en-US" dirty="0"/>
          </a:p>
          <a:p>
            <a:r>
              <a:rPr lang="en-US" dirty="0"/>
              <a:t>It has very clean interfaces and is highly efficient.</a:t>
            </a:r>
          </a:p>
          <a:p>
            <a:endParaRPr lang="en-US" dirty="0"/>
          </a:p>
          <a:p>
            <a:r>
              <a:rPr lang="en-US" dirty="0"/>
              <a:t>For each </a:t>
            </a:r>
            <a:r>
              <a:rPr lang="en-US" dirty="0" err="1"/>
              <a:t>obs</a:t>
            </a:r>
            <a:r>
              <a:rPr lang="en-US" dirty="0"/>
              <a:t> type used by a particular model, BUMP is applied in two steps:</a:t>
            </a:r>
          </a:p>
          <a:p>
            <a:endParaRPr lang="en-US" dirty="0"/>
          </a:p>
          <a:p>
            <a:pPr marL="635000" indent="-406400">
              <a:buFont typeface="+mj-lt"/>
              <a:buAutoNum type="arabicPeriod"/>
            </a:pPr>
            <a:r>
              <a:rPr lang="en-US" dirty="0"/>
              <a:t>Compute weights</a:t>
            </a:r>
          </a:p>
          <a:p>
            <a:pPr marL="635000" indent="-406400">
              <a:buFont typeface="+mj-lt"/>
              <a:buAutoNum type="arabicPeriod"/>
            </a:pPr>
            <a:r>
              <a:rPr lang="en-US" dirty="0"/>
              <a:t>Apply interpolation or its adjoint</a:t>
            </a:r>
          </a:p>
          <a:p>
            <a:endParaRPr lang="en-US" dirty="0"/>
          </a:p>
          <a:p>
            <a:r>
              <a:rPr lang="en-US" dirty="0"/>
              <a:t>The interfaces have been designed to be very simple.</a:t>
            </a:r>
          </a:p>
          <a:p>
            <a:endParaRPr lang="en-US" dirty="0"/>
          </a:p>
          <a:p>
            <a:r>
              <a:rPr lang="en-US" dirty="0"/>
              <a:t>Note that so far we’ve not used BUMP interpolation for re-gridding, only for interpolation to observation locations.</a:t>
            </a:r>
          </a:p>
          <a:p>
            <a:endParaRPr lang="en-US" dirty="0"/>
          </a:p>
        </p:txBody>
      </p:sp>
    </p:spTree>
    <p:extLst>
      <p:ext uri="{BB962C8B-B14F-4D97-AF65-F5344CB8AC3E}">
        <p14:creationId xmlns:p14="http://schemas.microsoft.com/office/powerpoint/2010/main" val="9341734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F7C89-EE7C-744B-B0FB-DE35D6E06844}"/>
              </a:ext>
            </a:extLst>
          </p:cNvPr>
          <p:cNvSpPr>
            <a:spLocks noGrp="1"/>
          </p:cNvSpPr>
          <p:nvPr>
            <p:ph type="title"/>
          </p:nvPr>
        </p:nvSpPr>
        <p:spPr/>
        <p:txBody>
          <a:bodyPr/>
          <a:lstStyle/>
          <a:p>
            <a:r>
              <a:rPr lang="en-US" dirty="0"/>
              <a:t>BUMP Weight Computation</a:t>
            </a:r>
          </a:p>
        </p:txBody>
      </p:sp>
      <p:sp>
        <p:nvSpPr>
          <p:cNvPr id="3" name="Text Placeholder 2">
            <a:extLst>
              <a:ext uri="{FF2B5EF4-FFF2-40B4-BE49-F238E27FC236}">
                <a16:creationId xmlns:a16="http://schemas.microsoft.com/office/drawing/2014/main" id="{6AD37711-455D-9343-B437-9FADD4217B7C}"/>
              </a:ext>
            </a:extLst>
          </p:cNvPr>
          <p:cNvSpPr>
            <a:spLocks noGrp="1"/>
          </p:cNvSpPr>
          <p:nvPr>
            <p:ph type="body" sz="quarter" idx="10"/>
          </p:nvPr>
        </p:nvSpPr>
        <p:spPr/>
        <p:txBody>
          <a:bodyPr>
            <a:normAutofit/>
          </a:bodyPr>
          <a:lstStyle/>
          <a:p>
            <a:pPr marL="0" indent="0">
              <a:spcBef>
                <a:spcPts val="0"/>
              </a:spcBef>
              <a:buNone/>
            </a:pPr>
            <a:r>
              <a:rPr lang="en-US" sz="2000" dirty="0">
                <a:latin typeface="+mn-lt"/>
              </a:rPr>
              <a:t>The weight computation is done only once for a particular set of observations:</a:t>
            </a:r>
          </a:p>
          <a:p>
            <a:pPr marL="0" indent="0">
              <a:spcBef>
                <a:spcPts val="0"/>
              </a:spcBef>
              <a:buNone/>
            </a:pP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use </a:t>
            </a:r>
            <a:r>
              <a:rPr lang="en-US" sz="1600" dirty="0" err="1">
                <a:latin typeface="Courier" pitchFamily="2" charset="0"/>
              </a:rPr>
              <a:t>type_bump</a:t>
            </a:r>
            <a:r>
              <a:rPr lang="en-US" sz="1600" dirty="0">
                <a:latin typeface="Courier" pitchFamily="2" charset="0"/>
              </a:rPr>
              <a:t>, only: </a:t>
            </a:r>
            <a:r>
              <a:rPr lang="en-US" sz="1600" dirty="0" err="1">
                <a:latin typeface="Courier" pitchFamily="2" charset="0"/>
              </a:rPr>
              <a:t>bump_type</a:t>
            </a:r>
            <a:endParaRPr lang="en-US" sz="1600" dirty="0">
              <a:latin typeface="Courier" pitchFamily="2" charset="0"/>
            </a:endParaRPr>
          </a:p>
          <a:p>
            <a:pPr marL="0" indent="0">
              <a:spcBef>
                <a:spcPts val="0"/>
              </a:spcBef>
              <a:buNone/>
            </a:pPr>
            <a:r>
              <a:rPr lang="en-US" sz="1600" dirty="0">
                <a:latin typeface="Courier" pitchFamily="2" charset="0"/>
              </a:rPr>
              <a:t>  type(</a:t>
            </a:r>
            <a:r>
              <a:rPr lang="en-US" sz="1600" dirty="0" err="1">
                <a:latin typeface="Courier" pitchFamily="2" charset="0"/>
              </a:rPr>
              <a:t>bump_type</a:t>
            </a:r>
            <a:r>
              <a:rPr lang="en-US" sz="1600" dirty="0">
                <a:latin typeface="Courier" pitchFamily="2" charset="0"/>
              </a:rPr>
              <a:t>) :: bump</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bump% = *</a:t>
            </a:r>
            <a:r>
              <a:rPr lang="en-US" sz="1600" dirty="0" err="1">
                <a:latin typeface="Courier" pitchFamily="2" charset="0"/>
              </a:rPr>
              <a:t>namelist</a:t>
            </a:r>
            <a:r>
              <a:rPr lang="en-US" sz="1600" dirty="0">
                <a:latin typeface="Courier" pitchFamily="2" charset="0"/>
              </a:rPr>
              <a:t> with around 10 items, could be done through YAML/JSON*</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a:t>
            </a:r>
            <a:r>
              <a:rPr lang="en-US" sz="1600" dirty="0" err="1">
                <a:latin typeface="Courier" pitchFamily="2" charset="0"/>
              </a:rPr>
              <a:t>mod_num</a:t>
            </a:r>
            <a:r>
              <a:rPr lang="en-US" sz="1600" dirty="0">
                <a:latin typeface="Courier" pitchFamily="2" charset="0"/>
              </a:rPr>
              <a:t> = </a:t>
            </a:r>
            <a:r>
              <a:rPr lang="en-US" sz="1600" dirty="0" err="1">
                <a:latin typeface="Courier" pitchFamily="2" charset="0"/>
              </a:rPr>
              <a:t>npx</a:t>
            </a:r>
            <a:r>
              <a:rPr lang="en-US" sz="1600" dirty="0">
                <a:latin typeface="Courier" pitchFamily="2" charset="0"/>
              </a:rPr>
              <a:t>*</a:t>
            </a:r>
            <a:r>
              <a:rPr lang="en-US" sz="1600" dirty="0" err="1">
                <a:latin typeface="Courier" pitchFamily="2" charset="0"/>
              </a:rPr>
              <a:t>npy</a:t>
            </a:r>
            <a:endParaRPr lang="en-US" sz="1600" dirty="0">
              <a:latin typeface="Courier" pitchFamily="2" charset="0"/>
            </a:endParaRPr>
          </a:p>
          <a:p>
            <a:pPr marL="0" indent="0">
              <a:spcBef>
                <a:spcPts val="0"/>
              </a:spcBef>
              <a:buNone/>
            </a:pPr>
            <a:r>
              <a:rPr lang="en-US" sz="1600" dirty="0">
                <a:latin typeface="Courier" pitchFamily="2" charset="0"/>
              </a:rPr>
              <a:t>  </a:t>
            </a:r>
            <a:r>
              <a:rPr lang="en-US" sz="1600" dirty="0" err="1">
                <a:latin typeface="Courier" pitchFamily="2" charset="0"/>
              </a:rPr>
              <a:t>mod_lat</a:t>
            </a:r>
            <a:r>
              <a:rPr lang="en-US" sz="1600" dirty="0">
                <a:latin typeface="Courier" pitchFamily="2" charset="0"/>
              </a:rPr>
              <a:t> = reshape( </a:t>
            </a:r>
            <a:r>
              <a:rPr lang="en-US" sz="1600" dirty="0" err="1">
                <a:latin typeface="Courier" pitchFamily="2" charset="0"/>
              </a:rPr>
              <a:t>grid%grid_lat</a:t>
            </a:r>
            <a:r>
              <a:rPr lang="en-US" sz="1600" dirty="0">
                <a:latin typeface="Courier" pitchFamily="2" charset="0"/>
              </a:rPr>
              <a:t>(:,:), [</a:t>
            </a:r>
            <a:r>
              <a:rPr lang="en-US" sz="1600" dirty="0" err="1">
                <a:latin typeface="Courier" pitchFamily="2" charset="0"/>
              </a:rPr>
              <a:t>mod_num</a:t>
            </a:r>
            <a:r>
              <a:rPr lang="en-US" sz="1600" dirty="0">
                <a:latin typeface="Courier" pitchFamily="2" charset="0"/>
              </a:rPr>
              <a:t>] )  </a:t>
            </a:r>
          </a:p>
          <a:p>
            <a:pPr marL="0" indent="0">
              <a:spcBef>
                <a:spcPts val="0"/>
              </a:spcBef>
              <a:buNone/>
            </a:pPr>
            <a:r>
              <a:rPr lang="en-US" sz="1600" dirty="0">
                <a:latin typeface="Courier" pitchFamily="2" charset="0"/>
              </a:rPr>
              <a:t>  </a:t>
            </a:r>
            <a:r>
              <a:rPr lang="en-US" sz="1600" dirty="0" err="1">
                <a:latin typeface="Courier" pitchFamily="2" charset="0"/>
              </a:rPr>
              <a:t>mod_lon</a:t>
            </a:r>
            <a:r>
              <a:rPr lang="en-US" sz="1600" dirty="0">
                <a:latin typeface="Courier" pitchFamily="2" charset="0"/>
              </a:rPr>
              <a:t> = reshape( </a:t>
            </a:r>
            <a:r>
              <a:rPr lang="en-US" sz="1600" dirty="0" err="1">
                <a:latin typeface="Courier" pitchFamily="2" charset="0"/>
              </a:rPr>
              <a:t>grid%grid_lon</a:t>
            </a:r>
            <a:r>
              <a:rPr lang="en-US" sz="1600" dirty="0">
                <a:latin typeface="Courier" pitchFamily="2" charset="0"/>
              </a:rPr>
              <a:t>(:,:), [</a:t>
            </a:r>
            <a:r>
              <a:rPr lang="en-US" sz="1600" dirty="0" err="1">
                <a:latin typeface="Courier" pitchFamily="2" charset="0"/>
              </a:rPr>
              <a:t>mod_num</a:t>
            </a:r>
            <a:r>
              <a:rPr lang="en-US" sz="1600" dirty="0">
                <a:latin typeface="Courier" pitchFamily="2" charset="0"/>
              </a:rPr>
              <a:t>] )</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area(1:mod_num) = 1.0</a:t>
            </a:r>
          </a:p>
          <a:p>
            <a:pPr marL="0" indent="0">
              <a:spcBef>
                <a:spcPts val="0"/>
              </a:spcBef>
              <a:buNone/>
            </a:pPr>
            <a:r>
              <a:rPr lang="en-US" sz="1600" dirty="0">
                <a:latin typeface="Courier" pitchFamily="2" charset="0"/>
              </a:rPr>
              <a:t>  </a:t>
            </a:r>
            <a:r>
              <a:rPr lang="en-US" sz="1600" dirty="0" err="1">
                <a:latin typeface="Courier" pitchFamily="2" charset="0"/>
              </a:rPr>
              <a:t>vunit</a:t>
            </a:r>
            <a:r>
              <a:rPr lang="en-US" sz="1600" dirty="0">
                <a:latin typeface="Courier" pitchFamily="2" charset="0"/>
              </a:rPr>
              <a:t>(1:mod_num) = 1.0</a:t>
            </a:r>
          </a:p>
          <a:p>
            <a:pPr marL="0" indent="0">
              <a:spcBef>
                <a:spcPts val="0"/>
              </a:spcBef>
              <a:buNone/>
            </a:pPr>
            <a:r>
              <a:rPr lang="en-US" sz="1600" dirty="0">
                <a:latin typeface="Courier" pitchFamily="2" charset="0"/>
              </a:rPr>
              <a:t>  </a:t>
            </a:r>
            <a:r>
              <a:rPr lang="en-US" sz="1600" dirty="0" err="1">
                <a:latin typeface="Courier" pitchFamily="2" charset="0"/>
              </a:rPr>
              <a:t>lmask</a:t>
            </a:r>
            <a:r>
              <a:rPr lang="en-US" sz="1600" dirty="0">
                <a:latin typeface="Courier" pitchFamily="2" charset="0"/>
              </a:rPr>
              <a:t>(1:mod_num) = .true.</a:t>
            </a:r>
          </a:p>
          <a:p>
            <a:pPr marL="0" indent="0">
              <a:spcBef>
                <a:spcPts val="0"/>
              </a:spcBef>
              <a:buNone/>
            </a:pPr>
            <a:r>
              <a:rPr lang="en-US" sz="1600" dirty="0">
                <a:latin typeface="Courier" pitchFamily="2" charset="0"/>
              </a:rPr>
              <a:t> </a:t>
            </a:r>
          </a:p>
          <a:p>
            <a:pPr marL="0" indent="0">
              <a:spcBef>
                <a:spcPts val="0"/>
              </a:spcBef>
              <a:buNone/>
            </a:pPr>
            <a:r>
              <a:rPr lang="en-US" sz="1600" dirty="0">
                <a:latin typeface="Courier" pitchFamily="2" charset="0"/>
              </a:rPr>
              <a:t>  </a:t>
            </a:r>
            <a:r>
              <a:rPr lang="en-US" sz="1600" dirty="0">
                <a:solidFill>
                  <a:srgbClr val="FF0000"/>
                </a:solidFill>
                <a:latin typeface="Courier" pitchFamily="2" charset="0"/>
              </a:rPr>
              <a:t>call bump(</a:t>
            </a:r>
            <a:r>
              <a:rPr lang="en-US" sz="1600" dirty="0" err="1">
                <a:solidFill>
                  <a:srgbClr val="FF0000"/>
                </a:solidFill>
                <a:latin typeface="Courier" pitchFamily="2" charset="0"/>
              </a:rPr>
              <a:t>obid</a:t>
            </a:r>
            <a:r>
              <a:rPr lang="en-US" sz="1600" dirty="0">
                <a:solidFill>
                  <a:srgbClr val="FF0000"/>
                </a:solidFill>
                <a:latin typeface="Courier" pitchFamily="2" charset="0"/>
              </a:rPr>
              <a:t>)%</a:t>
            </a:r>
            <a:r>
              <a:rPr lang="en-US" sz="1600" dirty="0" err="1">
                <a:solidFill>
                  <a:srgbClr val="FF0000"/>
                </a:solidFill>
                <a:latin typeface="Courier" pitchFamily="2" charset="0"/>
              </a:rPr>
              <a:t>setup_online</a:t>
            </a:r>
            <a:r>
              <a:rPr lang="en-US" sz="1600" dirty="0">
                <a:solidFill>
                  <a:srgbClr val="FF0000"/>
                </a:solidFill>
                <a:latin typeface="Courier" pitchFamily="2" charset="0"/>
              </a:rPr>
              <a:t>( </a:t>
            </a:r>
            <a:r>
              <a:rPr lang="en-US" sz="1600" dirty="0" err="1">
                <a:solidFill>
                  <a:srgbClr val="FF0000"/>
                </a:solidFill>
                <a:latin typeface="Courier" pitchFamily="2" charset="0"/>
              </a:rPr>
              <a:t>mpi_comm_world</a:t>
            </a:r>
            <a:r>
              <a:rPr lang="en-US" sz="1600" dirty="0">
                <a:solidFill>
                  <a:srgbClr val="FF0000"/>
                </a:solidFill>
                <a:latin typeface="Courier" pitchFamily="2" charset="0"/>
              </a:rPr>
              <a:t>, </a:t>
            </a:r>
            <a:r>
              <a:rPr lang="en-US" sz="1600" dirty="0" err="1">
                <a:solidFill>
                  <a:srgbClr val="FF0000"/>
                </a:solidFill>
                <a:latin typeface="Courier" pitchFamily="2" charset="0"/>
              </a:rPr>
              <a:t>mod_num</a:t>
            </a:r>
            <a:r>
              <a:rPr lang="en-US" sz="1600" dirty="0">
                <a:solidFill>
                  <a:srgbClr val="FF0000"/>
                </a:solidFill>
                <a:latin typeface="Courier" pitchFamily="2" charset="0"/>
              </a:rPr>
              <a:t>, 1, 1, 1, </a:t>
            </a:r>
            <a:r>
              <a:rPr lang="en-US" sz="1600" dirty="0" err="1">
                <a:solidFill>
                  <a:srgbClr val="FF0000"/>
                </a:solidFill>
                <a:latin typeface="Courier" pitchFamily="2" charset="0"/>
              </a:rPr>
              <a:t>mod_lon</a:t>
            </a:r>
            <a:r>
              <a:rPr lang="en-US" sz="1600" dirty="0">
                <a:solidFill>
                  <a:srgbClr val="FF0000"/>
                </a:solidFill>
                <a:latin typeface="Courier" pitchFamily="2" charset="0"/>
              </a:rPr>
              <a:t>, </a:t>
            </a:r>
            <a:r>
              <a:rPr lang="en-US" sz="1600" dirty="0" err="1">
                <a:solidFill>
                  <a:srgbClr val="FF0000"/>
                </a:solidFill>
                <a:latin typeface="Courier" pitchFamily="2" charset="0"/>
              </a:rPr>
              <a:t>mod_lat</a:t>
            </a:r>
            <a:r>
              <a:rPr lang="en-US" sz="1600" dirty="0">
                <a:solidFill>
                  <a:srgbClr val="FF0000"/>
                </a:solidFill>
                <a:latin typeface="Courier" pitchFamily="2" charset="0"/>
              </a:rPr>
              <a:t>,</a:t>
            </a:r>
          </a:p>
          <a:p>
            <a:pPr marL="0" indent="0">
              <a:spcBef>
                <a:spcPts val="0"/>
              </a:spcBef>
              <a:buNone/>
            </a:pPr>
            <a:r>
              <a:rPr lang="en-US" sz="1600" dirty="0">
                <a:solidFill>
                  <a:srgbClr val="FF0000"/>
                </a:solidFill>
                <a:latin typeface="Courier" pitchFamily="2" charset="0"/>
              </a:rPr>
              <a:t>                                area, </a:t>
            </a:r>
            <a:r>
              <a:rPr lang="en-US" sz="1600" dirty="0" err="1">
                <a:solidFill>
                  <a:srgbClr val="FF0000"/>
                </a:solidFill>
                <a:latin typeface="Courier" pitchFamily="2" charset="0"/>
              </a:rPr>
              <a:t>vunit</a:t>
            </a:r>
            <a:r>
              <a:rPr lang="en-US" sz="1600" dirty="0">
                <a:solidFill>
                  <a:srgbClr val="FF0000"/>
                </a:solidFill>
                <a:latin typeface="Courier" pitchFamily="2" charset="0"/>
              </a:rPr>
              <a:t>, </a:t>
            </a:r>
            <a:r>
              <a:rPr lang="en-US" sz="1600" dirty="0" err="1">
                <a:solidFill>
                  <a:srgbClr val="FF0000"/>
                </a:solidFill>
                <a:latin typeface="Courier" pitchFamily="2" charset="0"/>
              </a:rPr>
              <a:t>lmask</a:t>
            </a:r>
            <a:r>
              <a:rPr lang="en-US" sz="1600" dirty="0">
                <a:solidFill>
                  <a:srgbClr val="FF0000"/>
                </a:solidFill>
                <a:latin typeface="Courier" pitchFamily="2" charset="0"/>
              </a:rPr>
              <a:t>,</a:t>
            </a:r>
          </a:p>
          <a:p>
            <a:pPr marL="0" indent="0">
              <a:spcBef>
                <a:spcPts val="0"/>
              </a:spcBef>
              <a:buNone/>
            </a:pPr>
            <a:r>
              <a:rPr lang="en-US" sz="1600" dirty="0">
                <a:solidFill>
                  <a:srgbClr val="FF0000"/>
                </a:solidFill>
                <a:latin typeface="Courier" pitchFamily="2" charset="0"/>
              </a:rPr>
              <a:t>                                nobs=</a:t>
            </a:r>
            <a:r>
              <a:rPr lang="en-US" sz="1600" dirty="0" err="1">
                <a:solidFill>
                  <a:srgbClr val="FF0000"/>
                </a:solidFill>
                <a:latin typeface="Courier" pitchFamily="2" charset="0"/>
              </a:rPr>
              <a:t>obs_num</a:t>
            </a:r>
            <a:r>
              <a:rPr lang="en-US" sz="1600" dirty="0">
                <a:solidFill>
                  <a:srgbClr val="FF0000"/>
                </a:solidFill>
                <a:latin typeface="Courier" pitchFamily="2" charset="0"/>
              </a:rPr>
              <a:t>, </a:t>
            </a:r>
            <a:r>
              <a:rPr lang="en-US" sz="1600" dirty="0" err="1">
                <a:solidFill>
                  <a:srgbClr val="FF0000"/>
                </a:solidFill>
                <a:latin typeface="Courier" pitchFamily="2" charset="0"/>
              </a:rPr>
              <a:t>lonobs</a:t>
            </a:r>
            <a:r>
              <a:rPr lang="en-US" sz="1600" dirty="0">
                <a:solidFill>
                  <a:srgbClr val="FF0000"/>
                </a:solidFill>
                <a:latin typeface="Courier" pitchFamily="2" charset="0"/>
              </a:rPr>
              <a:t>=</a:t>
            </a:r>
            <a:r>
              <a:rPr lang="en-US" sz="1600" dirty="0" err="1">
                <a:solidFill>
                  <a:srgbClr val="FF0000"/>
                </a:solidFill>
                <a:latin typeface="Courier" pitchFamily="2" charset="0"/>
              </a:rPr>
              <a:t>locs%lon</a:t>
            </a:r>
            <a:r>
              <a:rPr lang="en-US" sz="1600" dirty="0">
                <a:solidFill>
                  <a:srgbClr val="FF0000"/>
                </a:solidFill>
                <a:latin typeface="Courier" pitchFamily="2" charset="0"/>
              </a:rPr>
              <a:t>(:), </a:t>
            </a:r>
            <a:r>
              <a:rPr lang="en-US" sz="1600" dirty="0" err="1">
                <a:solidFill>
                  <a:srgbClr val="FF0000"/>
                </a:solidFill>
                <a:latin typeface="Courier" pitchFamily="2" charset="0"/>
              </a:rPr>
              <a:t>latobs</a:t>
            </a:r>
            <a:r>
              <a:rPr lang="en-US" sz="1600" dirty="0">
                <a:solidFill>
                  <a:srgbClr val="FF0000"/>
                </a:solidFill>
                <a:latin typeface="Courier" pitchFamily="2" charset="0"/>
              </a:rPr>
              <a:t>=</a:t>
            </a:r>
            <a:r>
              <a:rPr lang="en-US" sz="1600" dirty="0" err="1">
                <a:solidFill>
                  <a:srgbClr val="FF0000"/>
                </a:solidFill>
                <a:latin typeface="Courier" pitchFamily="2" charset="0"/>
              </a:rPr>
              <a:t>locs%lat</a:t>
            </a:r>
            <a:r>
              <a:rPr lang="en-US" sz="1600" dirty="0">
                <a:solidFill>
                  <a:srgbClr val="FF0000"/>
                </a:solidFill>
                <a:latin typeface="Courier" pitchFamily="2" charset="0"/>
              </a:rPr>
              <a:t>(:) )</a:t>
            </a:r>
          </a:p>
        </p:txBody>
      </p:sp>
    </p:spTree>
    <p:extLst>
      <p:ext uri="{BB962C8B-B14F-4D97-AF65-F5344CB8AC3E}">
        <p14:creationId xmlns:p14="http://schemas.microsoft.com/office/powerpoint/2010/main" val="3993869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F7C89-EE7C-744B-B0FB-DE35D6E06844}"/>
              </a:ext>
            </a:extLst>
          </p:cNvPr>
          <p:cNvSpPr>
            <a:spLocks noGrp="1"/>
          </p:cNvSpPr>
          <p:nvPr>
            <p:ph type="title"/>
          </p:nvPr>
        </p:nvSpPr>
        <p:spPr/>
        <p:txBody>
          <a:bodyPr/>
          <a:lstStyle/>
          <a:p>
            <a:r>
              <a:rPr lang="en-US" dirty="0"/>
              <a:t>BUMP Apply Interpolation</a:t>
            </a:r>
          </a:p>
        </p:txBody>
      </p:sp>
      <p:sp>
        <p:nvSpPr>
          <p:cNvPr id="3" name="Text Placeholder 2">
            <a:extLst>
              <a:ext uri="{FF2B5EF4-FFF2-40B4-BE49-F238E27FC236}">
                <a16:creationId xmlns:a16="http://schemas.microsoft.com/office/drawing/2014/main" id="{6AD37711-455D-9343-B437-9FADD4217B7C}"/>
              </a:ext>
            </a:extLst>
          </p:cNvPr>
          <p:cNvSpPr>
            <a:spLocks noGrp="1"/>
          </p:cNvSpPr>
          <p:nvPr>
            <p:ph type="body" sz="quarter" idx="10"/>
          </p:nvPr>
        </p:nvSpPr>
        <p:spPr>
          <a:xfrm>
            <a:off x="409990" y="1323833"/>
            <a:ext cx="11410950" cy="5143160"/>
          </a:xfrm>
        </p:spPr>
        <p:txBody>
          <a:bodyPr>
            <a:normAutofit fontScale="92500" lnSpcReduction="20000"/>
          </a:bodyPr>
          <a:lstStyle/>
          <a:p>
            <a:pPr marL="0" indent="0">
              <a:spcBef>
                <a:spcPts val="0"/>
              </a:spcBef>
              <a:buNone/>
            </a:pPr>
            <a:r>
              <a:rPr lang="en-US" sz="1600" dirty="0">
                <a:latin typeface="Courier" pitchFamily="2" charset="0"/>
              </a:rPr>
              <a:t>do </a:t>
            </a:r>
            <a:r>
              <a:rPr lang="en-US" sz="1600" dirty="0" err="1">
                <a:latin typeface="Courier" pitchFamily="2" charset="0"/>
              </a:rPr>
              <a:t>jvar</a:t>
            </a:r>
            <a:r>
              <a:rPr lang="en-US" sz="1600" dirty="0">
                <a:latin typeface="Courier" pitchFamily="2" charset="0"/>
              </a:rPr>
              <a:t> = 1, </a:t>
            </a:r>
            <a:r>
              <a:rPr lang="en-US" sz="1600" dirty="0" err="1">
                <a:latin typeface="Courier" pitchFamily="2" charset="0"/>
              </a:rPr>
              <a:t>vars%nv</a:t>
            </a: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select case (trim(</a:t>
            </a:r>
            <a:r>
              <a:rPr lang="en-US" sz="1600" dirty="0" err="1">
                <a:latin typeface="Courier" pitchFamily="2" charset="0"/>
              </a:rPr>
              <a:t>vars%fldnames</a:t>
            </a:r>
            <a:r>
              <a:rPr lang="en-US" sz="1600" dirty="0">
                <a:latin typeface="Courier" pitchFamily="2" charset="0"/>
              </a:rPr>
              <a:t>(</a:t>
            </a:r>
            <a:r>
              <a:rPr lang="en-US" sz="1600" dirty="0" err="1">
                <a:latin typeface="Courier" pitchFamily="2" charset="0"/>
              </a:rPr>
              <a:t>jvar</a:t>
            </a:r>
            <a:r>
              <a:rPr lang="en-US" sz="1600" dirty="0">
                <a:latin typeface="Courier" pitchFamily="2" charset="0"/>
              </a:rPr>
              <a:t>)))</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case ("</a:t>
            </a:r>
            <a:r>
              <a:rPr lang="en-US" sz="1600" dirty="0" err="1">
                <a:latin typeface="Courier" pitchFamily="2" charset="0"/>
              </a:rPr>
              <a:t>virtual_temperature</a:t>
            </a:r>
            <a:r>
              <a:rPr lang="en-US" sz="1600" dirty="0">
                <a:latin typeface="Courier" pitchFamily="2" charset="0"/>
              </a:rPr>
              <a:t>")</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a:t>
            </a:r>
            <a:r>
              <a:rPr lang="en-US" sz="1600" dirty="0">
                <a:solidFill>
                  <a:schemeClr val="accent5">
                    <a:lumMod val="75000"/>
                  </a:schemeClr>
                </a:solidFill>
                <a:latin typeface="Courier" pitchFamily="2" charset="0"/>
              </a:rPr>
              <a:t>call </a:t>
            </a:r>
            <a:r>
              <a:rPr lang="en-US" sz="1600" dirty="0" err="1">
                <a:solidFill>
                  <a:schemeClr val="accent5">
                    <a:lumMod val="75000"/>
                  </a:schemeClr>
                </a:solidFill>
                <a:latin typeface="Courier" pitchFamily="2" charset="0"/>
              </a:rPr>
              <a:t>T_to_Tv</a:t>
            </a:r>
            <a:r>
              <a:rPr lang="en-US" sz="1600" dirty="0">
                <a:solidFill>
                  <a:schemeClr val="accent5">
                    <a:lumMod val="75000"/>
                  </a:schemeClr>
                </a:solidFill>
                <a:latin typeface="Courier" pitchFamily="2" charset="0"/>
              </a:rPr>
              <a:t>(</a:t>
            </a:r>
            <a:r>
              <a:rPr lang="en-US" sz="1600" dirty="0" err="1">
                <a:solidFill>
                  <a:schemeClr val="accent5">
                    <a:lumMod val="75000"/>
                  </a:schemeClr>
                </a:solidFill>
                <a:latin typeface="Courier" pitchFamily="2" charset="0"/>
              </a:rPr>
              <a:t>pt</a:t>
            </a:r>
            <a:r>
              <a:rPr lang="en-US" sz="1600" dirty="0">
                <a:solidFill>
                  <a:schemeClr val="accent5">
                    <a:lumMod val="75000"/>
                  </a:schemeClr>
                </a:solidFill>
                <a:latin typeface="Courier" pitchFamily="2" charset="0"/>
              </a:rPr>
              <a:t>, q, </a:t>
            </a:r>
            <a:r>
              <a:rPr lang="en-US" sz="1600" dirty="0" err="1">
                <a:solidFill>
                  <a:schemeClr val="accent5">
                    <a:lumMod val="75000"/>
                  </a:schemeClr>
                </a:solidFill>
                <a:latin typeface="Courier" pitchFamily="2" charset="0"/>
              </a:rPr>
              <a:t>geoval</a:t>
            </a:r>
            <a:r>
              <a:rPr lang="en-US" sz="1600" dirty="0">
                <a:solidFill>
                  <a:schemeClr val="accent5">
                    <a:lumMod val="75000"/>
                  </a:schemeClr>
                </a:solidFill>
                <a:latin typeface="Courier" pitchFamily="2" charset="0"/>
              </a:rPr>
              <a:t>)</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case ("</a:t>
            </a:r>
            <a:r>
              <a:rPr lang="en-US" sz="1600" dirty="0" err="1">
                <a:latin typeface="Courier" pitchFamily="2" charset="0"/>
              </a:rPr>
              <a:t>humidity_mixing_ratio</a:t>
            </a:r>
            <a:r>
              <a:rPr lang="en-US" sz="1600" dirty="0">
                <a:latin typeface="Courier" pitchFamily="2" charset="0"/>
              </a:rPr>
              <a:t>")</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end select</a:t>
            </a:r>
          </a:p>
          <a:p>
            <a:pPr marL="0" indent="0">
              <a:spcBef>
                <a:spcPts val="0"/>
              </a:spcBef>
              <a:buNone/>
            </a:pP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do </a:t>
            </a:r>
            <a:r>
              <a:rPr lang="en-US" sz="1600" dirty="0" err="1">
                <a:latin typeface="Courier" pitchFamily="2" charset="0"/>
              </a:rPr>
              <a:t>jlev</a:t>
            </a:r>
            <a:r>
              <a:rPr lang="en-US" sz="1600" dirty="0">
                <a:latin typeface="Courier" pitchFamily="2" charset="0"/>
              </a:rPr>
              <a:t> = 1, </a:t>
            </a:r>
            <a:r>
              <a:rPr lang="en-US" sz="1600" dirty="0" err="1">
                <a:latin typeface="Courier" pitchFamily="2" charset="0"/>
              </a:rPr>
              <a:t>fld%geom%npz</a:t>
            </a:r>
            <a:endParaRPr lang="en-US" sz="1600" dirty="0">
              <a:latin typeface="Courier" pitchFamily="2" charset="0"/>
            </a:endParaRPr>
          </a:p>
          <a:p>
            <a:pPr marL="0" indent="0">
              <a:spcBef>
                <a:spcPts val="0"/>
              </a:spcBef>
              <a:buNone/>
            </a:pPr>
            <a:r>
              <a:rPr lang="en-US" sz="1600" dirty="0">
                <a:latin typeface="Courier" pitchFamily="2" charset="0"/>
              </a:rPr>
              <a:t>    ii = 0</a:t>
            </a:r>
          </a:p>
          <a:p>
            <a:pPr marL="0" indent="0">
              <a:spcBef>
                <a:spcPts val="0"/>
              </a:spcBef>
              <a:buNone/>
            </a:pPr>
            <a:r>
              <a:rPr lang="en-US" sz="1600" dirty="0">
                <a:latin typeface="Courier" pitchFamily="2" charset="0"/>
              </a:rPr>
              <a:t>    do </a:t>
            </a:r>
            <a:r>
              <a:rPr lang="en-US" sz="1600" dirty="0" err="1">
                <a:latin typeface="Courier" pitchFamily="2" charset="0"/>
              </a:rPr>
              <a:t>jj</a:t>
            </a:r>
            <a:r>
              <a:rPr lang="en-US" sz="1600" dirty="0">
                <a:latin typeface="Courier" pitchFamily="2" charset="0"/>
              </a:rPr>
              <a:t> = </a:t>
            </a:r>
            <a:r>
              <a:rPr lang="en-US" sz="1600" dirty="0" err="1">
                <a:latin typeface="Courier" pitchFamily="2" charset="0"/>
              </a:rPr>
              <a:t>jsc</a:t>
            </a:r>
            <a:r>
              <a:rPr lang="en-US" sz="1600" dirty="0">
                <a:latin typeface="Courier" pitchFamily="2" charset="0"/>
              </a:rPr>
              <a:t>, </a:t>
            </a:r>
            <a:r>
              <a:rPr lang="en-US" sz="1600" dirty="0" err="1">
                <a:latin typeface="Courier" pitchFamily="2" charset="0"/>
              </a:rPr>
              <a:t>jec</a:t>
            </a:r>
            <a:endParaRPr lang="en-US" sz="1600" dirty="0">
              <a:latin typeface="Courier" pitchFamily="2" charset="0"/>
            </a:endParaRPr>
          </a:p>
          <a:p>
            <a:pPr marL="0" indent="0">
              <a:spcBef>
                <a:spcPts val="0"/>
              </a:spcBef>
              <a:buNone/>
            </a:pPr>
            <a:r>
              <a:rPr lang="en-US" sz="1600" dirty="0">
                <a:latin typeface="Courier" pitchFamily="2" charset="0"/>
              </a:rPr>
              <a:t>      do ji = </a:t>
            </a:r>
            <a:r>
              <a:rPr lang="en-US" sz="1600" dirty="0" err="1">
                <a:latin typeface="Courier" pitchFamily="2" charset="0"/>
              </a:rPr>
              <a:t>isc</a:t>
            </a:r>
            <a:r>
              <a:rPr lang="en-US" sz="1600" dirty="0">
                <a:latin typeface="Courier" pitchFamily="2" charset="0"/>
              </a:rPr>
              <a:t>, </a:t>
            </a:r>
            <a:r>
              <a:rPr lang="en-US" sz="1600" dirty="0" err="1">
                <a:latin typeface="Courier" pitchFamily="2" charset="0"/>
              </a:rPr>
              <a:t>iec</a:t>
            </a:r>
            <a:endParaRPr lang="en-US" sz="1600" dirty="0">
              <a:latin typeface="Courier" pitchFamily="2" charset="0"/>
            </a:endParaRPr>
          </a:p>
          <a:p>
            <a:pPr marL="0" indent="0">
              <a:spcBef>
                <a:spcPts val="0"/>
              </a:spcBef>
              <a:buNone/>
            </a:pPr>
            <a:r>
              <a:rPr lang="en-US" sz="1600" dirty="0">
                <a:latin typeface="Courier" pitchFamily="2" charset="0"/>
              </a:rPr>
              <a:t>        ii = ii + 1</a:t>
            </a:r>
          </a:p>
          <a:p>
            <a:pPr marL="0" indent="0">
              <a:spcBef>
                <a:spcPts val="0"/>
              </a:spcBef>
              <a:buNone/>
            </a:pPr>
            <a:r>
              <a:rPr lang="en-US" sz="1600" dirty="0">
                <a:latin typeface="Courier" pitchFamily="2" charset="0"/>
              </a:rPr>
              <a:t>        </a:t>
            </a:r>
            <a:r>
              <a:rPr lang="en-US" sz="1600" dirty="0" err="1">
                <a:latin typeface="Courier" pitchFamily="2" charset="0"/>
              </a:rPr>
              <a:t>mod_field</a:t>
            </a:r>
            <a:r>
              <a:rPr lang="en-US" sz="1600" dirty="0">
                <a:latin typeface="Courier" pitchFamily="2" charset="0"/>
              </a:rPr>
              <a:t>(ii, 1) = </a:t>
            </a:r>
            <a:r>
              <a:rPr lang="en-US" sz="1600" dirty="0" err="1">
                <a:latin typeface="Courier" pitchFamily="2" charset="0"/>
              </a:rPr>
              <a:t>geoval</a:t>
            </a:r>
            <a:r>
              <a:rPr lang="en-US" sz="1600" dirty="0">
                <a:latin typeface="Courier" pitchFamily="2" charset="0"/>
              </a:rPr>
              <a:t>(ji, </a:t>
            </a:r>
            <a:r>
              <a:rPr lang="en-US" sz="1600" dirty="0" err="1">
                <a:latin typeface="Courier" pitchFamily="2" charset="0"/>
              </a:rPr>
              <a:t>jj</a:t>
            </a:r>
            <a:r>
              <a:rPr lang="en-US" sz="1600" dirty="0">
                <a:latin typeface="Courier" pitchFamily="2" charset="0"/>
              </a:rPr>
              <a:t>, </a:t>
            </a:r>
            <a:r>
              <a:rPr lang="en-US" sz="1600" dirty="0" err="1">
                <a:latin typeface="Courier" pitchFamily="2" charset="0"/>
              </a:rPr>
              <a:t>jlev</a:t>
            </a:r>
            <a:r>
              <a:rPr lang="en-US" sz="1600" dirty="0">
                <a:latin typeface="Courier" pitchFamily="2" charset="0"/>
              </a:rPr>
              <a:t>)</a:t>
            </a:r>
          </a:p>
          <a:p>
            <a:pPr marL="0" indent="0">
              <a:spcBef>
                <a:spcPts val="0"/>
              </a:spcBef>
              <a:buNone/>
            </a:pPr>
            <a:r>
              <a:rPr lang="en-US" sz="1600" dirty="0">
                <a:latin typeface="Courier" pitchFamily="2" charset="0"/>
              </a:rPr>
              <a:t>      </a:t>
            </a:r>
            <a:r>
              <a:rPr lang="en-US" sz="1600" dirty="0" err="1">
                <a:latin typeface="Courier" pitchFamily="2" charset="0"/>
              </a:rPr>
              <a:t>enddo</a:t>
            </a:r>
            <a:endParaRPr lang="en-US" sz="1600" dirty="0">
              <a:latin typeface="Courier" pitchFamily="2" charset="0"/>
            </a:endParaRPr>
          </a:p>
          <a:p>
            <a:pPr marL="0" indent="0">
              <a:spcBef>
                <a:spcPts val="0"/>
              </a:spcBef>
              <a:buNone/>
            </a:pPr>
            <a:r>
              <a:rPr lang="en-US" sz="1600" dirty="0">
                <a:latin typeface="Courier" pitchFamily="2" charset="0"/>
              </a:rPr>
              <a:t>    </a:t>
            </a:r>
            <a:r>
              <a:rPr lang="en-US" sz="1600" dirty="0" err="1">
                <a:latin typeface="Courier" pitchFamily="2" charset="0"/>
              </a:rPr>
              <a:t>enddo</a:t>
            </a: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a:t>
            </a:r>
            <a:r>
              <a:rPr lang="en-US" sz="1600" dirty="0">
                <a:solidFill>
                  <a:srgbClr val="FF0000"/>
                </a:solidFill>
                <a:latin typeface="Courier" pitchFamily="2" charset="0"/>
              </a:rPr>
              <a:t>call bump(</a:t>
            </a:r>
            <a:r>
              <a:rPr lang="en-US" sz="1600" dirty="0" err="1">
                <a:solidFill>
                  <a:srgbClr val="FF0000"/>
                </a:solidFill>
                <a:latin typeface="Courier" pitchFamily="2" charset="0"/>
              </a:rPr>
              <a:t>obid</a:t>
            </a:r>
            <a:r>
              <a:rPr lang="en-US" sz="1600" dirty="0">
                <a:solidFill>
                  <a:srgbClr val="FF0000"/>
                </a:solidFill>
                <a:latin typeface="Courier" pitchFamily="2" charset="0"/>
              </a:rPr>
              <a:t>)%</a:t>
            </a:r>
            <a:r>
              <a:rPr lang="en-US" sz="1600" dirty="0" err="1">
                <a:solidFill>
                  <a:srgbClr val="FF0000"/>
                </a:solidFill>
                <a:latin typeface="Courier" pitchFamily="2" charset="0"/>
              </a:rPr>
              <a:t>apply_obsop</a:t>
            </a:r>
            <a:r>
              <a:rPr lang="en-US" sz="1600" dirty="0">
                <a:solidFill>
                  <a:srgbClr val="FF0000"/>
                </a:solidFill>
                <a:latin typeface="Courier" pitchFamily="2" charset="0"/>
              </a:rPr>
              <a:t>(</a:t>
            </a:r>
            <a:r>
              <a:rPr lang="en-US" sz="1600" dirty="0" err="1">
                <a:solidFill>
                  <a:srgbClr val="FF0000"/>
                </a:solidFill>
                <a:latin typeface="Courier" pitchFamily="2" charset="0"/>
              </a:rPr>
              <a:t>mod_field,obs_field</a:t>
            </a:r>
            <a:r>
              <a:rPr lang="en-US" sz="1600" dirty="0">
                <a:solidFill>
                  <a:srgbClr val="FF0000"/>
                </a:solidFill>
                <a:latin typeface="Courier" pitchFamily="2" charset="0"/>
              </a:rPr>
              <a:t>)</a:t>
            </a:r>
          </a:p>
          <a:p>
            <a:pPr marL="0" indent="0">
              <a:spcBef>
                <a:spcPts val="0"/>
              </a:spcBef>
              <a:buNone/>
            </a:pPr>
            <a:r>
              <a:rPr lang="en-US" sz="1600" dirty="0">
                <a:latin typeface="Courier" pitchFamily="2" charset="0"/>
              </a:rPr>
              <a:t>    </a:t>
            </a:r>
            <a:r>
              <a:rPr lang="en-US" sz="1600" dirty="0" err="1">
                <a:latin typeface="Courier" pitchFamily="2" charset="0"/>
              </a:rPr>
              <a:t>gom%geovals</a:t>
            </a:r>
            <a:r>
              <a:rPr lang="en-US" sz="1600" dirty="0">
                <a:latin typeface="Courier" pitchFamily="2" charset="0"/>
              </a:rPr>
              <a:t>(</a:t>
            </a:r>
            <a:r>
              <a:rPr lang="en-US" sz="1600" dirty="0" err="1">
                <a:latin typeface="Courier" pitchFamily="2" charset="0"/>
              </a:rPr>
              <a:t>jvar</a:t>
            </a:r>
            <a:r>
              <a:rPr lang="en-US" sz="1600" dirty="0">
                <a:latin typeface="Courier" pitchFamily="2" charset="0"/>
              </a:rPr>
              <a:t>)%</a:t>
            </a:r>
            <a:r>
              <a:rPr lang="en-US" sz="1600" dirty="0" err="1">
                <a:latin typeface="Courier" pitchFamily="2" charset="0"/>
              </a:rPr>
              <a:t>vals</a:t>
            </a:r>
            <a:r>
              <a:rPr lang="en-US" sz="1600" dirty="0">
                <a:latin typeface="Courier" pitchFamily="2" charset="0"/>
              </a:rPr>
              <a:t>(</a:t>
            </a:r>
            <a:r>
              <a:rPr lang="en-US" sz="1600" dirty="0" err="1">
                <a:latin typeface="Courier" pitchFamily="2" charset="0"/>
              </a:rPr>
              <a:t>jlev</a:t>
            </a:r>
            <a:r>
              <a:rPr lang="en-US" sz="1600" dirty="0">
                <a:latin typeface="Courier" pitchFamily="2" charset="0"/>
              </a:rPr>
              <a:t>,:) = </a:t>
            </a:r>
            <a:r>
              <a:rPr lang="en-US" sz="1600" dirty="0" err="1">
                <a:latin typeface="Courier" pitchFamily="2" charset="0"/>
              </a:rPr>
              <a:t>obs_field</a:t>
            </a:r>
            <a:r>
              <a:rPr lang="en-US" sz="1600" dirty="0">
                <a:latin typeface="Courier" pitchFamily="2" charset="0"/>
              </a:rPr>
              <a:t>(:,1)</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a:t>
            </a:r>
            <a:r>
              <a:rPr lang="en-US" sz="1600" dirty="0" err="1">
                <a:latin typeface="Courier" pitchFamily="2" charset="0"/>
              </a:rPr>
              <a:t>enddo</a:t>
            </a: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r>
              <a:rPr lang="en-US" sz="1600" dirty="0" err="1">
                <a:latin typeface="Courier" pitchFamily="2" charset="0"/>
              </a:rPr>
              <a:t>enddo</a:t>
            </a:r>
            <a:endParaRPr lang="en-US" sz="1600" dirty="0">
              <a:latin typeface="Courier" pitchFamily="2" charset="0"/>
            </a:endParaRPr>
          </a:p>
        </p:txBody>
      </p:sp>
      <p:sp>
        <p:nvSpPr>
          <p:cNvPr id="4" name="Right Brace 3">
            <a:extLst>
              <a:ext uri="{FF2B5EF4-FFF2-40B4-BE49-F238E27FC236}">
                <a16:creationId xmlns:a16="http://schemas.microsoft.com/office/drawing/2014/main" id="{C78A6F19-8855-2842-A742-D14F820B369C}"/>
              </a:ext>
            </a:extLst>
          </p:cNvPr>
          <p:cNvSpPr/>
          <p:nvPr/>
        </p:nvSpPr>
        <p:spPr>
          <a:xfrm>
            <a:off x="6741994" y="1760561"/>
            <a:ext cx="436728" cy="170597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D24F5A0B-5548-234B-8142-23B08BE78535}"/>
              </a:ext>
            </a:extLst>
          </p:cNvPr>
          <p:cNvSpPr txBox="1"/>
          <p:nvPr/>
        </p:nvSpPr>
        <p:spPr>
          <a:xfrm>
            <a:off x="7656394" y="2013381"/>
            <a:ext cx="3411941" cy="1200329"/>
          </a:xfrm>
          <a:prstGeom prst="rect">
            <a:avLst/>
          </a:prstGeom>
          <a:noFill/>
        </p:spPr>
        <p:txBody>
          <a:bodyPr wrap="square" rtlCol="0">
            <a:spAutoFit/>
          </a:bodyPr>
          <a:lstStyle/>
          <a:p>
            <a:pPr algn="ctr"/>
            <a:r>
              <a:rPr lang="en-US" dirty="0"/>
              <a:t>Perform necessary variable transforms. UFO developers tell us what we need to provide to use their H(x)</a:t>
            </a:r>
          </a:p>
        </p:txBody>
      </p:sp>
      <p:sp>
        <p:nvSpPr>
          <p:cNvPr id="6" name="Right Brace 5">
            <a:extLst>
              <a:ext uri="{FF2B5EF4-FFF2-40B4-BE49-F238E27FC236}">
                <a16:creationId xmlns:a16="http://schemas.microsoft.com/office/drawing/2014/main" id="{D574BEC9-BAAF-AF4A-A198-3FF4597508A9}"/>
              </a:ext>
            </a:extLst>
          </p:cNvPr>
          <p:cNvSpPr/>
          <p:nvPr/>
        </p:nvSpPr>
        <p:spPr>
          <a:xfrm>
            <a:off x="6823880" y="4132991"/>
            <a:ext cx="436728" cy="170597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A6FC2920-91C8-934F-A22A-153F09242C80}"/>
              </a:ext>
            </a:extLst>
          </p:cNvPr>
          <p:cNvSpPr txBox="1"/>
          <p:nvPr/>
        </p:nvSpPr>
        <p:spPr>
          <a:xfrm>
            <a:off x="7656393" y="4497016"/>
            <a:ext cx="3411941" cy="923330"/>
          </a:xfrm>
          <a:prstGeom prst="rect">
            <a:avLst/>
          </a:prstGeom>
          <a:noFill/>
        </p:spPr>
        <p:txBody>
          <a:bodyPr wrap="square" rtlCol="0">
            <a:spAutoFit/>
          </a:bodyPr>
          <a:lstStyle/>
          <a:p>
            <a:pPr algn="ctr"/>
            <a:r>
              <a:rPr lang="en-US" dirty="0"/>
              <a:t>Convert to unstructured and apply BUMP, which contains the precomputed weight within. </a:t>
            </a:r>
          </a:p>
        </p:txBody>
      </p:sp>
    </p:spTree>
    <p:extLst>
      <p:ext uri="{BB962C8B-B14F-4D97-AF65-F5344CB8AC3E}">
        <p14:creationId xmlns:p14="http://schemas.microsoft.com/office/powerpoint/2010/main" val="2699327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F7C89-EE7C-744B-B0FB-DE35D6E06844}"/>
              </a:ext>
            </a:extLst>
          </p:cNvPr>
          <p:cNvSpPr>
            <a:spLocks noGrp="1"/>
          </p:cNvSpPr>
          <p:nvPr>
            <p:ph type="title"/>
          </p:nvPr>
        </p:nvSpPr>
        <p:spPr/>
        <p:txBody>
          <a:bodyPr/>
          <a:lstStyle/>
          <a:p>
            <a:r>
              <a:rPr lang="en-US" dirty="0"/>
              <a:t>BUMP Apply Interpolation Adjoint</a:t>
            </a:r>
          </a:p>
        </p:txBody>
      </p:sp>
      <p:sp>
        <p:nvSpPr>
          <p:cNvPr id="3" name="Text Placeholder 2">
            <a:extLst>
              <a:ext uri="{FF2B5EF4-FFF2-40B4-BE49-F238E27FC236}">
                <a16:creationId xmlns:a16="http://schemas.microsoft.com/office/drawing/2014/main" id="{6AD37711-455D-9343-B437-9FADD4217B7C}"/>
              </a:ext>
            </a:extLst>
          </p:cNvPr>
          <p:cNvSpPr>
            <a:spLocks noGrp="1"/>
          </p:cNvSpPr>
          <p:nvPr>
            <p:ph type="body" sz="quarter" idx="10"/>
          </p:nvPr>
        </p:nvSpPr>
        <p:spPr/>
        <p:txBody>
          <a:bodyPr>
            <a:normAutofit fontScale="85000" lnSpcReduction="20000"/>
          </a:bodyPr>
          <a:lstStyle/>
          <a:p>
            <a:pPr marL="0" indent="0">
              <a:spcBef>
                <a:spcPts val="0"/>
              </a:spcBef>
              <a:buNone/>
            </a:pPr>
            <a:r>
              <a:rPr lang="en-US" sz="1600" dirty="0">
                <a:latin typeface="Courier" pitchFamily="2" charset="0"/>
              </a:rPr>
              <a:t>do </a:t>
            </a:r>
            <a:r>
              <a:rPr lang="en-US" sz="1600" dirty="0" err="1">
                <a:latin typeface="Courier" pitchFamily="2" charset="0"/>
              </a:rPr>
              <a:t>jvar</a:t>
            </a:r>
            <a:r>
              <a:rPr lang="en-US" sz="1600" dirty="0">
                <a:latin typeface="Courier" pitchFamily="2" charset="0"/>
              </a:rPr>
              <a:t> = 1, </a:t>
            </a:r>
            <a:r>
              <a:rPr lang="en-US" sz="1600" dirty="0" err="1">
                <a:latin typeface="Courier" pitchFamily="2" charset="0"/>
              </a:rPr>
              <a:t>vars%nv</a:t>
            </a: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a:t>
            </a:r>
            <a:r>
              <a:rPr lang="en-US" sz="1600" dirty="0" err="1">
                <a:latin typeface="Courier" pitchFamily="2" charset="0"/>
              </a:rPr>
              <a:t>obs_field</a:t>
            </a:r>
            <a:r>
              <a:rPr lang="en-US" sz="1600" dirty="0">
                <a:latin typeface="Courier" pitchFamily="2" charset="0"/>
              </a:rPr>
              <a:t>(:,1) = </a:t>
            </a:r>
            <a:r>
              <a:rPr lang="en-US" sz="1600" dirty="0" err="1">
                <a:latin typeface="Courier" pitchFamily="2" charset="0"/>
              </a:rPr>
              <a:t>gom%geovals</a:t>
            </a:r>
            <a:r>
              <a:rPr lang="en-US" sz="1600" dirty="0">
                <a:latin typeface="Courier" pitchFamily="2" charset="0"/>
              </a:rPr>
              <a:t>(</a:t>
            </a:r>
            <a:r>
              <a:rPr lang="en-US" sz="1600" dirty="0" err="1">
                <a:latin typeface="Courier" pitchFamily="2" charset="0"/>
              </a:rPr>
              <a:t>jvar</a:t>
            </a:r>
            <a:r>
              <a:rPr lang="en-US" sz="1600" dirty="0">
                <a:latin typeface="Courier" pitchFamily="2" charset="0"/>
              </a:rPr>
              <a:t>)%</a:t>
            </a:r>
            <a:r>
              <a:rPr lang="en-US" sz="1600" dirty="0" err="1">
                <a:latin typeface="Courier" pitchFamily="2" charset="0"/>
              </a:rPr>
              <a:t>vals</a:t>
            </a:r>
            <a:r>
              <a:rPr lang="en-US" sz="1600" dirty="0">
                <a:latin typeface="Courier" pitchFamily="2" charset="0"/>
              </a:rPr>
              <a:t>(</a:t>
            </a:r>
            <a:r>
              <a:rPr lang="en-US" sz="1600" dirty="0" err="1">
                <a:latin typeface="Courier" pitchFamily="2" charset="0"/>
              </a:rPr>
              <a:t>jlev</a:t>
            </a:r>
            <a:r>
              <a:rPr lang="en-US" sz="1600" dirty="0">
                <a:latin typeface="Courier" pitchFamily="2" charset="0"/>
              </a:rPr>
              <a:t>,:)</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a:t>
            </a:r>
            <a:r>
              <a:rPr lang="en-US" sz="1600" dirty="0">
                <a:solidFill>
                  <a:srgbClr val="FF0000"/>
                </a:solidFill>
                <a:latin typeface="Courier" pitchFamily="2" charset="0"/>
              </a:rPr>
              <a:t>call bump(</a:t>
            </a:r>
            <a:r>
              <a:rPr lang="en-US" sz="1600" dirty="0" err="1">
                <a:solidFill>
                  <a:srgbClr val="FF0000"/>
                </a:solidFill>
                <a:latin typeface="Courier" pitchFamily="2" charset="0"/>
              </a:rPr>
              <a:t>obid</a:t>
            </a:r>
            <a:r>
              <a:rPr lang="en-US" sz="1600" dirty="0">
                <a:solidFill>
                  <a:srgbClr val="FF0000"/>
                </a:solidFill>
                <a:latin typeface="Courier" pitchFamily="2" charset="0"/>
              </a:rPr>
              <a:t>)%</a:t>
            </a:r>
            <a:r>
              <a:rPr lang="en-US" sz="1600" dirty="0" err="1">
                <a:solidFill>
                  <a:srgbClr val="FF0000"/>
                </a:solidFill>
                <a:latin typeface="Courier" pitchFamily="2" charset="0"/>
              </a:rPr>
              <a:t>apply_obsop_ad</a:t>
            </a:r>
            <a:r>
              <a:rPr lang="en-US" sz="1600" dirty="0">
                <a:solidFill>
                  <a:srgbClr val="FF0000"/>
                </a:solidFill>
                <a:latin typeface="Courier" pitchFamily="2" charset="0"/>
              </a:rPr>
              <a:t>(</a:t>
            </a:r>
            <a:r>
              <a:rPr lang="en-US" sz="1600" dirty="0" err="1">
                <a:solidFill>
                  <a:srgbClr val="FF0000"/>
                </a:solidFill>
                <a:latin typeface="Courier" pitchFamily="2" charset="0"/>
              </a:rPr>
              <a:t>mod_field,obs_field</a:t>
            </a:r>
            <a:r>
              <a:rPr lang="en-US" sz="1600" dirty="0">
                <a:solidFill>
                  <a:srgbClr val="FF0000"/>
                </a:solidFill>
                <a:latin typeface="Courier" pitchFamily="2" charset="0"/>
              </a:rPr>
              <a:t>)</a:t>
            </a: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do </a:t>
            </a:r>
            <a:r>
              <a:rPr lang="en-US" sz="1600" dirty="0" err="1">
                <a:latin typeface="Courier" pitchFamily="2" charset="0"/>
              </a:rPr>
              <a:t>jlev</a:t>
            </a:r>
            <a:r>
              <a:rPr lang="en-US" sz="1600" dirty="0">
                <a:latin typeface="Courier" pitchFamily="2" charset="0"/>
              </a:rPr>
              <a:t> = 1, </a:t>
            </a:r>
            <a:r>
              <a:rPr lang="en-US" sz="1600" dirty="0" err="1">
                <a:latin typeface="Courier" pitchFamily="2" charset="0"/>
              </a:rPr>
              <a:t>fld%geom%npz</a:t>
            </a:r>
            <a:endParaRPr lang="en-US" sz="1600" dirty="0">
              <a:latin typeface="Courier" pitchFamily="2" charset="0"/>
            </a:endParaRPr>
          </a:p>
          <a:p>
            <a:pPr marL="0" indent="0">
              <a:spcBef>
                <a:spcPts val="0"/>
              </a:spcBef>
              <a:buNone/>
            </a:pPr>
            <a:r>
              <a:rPr lang="en-US" sz="1600" dirty="0">
                <a:latin typeface="Courier" pitchFamily="2" charset="0"/>
              </a:rPr>
              <a:t>    ii = 0</a:t>
            </a:r>
          </a:p>
          <a:p>
            <a:pPr marL="0" indent="0">
              <a:spcBef>
                <a:spcPts val="0"/>
              </a:spcBef>
              <a:buNone/>
            </a:pPr>
            <a:r>
              <a:rPr lang="en-US" sz="1600" dirty="0">
                <a:latin typeface="Courier" pitchFamily="2" charset="0"/>
              </a:rPr>
              <a:t>    do </a:t>
            </a:r>
            <a:r>
              <a:rPr lang="en-US" sz="1600" dirty="0" err="1">
                <a:latin typeface="Courier" pitchFamily="2" charset="0"/>
              </a:rPr>
              <a:t>jj</a:t>
            </a:r>
            <a:r>
              <a:rPr lang="en-US" sz="1600" dirty="0">
                <a:latin typeface="Courier" pitchFamily="2" charset="0"/>
              </a:rPr>
              <a:t> = </a:t>
            </a:r>
            <a:r>
              <a:rPr lang="en-US" sz="1600" dirty="0" err="1">
                <a:latin typeface="Courier" pitchFamily="2" charset="0"/>
              </a:rPr>
              <a:t>jsc</a:t>
            </a:r>
            <a:r>
              <a:rPr lang="en-US" sz="1600" dirty="0">
                <a:latin typeface="Courier" pitchFamily="2" charset="0"/>
              </a:rPr>
              <a:t>, </a:t>
            </a:r>
            <a:r>
              <a:rPr lang="en-US" sz="1600" dirty="0" err="1">
                <a:latin typeface="Courier" pitchFamily="2" charset="0"/>
              </a:rPr>
              <a:t>jec</a:t>
            </a:r>
            <a:endParaRPr lang="en-US" sz="1600" dirty="0">
              <a:latin typeface="Courier" pitchFamily="2" charset="0"/>
            </a:endParaRPr>
          </a:p>
          <a:p>
            <a:pPr marL="0" indent="0">
              <a:spcBef>
                <a:spcPts val="0"/>
              </a:spcBef>
              <a:buNone/>
            </a:pPr>
            <a:r>
              <a:rPr lang="en-US" sz="1600" dirty="0">
                <a:latin typeface="Courier" pitchFamily="2" charset="0"/>
              </a:rPr>
              <a:t>      do ji = </a:t>
            </a:r>
            <a:r>
              <a:rPr lang="en-US" sz="1600" dirty="0" err="1">
                <a:latin typeface="Courier" pitchFamily="2" charset="0"/>
              </a:rPr>
              <a:t>isc</a:t>
            </a:r>
            <a:r>
              <a:rPr lang="en-US" sz="1600" dirty="0">
                <a:latin typeface="Courier" pitchFamily="2" charset="0"/>
              </a:rPr>
              <a:t>, </a:t>
            </a:r>
            <a:r>
              <a:rPr lang="en-US" sz="1600" dirty="0" err="1">
                <a:latin typeface="Courier" pitchFamily="2" charset="0"/>
              </a:rPr>
              <a:t>iec</a:t>
            </a:r>
            <a:endParaRPr lang="en-US" sz="1600" dirty="0">
              <a:latin typeface="Courier" pitchFamily="2" charset="0"/>
            </a:endParaRPr>
          </a:p>
          <a:p>
            <a:pPr marL="0" indent="0">
              <a:spcBef>
                <a:spcPts val="0"/>
              </a:spcBef>
              <a:buNone/>
            </a:pPr>
            <a:r>
              <a:rPr lang="en-US" sz="1600" dirty="0">
                <a:latin typeface="Courier" pitchFamily="2" charset="0"/>
              </a:rPr>
              <a:t>        ii = ii + 1</a:t>
            </a:r>
          </a:p>
          <a:p>
            <a:pPr marL="0" indent="0">
              <a:spcBef>
                <a:spcPts val="0"/>
              </a:spcBef>
              <a:buNone/>
            </a:pPr>
            <a:r>
              <a:rPr lang="en-US" sz="1600" dirty="0">
                <a:latin typeface="Courier" pitchFamily="2" charset="0"/>
              </a:rPr>
              <a:t>        </a:t>
            </a:r>
            <a:r>
              <a:rPr lang="en-US" sz="1600" dirty="0" err="1">
                <a:latin typeface="Courier" pitchFamily="2" charset="0"/>
              </a:rPr>
              <a:t>mod_field</a:t>
            </a:r>
            <a:r>
              <a:rPr lang="en-US" sz="1600" dirty="0">
                <a:latin typeface="Courier" pitchFamily="2" charset="0"/>
              </a:rPr>
              <a:t>(ii, 1) = </a:t>
            </a:r>
            <a:r>
              <a:rPr lang="en-US" sz="1600" dirty="0" err="1">
                <a:latin typeface="Courier" pitchFamily="2" charset="0"/>
              </a:rPr>
              <a:t>geoval</a:t>
            </a:r>
            <a:r>
              <a:rPr lang="en-US" sz="1600" dirty="0">
                <a:latin typeface="Courier" pitchFamily="2" charset="0"/>
              </a:rPr>
              <a:t>(ji, </a:t>
            </a:r>
            <a:r>
              <a:rPr lang="en-US" sz="1600" dirty="0" err="1">
                <a:latin typeface="Courier" pitchFamily="2" charset="0"/>
              </a:rPr>
              <a:t>jj</a:t>
            </a:r>
            <a:r>
              <a:rPr lang="en-US" sz="1600" dirty="0">
                <a:latin typeface="Courier" pitchFamily="2" charset="0"/>
              </a:rPr>
              <a:t>, </a:t>
            </a:r>
            <a:r>
              <a:rPr lang="en-US" sz="1600" dirty="0" err="1">
                <a:latin typeface="Courier" pitchFamily="2" charset="0"/>
              </a:rPr>
              <a:t>jlev</a:t>
            </a:r>
            <a:r>
              <a:rPr lang="en-US" sz="1600" dirty="0">
                <a:latin typeface="Courier" pitchFamily="2" charset="0"/>
              </a:rPr>
              <a:t>)</a:t>
            </a:r>
          </a:p>
          <a:p>
            <a:pPr marL="0" indent="0">
              <a:spcBef>
                <a:spcPts val="0"/>
              </a:spcBef>
              <a:buNone/>
            </a:pPr>
            <a:r>
              <a:rPr lang="en-US" sz="1600" dirty="0">
                <a:latin typeface="Courier" pitchFamily="2" charset="0"/>
              </a:rPr>
              <a:t>      </a:t>
            </a:r>
            <a:r>
              <a:rPr lang="en-US" sz="1600" dirty="0" err="1">
                <a:latin typeface="Courier" pitchFamily="2" charset="0"/>
              </a:rPr>
              <a:t>enddo</a:t>
            </a:r>
            <a:endParaRPr lang="en-US" sz="1600" dirty="0">
              <a:latin typeface="Courier" pitchFamily="2" charset="0"/>
            </a:endParaRPr>
          </a:p>
          <a:p>
            <a:pPr marL="0" indent="0">
              <a:spcBef>
                <a:spcPts val="0"/>
              </a:spcBef>
              <a:buNone/>
            </a:pPr>
            <a:r>
              <a:rPr lang="en-US" sz="1600" dirty="0">
                <a:latin typeface="Courier" pitchFamily="2" charset="0"/>
              </a:rPr>
              <a:t>    </a:t>
            </a:r>
            <a:r>
              <a:rPr lang="en-US" sz="1600" dirty="0" err="1">
                <a:latin typeface="Courier" pitchFamily="2" charset="0"/>
              </a:rPr>
              <a:t>enddo</a:t>
            </a: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a:t>
            </a:r>
            <a:r>
              <a:rPr lang="en-US" sz="1600" dirty="0" err="1">
                <a:latin typeface="Courier" pitchFamily="2" charset="0"/>
              </a:rPr>
              <a:t>enddo</a:t>
            </a: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select case (trim(</a:t>
            </a:r>
            <a:r>
              <a:rPr lang="en-US" sz="1600" dirty="0" err="1">
                <a:latin typeface="Courier" pitchFamily="2" charset="0"/>
              </a:rPr>
              <a:t>vars%fldnames</a:t>
            </a:r>
            <a:r>
              <a:rPr lang="en-US" sz="1600" dirty="0">
                <a:latin typeface="Courier" pitchFamily="2" charset="0"/>
              </a:rPr>
              <a:t>(</a:t>
            </a:r>
            <a:r>
              <a:rPr lang="en-US" sz="1600" dirty="0" err="1">
                <a:latin typeface="Courier" pitchFamily="2" charset="0"/>
              </a:rPr>
              <a:t>jvar</a:t>
            </a:r>
            <a:r>
              <a:rPr lang="en-US" sz="1600" dirty="0">
                <a:latin typeface="Courier" pitchFamily="2" charset="0"/>
              </a:rPr>
              <a:t>)))</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case ("</a:t>
            </a:r>
            <a:r>
              <a:rPr lang="en-US" sz="1600" dirty="0" err="1">
                <a:latin typeface="Courier" pitchFamily="2" charset="0"/>
              </a:rPr>
              <a:t>virtual_temperature</a:t>
            </a:r>
            <a:r>
              <a:rPr lang="en-US" sz="1600" dirty="0">
                <a:latin typeface="Courier" pitchFamily="2" charset="0"/>
              </a:rPr>
              <a:t>")</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a:t>
            </a:r>
            <a:r>
              <a:rPr lang="en-US" sz="1600" dirty="0">
                <a:solidFill>
                  <a:schemeClr val="accent5">
                    <a:lumMod val="75000"/>
                  </a:schemeClr>
                </a:solidFill>
                <a:latin typeface="Courier" pitchFamily="2" charset="0"/>
              </a:rPr>
              <a:t>call </a:t>
            </a:r>
            <a:r>
              <a:rPr lang="en-US" sz="1600" dirty="0" err="1">
                <a:solidFill>
                  <a:schemeClr val="accent5">
                    <a:lumMod val="75000"/>
                  </a:schemeClr>
                </a:solidFill>
                <a:latin typeface="Courier" pitchFamily="2" charset="0"/>
              </a:rPr>
              <a:t>T_to_Tv_ad</a:t>
            </a:r>
            <a:r>
              <a:rPr lang="en-US" sz="1600" dirty="0">
                <a:solidFill>
                  <a:schemeClr val="accent5">
                    <a:lumMod val="75000"/>
                  </a:schemeClr>
                </a:solidFill>
                <a:latin typeface="Courier" pitchFamily="2" charset="0"/>
              </a:rPr>
              <a:t>(</a:t>
            </a:r>
            <a:r>
              <a:rPr lang="en-US" sz="1600" dirty="0" err="1">
                <a:solidFill>
                  <a:schemeClr val="accent5">
                    <a:lumMod val="75000"/>
                  </a:schemeClr>
                </a:solidFill>
                <a:latin typeface="Courier" pitchFamily="2" charset="0"/>
              </a:rPr>
              <a:t>traj%pt</a:t>
            </a:r>
            <a:r>
              <a:rPr lang="en-US" sz="1600" dirty="0">
                <a:solidFill>
                  <a:schemeClr val="accent5">
                    <a:lumMod val="75000"/>
                  </a:schemeClr>
                </a:solidFill>
                <a:latin typeface="Courier" pitchFamily="2" charset="0"/>
              </a:rPr>
              <a:t>, </a:t>
            </a:r>
            <a:r>
              <a:rPr lang="en-US" sz="1600" dirty="0" err="1">
                <a:solidFill>
                  <a:schemeClr val="accent5">
                    <a:lumMod val="75000"/>
                  </a:schemeClr>
                </a:solidFill>
                <a:latin typeface="Courier" pitchFamily="2" charset="0"/>
              </a:rPr>
              <a:t>geoval</a:t>
            </a:r>
            <a:r>
              <a:rPr lang="en-US" sz="1600" dirty="0">
                <a:solidFill>
                  <a:schemeClr val="accent5">
                    <a:lumMod val="75000"/>
                  </a:schemeClr>
                </a:solidFill>
                <a:latin typeface="Courier" pitchFamily="2" charset="0"/>
              </a:rPr>
              <a:t>, </a:t>
            </a:r>
            <a:r>
              <a:rPr lang="en-US" sz="1600" dirty="0" err="1">
                <a:solidFill>
                  <a:schemeClr val="accent5">
                    <a:lumMod val="75000"/>
                  </a:schemeClr>
                </a:solidFill>
                <a:latin typeface="Courier" pitchFamily="2" charset="0"/>
              </a:rPr>
              <a:t>traj%q</a:t>
            </a:r>
            <a:r>
              <a:rPr lang="en-US" sz="1600" dirty="0">
                <a:solidFill>
                  <a:schemeClr val="accent5">
                    <a:lumMod val="75000"/>
                  </a:schemeClr>
                </a:solidFill>
                <a:latin typeface="Courier" pitchFamily="2" charset="0"/>
              </a:rPr>
              <a:t>, q)</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case ("</a:t>
            </a:r>
            <a:r>
              <a:rPr lang="en-US" sz="1600" dirty="0" err="1">
                <a:latin typeface="Courier" pitchFamily="2" charset="0"/>
              </a:rPr>
              <a:t>humidity_mixing_ratio</a:t>
            </a:r>
            <a:r>
              <a:rPr lang="en-US" sz="1600" dirty="0">
                <a:latin typeface="Courier" pitchFamily="2" charset="0"/>
              </a:rPr>
              <a:t>")</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  end select</a:t>
            </a:r>
          </a:p>
          <a:p>
            <a:pPr marL="0" indent="0">
              <a:spcBef>
                <a:spcPts val="0"/>
              </a:spcBef>
              <a:buNone/>
            </a:pPr>
            <a:endParaRPr lang="en-US" sz="1600" dirty="0">
              <a:latin typeface="Courier" pitchFamily="2" charset="0"/>
            </a:endParaRPr>
          </a:p>
          <a:p>
            <a:pPr marL="0" indent="0">
              <a:spcBef>
                <a:spcPts val="0"/>
              </a:spcBef>
              <a:buNone/>
            </a:pPr>
            <a:r>
              <a:rPr lang="en-US" sz="1600" dirty="0" err="1">
                <a:latin typeface="Courier" pitchFamily="2" charset="0"/>
              </a:rPr>
              <a:t>enddo</a:t>
            </a:r>
            <a:endParaRPr lang="en-US" sz="1600" dirty="0">
              <a:latin typeface="Courier" pitchFamily="2" charset="0"/>
            </a:endParaRPr>
          </a:p>
        </p:txBody>
      </p:sp>
      <p:sp>
        <p:nvSpPr>
          <p:cNvPr id="4" name="Right Brace 3">
            <a:extLst>
              <a:ext uri="{FF2B5EF4-FFF2-40B4-BE49-F238E27FC236}">
                <a16:creationId xmlns:a16="http://schemas.microsoft.com/office/drawing/2014/main" id="{C260F40C-0DC5-8043-9991-DE300CC325CD}"/>
              </a:ext>
            </a:extLst>
          </p:cNvPr>
          <p:cNvSpPr/>
          <p:nvPr/>
        </p:nvSpPr>
        <p:spPr>
          <a:xfrm>
            <a:off x="6741993" y="1730982"/>
            <a:ext cx="436728" cy="170597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274DBB99-995D-D44D-AB9E-5CA6561528B7}"/>
              </a:ext>
            </a:extLst>
          </p:cNvPr>
          <p:cNvSpPr txBox="1"/>
          <p:nvPr/>
        </p:nvSpPr>
        <p:spPr>
          <a:xfrm>
            <a:off x="7574506" y="2122302"/>
            <a:ext cx="3411941" cy="923330"/>
          </a:xfrm>
          <a:prstGeom prst="rect">
            <a:avLst/>
          </a:prstGeom>
          <a:noFill/>
        </p:spPr>
        <p:txBody>
          <a:bodyPr wrap="square" rtlCol="0">
            <a:spAutoFit/>
          </a:bodyPr>
          <a:lstStyle/>
          <a:p>
            <a:pPr algn="ctr"/>
            <a:r>
              <a:rPr lang="en-US" dirty="0"/>
              <a:t>Apply adjoint of BUMP with precomputed weights and convert back to structured model grid.</a:t>
            </a:r>
          </a:p>
        </p:txBody>
      </p:sp>
      <p:sp>
        <p:nvSpPr>
          <p:cNvPr id="6" name="Right Brace 5">
            <a:extLst>
              <a:ext uri="{FF2B5EF4-FFF2-40B4-BE49-F238E27FC236}">
                <a16:creationId xmlns:a16="http://schemas.microsoft.com/office/drawing/2014/main" id="{8C73F713-2C16-BD40-9D88-05E1A1431078}"/>
              </a:ext>
            </a:extLst>
          </p:cNvPr>
          <p:cNvSpPr/>
          <p:nvPr/>
        </p:nvSpPr>
        <p:spPr>
          <a:xfrm>
            <a:off x="6741993" y="4306182"/>
            <a:ext cx="436728" cy="170597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5F99269D-CC02-FA49-87AD-DEAD61A98473}"/>
              </a:ext>
            </a:extLst>
          </p:cNvPr>
          <p:cNvSpPr txBox="1"/>
          <p:nvPr/>
        </p:nvSpPr>
        <p:spPr>
          <a:xfrm>
            <a:off x="7574506" y="4874922"/>
            <a:ext cx="3411941" cy="646331"/>
          </a:xfrm>
          <a:prstGeom prst="rect">
            <a:avLst/>
          </a:prstGeom>
          <a:noFill/>
        </p:spPr>
        <p:txBody>
          <a:bodyPr wrap="square" rtlCol="0">
            <a:spAutoFit/>
          </a:bodyPr>
          <a:lstStyle/>
          <a:p>
            <a:pPr algn="ctr"/>
            <a:r>
              <a:rPr lang="en-US" dirty="0"/>
              <a:t>Apply adjoint of variable transforms.</a:t>
            </a:r>
          </a:p>
        </p:txBody>
      </p:sp>
      <p:sp>
        <p:nvSpPr>
          <p:cNvPr id="8" name="TextBox 7">
            <a:extLst>
              <a:ext uri="{FF2B5EF4-FFF2-40B4-BE49-F238E27FC236}">
                <a16:creationId xmlns:a16="http://schemas.microsoft.com/office/drawing/2014/main" id="{E2CCBA66-22BC-9347-8292-FE9FBDC34491}"/>
              </a:ext>
            </a:extLst>
          </p:cNvPr>
          <p:cNvSpPr txBox="1"/>
          <p:nvPr/>
        </p:nvSpPr>
        <p:spPr>
          <a:xfrm>
            <a:off x="409990" y="6466993"/>
            <a:ext cx="11204255" cy="369332"/>
          </a:xfrm>
          <a:prstGeom prst="rect">
            <a:avLst/>
          </a:prstGeom>
          <a:noFill/>
        </p:spPr>
        <p:txBody>
          <a:bodyPr wrap="square" rtlCol="0">
            <a:spAutoFit/>
          </a:bodyPr>
          <a:lstStyle/>
          <a:p>
            <a:r>
              <a:rPr lang="en-US" dirty="0"/>
              <a:t>NOTE: not all UFO variables will be part of the increment, e.g. log(pressure) in the radiosonde seen yesterday. </a:t>
            </a:r>
          </a:p>
        </p:txBody>
      </p:sp>
    </p:spTree>
    <p:extLst>
      <p:ext uri="{BB962C8B-B14F-4D97-AF65-F5344CB8AC3E}">
        <p14:creationId xmlns:p14="http://schemas.microsoft.com/office/powerpoint/2010/main" val="3492954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38821-C3E0-9C41-B414-060D2D197247}"/>
              </a:ext>
            </a:extLst>
          </p:cNvPr>
          <p:cNvSpPr>
            <a:spLocks noGrp="1"/>
          </p:cNvSpPr>
          <p:nvPr>
            <p:ph type="title"/>
          </p:nvPr>
        </p:nvSpPr>
        <p:spPr/>
        <p:txBody>
          <a:bodyPr/>
          <a:lstStyle/>
          <a:p>
            <a:r>
              <a:rPr lang="en-US" dirty="0"/>
              <a:t>Analytical IC</a:t>
            </a:r>
          </a:p>
        </p:txBody>
      </p:sp>
      <p:sp>
        <p:nvSpPr>
          <p:cNvPr id="4" name="TextBox 3">
            <a:extLst>
              <a:ext uri="{FF2B5EF4-FFF2-40B4-BE49-F238E27FC236}">
                <a16:creationId xmlns:a16="http://schemas.microsoft.com/office/drawing/2014/main" id="{4A3C187B-B327-384A-87D9-37362682C782}"/>
              </a:ext>
            </a:extLst>
          </p:cNvPr>
          <p:cNvSpPr txBox="1"/>
          <p:nvPr/>
        </p:nvSpPr>
        <p:spPr>
          <a:xfrm>
            <a:off x="696035" y="2074460"/>
            <a:ext cx="11027391" cy="1200329"/>
          </a:xfrm>
          <a:prstGeom prst="rect">
            <a:avLst/>
          </a:prstGeom>
          <a:noFill/>
        </p:spPr>
        <p:txBody>
          <a:bodyPr wrap="square" rtlCol="0">
            <a:spAutoFit/>
          </a:bodyPr>
          <a:lstStyle/>
          <a:p>
            <a:r>
              <a:rPr lang="en-US" dirty="0"/>
              <a:t>To test the interpolation routines an analytical solution has been implemented across JEDI. This needs to be implemented in Fields and an example has been implemented in FV3 by Mark.</a:t>
            </a:r>
          </a:p>
          <a:p>
            <a:endParaRPr lang="en-US" dirty="0"/>
          </a:p>
          <a:p>
            <a:r>
              <a:rPr lang="en-US" dirty="0"/>
              <a:t>State test:</a:t>
            </a:r>
          </a:p>
        </p:txBody>
      </p:sp>
      <p:sp>
        <p:nvSpPr>
          <p:cNvPr id="5" name="Rounded Rectangle 4">
            <a:extLst>
              <a:ext uri="{FF2B5EF4-FFF2-40B4-BE49-F238E27FC236}">
                <a16:creationId xmlns:a16="http://schemas.microsoft.com/office/drawing/2014/main" id="{FFF3EB7C-9FE8-E94D-8EFC-AB5DACE9BD54}"/>
              </a:ext>
            </a:extLst>
          </p:cNvPr>
          <p:cNvSpPr/>
          <p:nvPr/>
        </p:nvSpPr>
        <p:spPr>
          <a:xfrm>
            <a:off x="832513" y="3749472"/>
            <a:ext cx="2715905" cy="1323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DCMIP INIITIAL CONDITION AT MODEL GRID POINTS</a:t>
            </a:r>
          </a:p>
        </p:txBody>
      </p:sp>
      <p:sp>
        <p:nvSpPr>
          <p:cNvPr id="7" name="Rounded Rectangle 6">
            <a:extLst>
              <a:ext uri="{FF2B5EF4-FFF2-40B4-BE49-F238E27FC236}">
                <a16:creationId xmlns:a16="http://schemas.microsoft.com/office/drawing/2014/main" id="{A6BF4823-922A-5B46-ADA9-E40EF41AC07B}"/>
              </a:ext>
            </a:extLst>
          </p:cNvPr>
          <p:cNvSpPr/>
          <p:nvPr/>
        </p:nvSpPr>
        <p:spPr>
          <a:xfrm>
            <a:off x="4492387" y="3749472"/>
            <a:ext cx="2715905" cy="1323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INTERPOLATE USING CHOSEN METHOD</a:t>
            </a:r>
          </a:p>
        </p:txBody>
      </p:sp>
      <p:sp>
        <p:nvSpPr>
          <p:cNvPr id="8" name="Rounded Rectangle 7">
            <a:extLst>
              <a:ext uri="{FF2B5EF4-FFF2-40B4-BE49-F238E27FC236}">
                <a16:creationId xmlns:a16="http://schemas.microsoft.com/office/drawing/2014/main" id="{A5CC995B-4408-5B41-A189-6F1EB43E4C6A}"/>
              </a:ext>
            </a:extLst>
          </p:cNvPr>
          <p:cNvSpPr/>
          <p:nvPr/>
        </p:nvSpPr>
        <p:spPr>
          <a:xfrm>
            <a:off x="8152262" y="3749472"/>
            <a:ext cx="2715905" cy="1323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COMPUTE ANALYTICAL SOLUTION AT LOCATIONS AND COMPARE</a:t>
            </a:r>
          </a:p>
        </p:txBody>
      </p:sp>
      <p:sp>
        <p:nvSpPr>
          <p:cNvPr id="9" name="Right Arrow 8">
            <a:extLst>
              <a:ext uri="{FF2B5EF4-FFF2-40B4-BE49-F238E27FC236}">
                <a16:creationId xmlns:a16="http://schemas.microsoft.com/office/drawing/2014/main" id="{283C6C16-0669-6641-A210-B5FB1C2C7511}"/>
              </a:ext>
            </a:extLst>
          </p:cNvPr>
          <p:cNvSpPr/>
          <p:nvPr/>
        </p:nvSpPr>
        <p:spPr>
          <a:xfrm>
            <a:off x="3651913" y="4351173"/>
            <a:ext cx="736979" cy="120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a:extLst>
              <a:ext uri="{FF2B5EF4-FFF2-40B4-BE49-F238E27FC236}">
                <a16:creationId xmlns:a16="http://schemas.microsoft.com/office/drawing/2014/main" id="{51508A7C-057F-8F41-8FB2-A28F71070DB2}"/>
              </a:ext>
            </a:extLst>
          </p:cNvPr>
          <p:cNvSpPr/>
          <p:nvPr/>
        </p:nvSpPr>
        <p:spPr>
          <a:xfrm>
            <a:off x="7311787" y="4351173"/>
            <a:ext cx="736979" cy="120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2949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05D5A-29EC-314A-B24B-443E534D306E}"/>
              </a:ext>
            </a:extLst>
          </p:cNvPr>
          <p:cNvSpPr>
            <a:spLocks noGrp="1"/>
          </p:cNvSpPr>
          <p:nvPr>
            <p:ph type="title"/>
          </p:nvPr>
        </p:nvSpPr>
        <p:spPr/>
        <p:txBody>
          <a:bodyPr/>
          <a:lstStyle/>
          <a:p>
            <a:r>
              <a:rPr lang="en-US" dirty="0"/>
              <a:t>IO</a:t>
            </a:r>
          </a:p>
        </p:txBody>
      </p:sp>
      <p:sp>
        <p:nvSpPr>
          <p:cNvPr id="5" name="TextBox 4">
            <a:extLst>
              <a:ext uri="{FF2B5EF4-FFF2-40B4-BE49-F238E27FC236}">
                <a16:creationId xmlns:a16="http://schemas.microsoft.com/office/drawing/2014/main" id="{F5E6B799-5D12-DF4B-887C-F4E5B769A930}"/>
              </a:ext>
            </a:extLst>
          </p:cNvPr>
          <p:cNvSpPr txBox="1"/>
          <p:nvPr/>
        </p:nvSpPr>
        <p:spPr>
          <a:xfrm>
            <a:off x="791570" y="1269242"/>
            <a:ext cx="10426890" cy="5324535"/>
          </a:xfrm>
          <a:prstGeom prst="rect">
            <a:avLst/>
          </a:prstGeom>
          <a:noFill/>
        </p:spPr>
        <p:txBody>
          <a:bodyPr wrap="square" rtlCol="0">
            <a:spAutoFit/>
          </a:bodyPr>
          <a:lstStyle/>
          <a:p>
            <a:r>
              <a:rPr lang="en-US" sz="2000" dirty="0"/>
              <a:t>Fields has a read and write routine that needs to be populated.</a:t>
            </a:r>
          </a:p>
          <a:p>
            <a:endParaRPr lang="en-US" sz="2000" dirty="0"/>
          </a:p>
          <a:p>
            <a:r>
              <a:rPr lang="en-US" sz="2000" dirty="0"/>
              <a:t>This method is used to read the background or initial conditions for a forecast.</a:t>
            </a:r>
          </a:p>
          <a:p>
            <a:endParaRPr lang="en-US" sz="2000" dirty="0"/>
          </a:p>
          <a:p>
            <a:r>
              <a:rPr lang="en-US" sz="2000" dirty="0"/>
              <a:t>For FV3 some methods from the FMS and FV3 libraries are used:</a:t>
            </a:r>
          </a:p>
          <a:p>
            <a:endParaRPr lang="en-US" sz="2000" dirty="0">
              <a:latin typeface="Courier" pitchFamily="2" charset="0"/>
            </a:endParaRPr>
          </a:p>
          <a:p>
            <a:r>
              <a:rPr lang="en-US" sz="2000" dirty="0">
                <a:latin typeface="Courier" pitchFamily="2" charset="0"/>
              </a:rPr>
              <a:t> </a:t>
            </a:r>
            <a:r>
              <a:rPr lang="en-US" sz="2000" dirty="0" err="1">
                <a:latin typeface="Courier" pitchFamily="2" charset="0"/>
              </a:rPr>
              <a:t>id_restart</a:t>
            </a:r>
            <a:r>
              <a:rPr lang="en-US" sz="2000" dirty="0">
                <a:latin typeface="Courier" pitchFamily="2" charset="0"/>
              </a:rPr>
              <a:t> = </a:t>
            </a:r>
            <a:r>
              <a:rPr lang="en-US" sz="2000" dirty="0" err="1">
                <a:latin typeface="Courier" pitchFamily="2" charset="0"/>
              </a:rPr>
              <a:t>register_restart_field</a:t>
            </a:r>
            <a:r>
              <a:rPr lang="en-US" sz="2000" dirty="0">
                <a:latin typeface="Courier" pitchFamily="2" charset="0"/>
              </a:rPr>
              <a:t>( </a:t>
            </a:r>
            <a:r>
              <a:rPr lang="en-US" sz="2000" dirty="0" err="1">
                <a:latin typeface="Courier" pitchFamily="2" charset="0"/>
              </a:rPr>
              <a:t>Fv_restart</a:t>
            </a:r>
            <a:r>
              <a:rPr lang="en-US" sz="2000" dirty="0">
                <a:latin typeface="Courier" pitchFamily="2" charset="0"/>
              </a:rPr>
              <a:t>, </a:t>
            </a:r>
            <a:r>
              <a:rPr lang="en-US" sz="2000" dirty="0" err="1">
                <a:latin typeface="Courier" pitchFamily="2" charset="0"/>
              </a:rPr>
              <a:t>filename_core</a:t>
            </a:r>
            <a:r>
              <a:rPr lang="en-US" sz="2000" dirty="0">
                <a:latin typeface="Courier" pitchFamily="2" charset="0"/>
              </a:rPr>
              <a:t>, &amp;</a:t>
            </a:r>
          </a:p>
          <a:p>
            <a:r>
              <a:rPr lang="en-US" sz="2000" dirty="0">
                <a:latin typeface="Courier" pitchFamily="2" charset="0"/>
              </a:rPr>
              <a:t>                                      'u', </a:t>
            </a:r>
            <a:r>
              <a:rPr lang="en-US" sz="2000" dirty="0" err="1">
                <a:latin typeface="Courier" pitchFamily="2" charset="0"/>
              </a:rPr>
              <a:t>fld%Atm%u</a:t>
            </a:r>
            <a:r>
              <a:rPr lang="en-US" sz="2000" dirty="0">
                <a:latin typeface="Courier" pitchFamily="2" charset="0"/>
              </a:rPr>
              <a:t>, &amp;</a:t>
            </a:r>
          </a:p>
          <a:p>
            <a:r>
              <a:rPr lang="en-US" sz="2000" dirty="0">
                <a:latin typeface="Courier" pitchFamily="2" charset="0"/>
              </a:rPr>
              <a:t>                                      domain=</a:t>
            </a:r>
            <a:r>
              <a:rPr lang="en-US" sz="2000" dirty="0" err="1">
                <a:latin typeface="Courier" pitchFamily="2" charset="0"/>
              </a:rPr>
              <a:t>fld%geom%domain</a:t>
            </a:r>
            <a:r>
              <a:rPr lang="en-US" sz="2000" dirty="0">
                <a:latin typeface="Courier" pitchFamily="2" charset="0"/>
              </a:rPr>
              <a:t>, …)</a:t>
            </a:r>
          </a:p>
          <a:p>
            <a:endParaRPr lang="en-US" sz="2000" dirty="0">
              <a:latin typeface="Courier" pitchFamily="2" charset="0"/>
            </a:endParaRPr>
          </a:p>
          <a:p>
            <a:r>
              <a:rPr lang="en-US" sz="2000" dirty="0">
                <a:latin typeface="Courier" pitchFamily="2" charset="0"/>
              </a:rPr>
              <a:t> call </a:t>
            </a:r>
            <a:r>
              <a:rPr lang="en-US" sz="2000" dirty="0" err="1">
                <a:latin typeface="Courier" pitchFamily="2" charset="0"/>
              </a:rPr>
              <a:t>restore_state</a:t>
            </a:r>
            <a:r>
              <a:rPr lang="en-US" sz="2000" dirty="0">
                <a:latin typeface="Courier" pitchFamily="2" charset="0"/>
              </a:rPr>
              <a:t>(</a:t>
            </a:r>
            <a:r>
              <a:rPr lang="en-US" sz="2000" dirty="0" err="1">
                <a:latin typeface="Courier" pitchFamily="2" charset="0"/>
              </a:rPr>
              <a:t>Fv_restart</a:t>
            </a:r>
            <a:r>
              <a:rPr lang="en-US" sz="2000" dirty="0">
                <a:latin typeface="Courier" pitchFamily="2" charset="0"/>
              </a:rPr>
              <a:t>, directory=...)</a:t>
            </a:r>
          </a:p>
          <a:p>
            <a:r>
              <a:rPr lang="en-US" sz="2000" dirty="0">
                <a:latin typeface="Courier" pitchFamily="2" charset="0"/>
              </a:rPr>
              <a:t> call </a:t>
            </a:r>
            <a:r>
              <a:rPr lang="en-US" sz="2000" dirty="0" err="1">
                <a:latin typeface="Courier" pitchFamily="2" charset="0"/>
              </a:rPr>
              <a:t>free_restart_type</a:t>
            </a:r>
            <a:r>
              <a:rPr lang="en-US" sz="2000" dirty="0">
                <a:latin typeface="Courier" pitchFamily="2" charset="0"/>
              </a:rPr>
              <a:t>(</a:t>
            </a:r>
            <a:r>
              <a:rPr lang="en-US" sz="2000" dirty="0" err="1">
                <a:latin typeface="Courier" pitchFamily="2" charset="0"/>
              </a:rPr>
              <a:t>Fv_restart</a:t>
            </a:r>
            <a:r>
              <a:rPr lang="en-US" sz="2000" dirty="0">
                <a:latin typeface="Courier" pitchFamily="2" charset="0"/>
              </a:rPr>
              <a:t>)</a:t>
            </a:r>
          </a:p>
          <a:p>
            <a:endParaRPr lang="en-US" sz="2000" dirty="0">
              <a:latin typeface="Courier" pitchFamily="2" charset="0"/>
            </a:endParaRPr>
          </a:p>
          <a:p>
            <a:r>
              <a:rPr lang="en-US" sz="2000" dirty="0"/>
              <a:t>This is also where any surface background variables, e.g. those needed by the CRTM, would be read. After successful completion of the 3D-Var the write routine will save the analysis state.</a:t>
            </a:r>
          </a:p>
          <a:p>
            <a:endParaRPr lang="en-US" sz="2000" dirty="0"/>
          </a:p>
          <a:p>
            <a:r>
              <a:rPr lang="en-US" sz="2000" dirty="0"/>
              <a:t>Flexibility of file naming  can be achieved by passing names in from the config.</a:t>
            </a:r>
          </a:p>
        </p:txBody>
      </p:sp>
    </p:spTree>
    <p:extLst>
      <p:ext uri="{BB962C8B-B14F-4D97-AF65-F5344CB8AC3E}">
        <p14:creationId xmlns:p14="http://schemas.microsoft.com/office/powerpoint/2010/main" val="2398844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17413-3B82-1048-A2D2-9BF625528FE2}"/>
              </a:ext>
            </a:extLst>
          </p:cNvPr>
          <p:cNvSpPr>
            <a:spLocks noGrp="1"/>
          </p:cNvSpPr>
          <p:nvPr>
            <p:ph type="title"/>
          </p:nvPr>
        </p:nvSpPr>
        <p:spPr/>
        <p:txBody>
          <a:bodyPr/>
          <a:lstStyle/>
          <a:p>
            <a:r>
              <a:rPr lang="en-US" dirty="0"/>
              <a:t>Model interface</a:t>
            </a:r>
          </a:p>
        </p:txBody>
      </p:sp>
      <p:sp>
        <p:nvSpPr>
          <p:cNvPr id="4" name="TextBox 3">
            <a:extLst>
              <a:ext uri="{FF2B5EF4-FFF2-40B4-BE49-F238E27FC236}">
                <a16:creationId xmlns:a16="http://schemas.microsoft.com/office/drawing/2014/main" id="{D3EB413B-3FBC-FD42-9D5F-2135492BBFCB}"/>
              </a:ext>
            </a:extLst>
          </p:cNvPr>
          <p:cNvSpPr txBox="1"/>
          <p:nvPr/>
        </p:nvSpPr>
        <p:spPr>
          <a:xfrm>
            <a:off x="736979" y="1269243"/>
            <a:ext cx="11081982" cy="5355312"/>
          </a:xfrm>
          <a:prstGeom prst="rect">
            <a:avLst/>
          </a:prstGeom>
          <a:noFill/>
        </p:spPr>
        <p:txBody>
          <a:bodyPr wrap="square" rtlCol="0">
            <a:spAutoFit/>
          </a:bodyPr>
          <a:lstStyle/>
          <a:p>
            <a:r>
              <a:rPr lang="en-US" dirty="0"/>
              <a:t>The model class is where the full forecast model is interfaced to JEDI.</a:t>
            </a:r>
          </a:p>
          <a:p>
            <a:endParaRPr lang="en-US" b="1" dirty="0">
              <a:latin typeface="Courier" pitchFamily="2" charset="0"/>
            </a:endParaRPr>
          </a:p>
          <a:p>
            <a:r>
              <a:rPr lang="en-US" b="1" dirty="0" err="1">
                <a:latin typeface="Courier" pitchFamily="2" charset="0"/>
              </a:rPr>
              <a:t>model_setup</a:t>
            </a:r>
            <a:r>
              <a:rPr lang="en-US" b="1" dirty="0">
                <a:latin typeface="Courier" pitchFamily="2" charset="0"/>
              </a:rPr>
              <a:t>(fields)</a:t>
            </a:r>
          </a:p>
          <a:p>
            <a:endParaRPr lang="en-US" dirty="0"/>
          </a:p>
          <a:p>
            <a:r>
              <a:rPr lang="en-US" dirty="0"/>
              <a:t>  Allocate all arrays and set all structures needed by the model, tangent linear model and adjoint of model.</a:t>
            </a:r>
          </a:p>
          <a:p>
            <a:endParaRPr lang="en-US" dirty="0"/>
          </a:p>
          <a:p>
            <a:r>
              <a:rPr lang="en-US" b="1" dirty="0" err="1">
                <a:latin typeface="Courier" pitchFamily="2" charset="0"/>
              </a:rPr>
              <a:t>model_delete</a:t>
            </a:r>
            <a:r>
              <a:rPr lang="en-US" b="1" dirty="0">
                <a:latin typeface="Courier" pitchFamily="2" charset="0"/>
              </a:rPr>
              <a:t>(self)</a:t>
            </a:r>
          </a:p>
          <a:p>
            <a:endParaRPr lang="en-US" dirty="0"/>
          </a:p>
          <a:p>
            <a:r>
              <a:rPr lang="en-US" dirty="0"/>
              <a:t>  Deallocate all memory allocated in </a:t>
            </a:r>
            <a:r>
              <a:rPr lang="en-US" dirty="0" err="1"/>
              <a:t>model_setup</a:t>
            </a:r>
            <a:endParaRPr lang="en-US" dirty="0"/>
          </a:p>
          <a:p>
            <a:endParaRPr lang="en-US" dirty="0"/>
          </a:p>
          <a:p>
            <a:r>
              <a:rPr lang="en-US" b="1" dirty="0" err="1">
                <a:latin typeface="Courier" pitchFamily="2" charset="0"/>
              </a:rPr>
              <a:t>model_prepare_integration</a:t>
            </a:r>
            <a:r>
              <a:rPr lang="en-US" b="1" dirty="0">
                <a:latin typeface="Courier" pitchFamily="2" charset="0"/>
              </a:rPr>
              <a:t>(</a:t>
            </a:r>
            <a:r>
              <a:rPr lang="en-US" b="1" dirty="0" err="1">
                <a:latin typeface="Courier" pitchFamily="2" charset="0"/>
              </a:rPr>
              <a:t>self,fields</a:t>
            </a:r>
            <a:r>
              <a:rPr lang="en-US" b="1" dirty="0">
                <a:latin typeface="Courier" pitchFamily="2" charset="0"/>
              </a:rPr>
              <a:t>)</a:t>
            </a:r>
          </a:p>
          <a:p>
            <a:endParaRPr lang="en-US" dirty="0"/>
          </a:p>
          <a:p>
            <a:r>
              <a:rPr lang="en-US" dirty="0"/>
              <a:t>  Things that get done each time a forecast needs to be made.</a:t>
            </a:r>
          </a:p>
          <a:p>
            <a:endParaRPr lang="en-US" dirty="0"/>
          </a:p>
          <a:p>
            <a:r>
              <a:rPr lang="en-US" b="1" dirty="0" err="1">
                <a:latin typeface="Courier" pitchFamily="2" charset="0"/>
              </a:rPr>
              <a:t>model_propagate</a:t>
            </a:r>
            <a:r>
              <a:rPr lang="en-US" b="1" dirty="0">
                <a:latin typeface="Courier" pitchFamily="2" charset="0"/>
              </a:rPr>
              <a:t>(</a:t>
            </a:r>
            <a:r>
              <a:rPr lang="en-US" b="1" dirty="0" err="1">
                <a:latin typeface="Courier" pitchFamily="2" charset="0"/>
              </a:rPr>
              <a:t>self,fields</a:t>
            </a:r>
            <a:r>
              <a:rPr lang="en-US" b="1" dirty="0">
                <a:latin typeface="Courier" pitchFamily="2" charset="0"/>
              </a:rPr>
              <a:t>)</a:t>
            </a:r>
          </a:p>
          <a:p>
            <a:endParaRPr lang="en-US" dirty="0"/>
          </a:p>
          <a:p>
            <a:r>
              <a:rPr lang="en-US" dirty="0"/>
              <a:t>  Propagate the model by one time step.</a:t>
            </a:r>
          </a:p>
          <a:p>
            <a:endParaRPr lang="en-US" dirty="0"/>
          </a:p>
          <a:p>
            <a:r>
              <a:rPr lang="en-US" dirty="0"/>
              <a:t>  call </a:t>
            </a:r>
            <a:r>
              <a:rPr lang="en-US" dirty="0" err="1"/>
              <a:t>JEDI_Cap%Step</a:t>
            </a:r>
            <a:endParaRPr lang="en-US" dirty="0"/>
          </a:p>
        </p:txBody>
      </p:sp>
    </p:spTree>
    <p:extLst>
      <p:ext uri="{BB962C8B-B14F-4D97-AF65-F5344CB8AC3E}">
        <p14:creationId xmlns:p14="http://schemas.microsoft.com/office/powerpoint/2010/main" val="1238664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CAEA6-7C75-6F47-9ECF-BDBA7001CCE9}"/>
              </a:ext>
            </a:extLst>
          </p:cNvPr>
          <p:cNvSpPr>
            <a:spLocks noGrp="1"/>
          </p:cNvSpPr>
          <p:nvPr>
            <p:ph type="title"/>
          </p:nvPr>
        </p:nvSpPr>
        <p:spPr/>
        <p:txBody>
          <a:bodyPr/>
          <a:lstStyle/>
          <a:p>
            <a:r>
              <a:rPr lang="en-US" dirty="0"/>
              <a:t>Models using the framework</a:t>
            </a:r>
          </a:p>
        </p:txBody>
      </p:sp>
      <p:graphicFrame>
        <p:nvGraphicFramePr>
          <p:cNvPr id="4" name="Table 3">
            <a:extLst>
              <a:ext uri="{FF2B5EF4-FFF2-40B4-BE49-F238E27FC236}">
                <a16:creationId xmlns:a16="http://schemas.microsoft.com/office/drawing/2014/main" id="{54AE833F-A6B9-0847-A4E1-F69F04D48B19}"/>
              </a:ext>
            </a:extLst>
          </p:cNvPr>
          <p:cNvGraphicFramePr>
            <a:graphicFrameLocks noGrp="1"/>
          </p:cNvGraphicFramePr>
          <p:nvPr>
            <p:extLst>
              <p:ext uri="{D42A27DB-BD31-4B8C-83A1-F6EECF244321}">
                <p14:modId xmlns:p14="http://schemas.microsoft.com/office/powerpoint/2010/main" val="716412028"/>
              </p:ext>
            </p:extLst>
          </p:nvPr>
        </p:nvGraphicFramePr>
        <p:xfrm>
          <a:off x="2846349" y="4582855"/>
          <a:ext cx="8128000" cy="1112520"/>
        </p:xfrm>
        <a:graphic>
          <a:graphicData uri="http://schemas.openxmlformats.org/drawingml/2006/table">
            <a:tbl>
              <a:tblPr firstRow="1" bandRow="1">
                <a:tableStyleId>{5C22544A-7EE6-4342-B048-85BDC9FD1C3A}</a:tableStyleId>
              </a:tblPr>
              <a:tblGrid>
                <a:gridCol w="4388930">
                  <a:extLst>
                    <a:ext uri="{9D8B030D-6E8A-4147-A177-3AD203B41FA5}">
                      <a16:colId xmlns:a16="http://schemas.microsoft.com/office/drawing/2014/main" val="2009070626"/>
                    </a:ext>
                  </a:extLst>
                </a:gridCol>
                <a:gridCol w="3739070">
                  <a:extLst>
                    <a:ext uri="{9D8B030D-6E8A-4147-A177-3AD203B41FA5}">
                      <a16:colId xmlns:a16="http://schemas.microsoft.com/office/drawing/2014/main" val="337982993"/>
                    </a:ext>
                  </a:extLst>
                </a:gridCol>
              </a:tblGrid>
              <a:tr h="370840">
                <a:tc>
                  <a:txBody>
                    <a:bodyPr/>
                    <a:lstStyle/>
                    <a:p>
                      <a:pPr algn="ctr"/>
                      <a:r>
                        <a:rPr lang="en-US" dirty="0"/>
                        <a:t>MODEL</a:t>
                      </a:r>
                    </a:p>
                  </a:txBody>
                  <a:tcPr/>
                </a:tc>
                <a:tc>
                  <a:txBody>
                    <a:bodyPr/>
                    <a:lstStyle/>
                    <a:p>
                      <a:pPr algn="ctr"/>
                      <a:r>
                        <a:rPr lang="en-US" dirty="0"/>
                        <a:t>CENTER</a:t>
                      </a:r>
                    </a:p>
                  </a:txBody>
                  <a:tcPr/>
                </a:tc>
                <a:extLst>
                  <a:ext uri="{0D108BD9-81ED-4DB2-BD59-A6C34878D82A}">
                    <a16:rowId xmlns:a16="http://schemas.microsoft.com/office/drawing/2014/main" val="15933262"/>
                  </a:ext>
                </a:extLst>
              </a:tr>
              <a:tr h="370840">
                <a:tc>
                  <a:txBody>
                    <a:bodyPr/>
                    <a:lstStyle/>
                    <a:p>
                      <a:pPr algn="ctr"/>
                      <a:r>
                        <a:rPr lang="en-US" dirty="0"/>
                        <a:t>IFS (spectral model)</a:t>
                      </a:r>
                    </a:p>
                  </a:txBody>
                  <a:tcPr/>
                </a:tc>
                <a:tc>
                  <a:txBody>
                    <a:bodyPr/>
                    <a:lstStyle/>
                    <a:p>
                      <a:pPr algn="ctr"/>
                      <a:r>
                        <a:rPr lang="en-US" dirty="0"/>
                        <a:t>ECMWF</a:t>
                      </a:r>
                    </a:p>
                  </a:txBody>
                  <a:tcPr/>
                </a:tc>
                <a:extLst>
                  <a:ext uri="{0D108BD9-81ED-4DB2-BD59-A6C34878D82A}">
                    <a16:rowId xmlns:a16="http://schemas.microsoft.com/office/drawing/2014/main" val="4130089330"/>
                  </a:ext>
                </a:extLst>
              </a:tr>
              <a:tr h="370840">
                <a:tc>
                  <a:txBody>
                    <a:bodyPr/>
                    <a:lstStyle/>
                    <a:p>
                      <a:pPr algn="ctr"/>
                      <a:r>
                        <a:rPr lang="en-US" dirty="0"/>
                        <a:t>NEMO</a:t>
                      </a:r>
                    </a:p>
                  </a:txBody>
                  <a:tcPr/>
                </a:tc>
                <a:tc>
                  <a:txBody>
                    <a:bodyPr/>
                    <a:lstStyle/>
                    <a:p>
                      <a:pPr algn="ctr"/>
                      <a:r>
                        <a:rPr lang="en-US" dirty="0"/>
                        <a:t>ECMWF/Met Office</a:t>
                      </a:r>
                    </a:p>
                  </a:txBody>
                  <a:tcPr/>
                </a:tc>
                <a:extLst>
                  <a:ext uri="{0D108BD9-81ED-4DB2-BD59-A6C34878D82A}">
                    <a16:rowId xmlns:a16="http://schemas.microsoft.com/office/drawing/2014/main" val="1172093037"/>
                  </a:ext>
                </a:extLst>
              </a:tr>
            </a:tbl>
          </a:graphicData>
        </a:graphic>
      </p:graphicFrame>
      <p:graphicFrame>
        <p:nvGraphicFramePr>
          <p:cNvPr id="5" name="Table 4">
            <a:extLst>
              <a:ext uri="{FF2B5EF4-FFF2-40B4-BE49-F238E27FC236}">
                <a16:creationId xmlns:a16="http://schemas.microsoft.com/office/drawing/2014/main" id="{7B0BB891-72B7-D94E-A16E-1623033E908E}"/>
              </a:ext>
            </a:extLst>
          </p:cNvPr>
          <p:cNvGraphicFramePr>
            <a:graphicFrameLocks noGrp="1"/>
          </p:cNvGraphicFramePr>
          <p:nvPr>
            <p:extLst>
              <p:ext uri="{D42A27DB-BD31-4B8C-83A1-F6EECF244321}">
                <p14:modId xmlns:p14="http://schemas.microsoft.com/office/powerpoint/2010/main" val="46704547"/>
              </p:ext>
            </p:extLst>
          </p:nvPr>
        </p:nvGraphicFramePr>
        <p:xfrm>
          <a:off x="2846349" y="1805928"/>
          <a:ext cx="8128000" cy="2225040"/>
        </p:xfrm>
        <a:graphic>
          <a:graphicData uri="http://schemas.openxmlformats.org/drawingml/2006/table">
            <a:tbl>
              <a:tblPr firstRow="1" bandRow="1">
                <a:tableStyleId>{5C22544A-7EE6-4342-B048-85BDC9FD1C3A}</a:tableStyleId>
              </a:tblPr>
              <a:tblGrid>
                <a:gridCol w="4406182">
                  <a:extLst>
                    <a:ext uri="{9D8B030D-6E8A-4147-A177-3AD203B41FA5}">
                      <a16:colId xmlns:a16="http://schemas.microsoft.com/office/drawing/2014/main" val="2009070626"/>
                    </a:ext>
                  </a:extLst>
                </a:gridCol>
                <a:gridCol w="3721818">
                  <a:extLst>
                    <a:ext uri="{9D8B030D-6E8A-4147-A177-3AD203B41FA5}">
                      <a16:colId xmlns:a16="http://schemas.microsoft.com/office/drawing/2014/main" val="337982993"/>
                    </a:ext>
                  </a:extLst>
                </a:gridCol>
              </a:tblGrid>
              <a:tr h="370840">
                <a:tc>
                  <a:txBody>
                    <a:bodyPr/>
                    <a:lstStyle/>
                    <a:p>
                      <a:pPr algn="ctr"/>
                      <a:r>
                        <a:rPr lang="en-US" dirty="0"/>
                        <a:t>MODEL</a:t>
                      </a:r>
                    </a:p>
                  </a:txBody>
                  <a:tcPr/>
                </a:tc>
                <a:tc>
                  <a:txBody>
                    <a:bodyPr/>
                    <a:lstStyle/>
                    <a:p>
                      <a:pPr algn="ctr"/>
                      <a:r>
                        <a:rPr lang="en-US" dirty="0"/>
                        <a:t>CENTER</a:t>
                      </a:r>
                    </a:p>
                  </a:txBody>
                  <a:tcPr/>
                </a:tc>
                <a:extLst>
                  <a:ext uri="{0D108BD9-81ED-4DB2-BD59-A6C34878D82A}">
                    <a16:rowId xmlns:a16="http://schemas.microsoft.com/office/drawing/2014/main" val="15933262"/>
                  </a:ext>
                </a:extLst>
              </a:tr>
              <a:tr h="370840">
                <a:tc>
                  <a:txBody>
                    <a:bodyPr/>
                    <a:lstStyle/>
                    <a:p>
                      <a:pPr algn="ctr"/>
                      <a:r>
                        <a:rPr lang="en-US" dirty="0"/>
                        <a:t>FV3 (cubed sphere finite volume)</a:t>
                      </a:r>
                    </a:p>
                  </a:txBody>
                  <a:tcPr/>
                </a:tc>
                <a:tc>
                  <a:txBody>
                    <a:bodyPr/>
                    <a:lstStyle/>
                    <a:p>
                      <a:pPr algn="ctr"/>
                      <a:r>
                        <a:rPr lang="en-US" dirty="0"/>
                        <a:t>NCEP, NASA GMAO, GFDL</a:t>
                      </a:r>
                    </a:p>
                  </a:txBody>
                  <a:tcPr/>
                </a:tc>
                <a:extLst>
                  <a:ext uri="{0D108BD9-81ED-4DB2-BD59-A6C34878D82A}">
                    <a16:rowId xmlns:a16="http://schemas.microsoft.com/office/drawing/2014/main" val="4130089330"/>
                  </a:ext>
                </a:extLst>
              </a:tr>
              <a:tr h="370840">
                <a:tc>
                  <a:txBody>
                    <a:bodyPr/>
                    <a:lstStyle/>
                    <a:p>
                      <a:pPr algn="ctr"/>
                      <a:r>
                        <a:rPr lang="en-US" dirty="0"/>
                        <a:t>SOCA (MOM6, CICE5, tripolar grids)</a:t>
                      </a:r>
                    </a:p>
                  </a:txBody>
                  <a:tcPr/>
                </a:tc>
                <a:tc>
                  <a:txBody>
                    <a:bodyPr/>
                    <a:lstStyle/>
                    <a:p>
                      <a:pPr algn="ctr"/>
                      <a:r>
                        <a:rPr lang="en-US" dirty="0"/>
                        <a:t>JCSDA/EMC</a:t>
                      </a:r>
                    </a:p>
                  </a:txBody>
                  <a:tcPr/>
                </a:tc>
                <a:extLst>
                  <a:ext uri="{0D108BD9-81ED-4DB2-BD59-A6C34878D82A}">
                    <a16:rowId xmlns:a16="http://schemas.microsoft.com/office/drawing/2014/main" val="1172093037"/>
                  </a:ext>
                </a:extLst>
              </a:tr>
              <a:tr h="370840">
                <a:tc>
                  <a:txBody>
                    <a:bodyPr/>
                    <a:lstStyle/>
                    <a:p>
                      <a:pPr algn="ctr"/>
                      <a:r>
                        <a:rPr lang="en-US" dirty="0"/>
                        <a:t>MPAS (icosahedral unstructured grid)</a:t>
                      </a:r>
                    </a:p>
                  </a:txBody>
                  <a:tcPr/>
                </a:tc>
                <a:tc>
                  <a:txBody>
                    <a:bodyPr/>
                    <a:lstStyle/>
                    <a:p>
                      <a:pPr algn="ctr"/>
                      <a:r>
                        <a:rPr lang="en-US" dirty="0"/>
                        <a:t>NCAR</a:t>
                      </a:r>
                    </a:p>
                  </a:txBody>
                  <a:tcPr/>
                </a:tc>
                <a:extLst>
                  <a:ext uri="{0D108BD9-81ED-4DB2-BD59-A6C34878D82A}">
                    <a16:rowId xmlns:a16="http://schemas.microsoft.com/office/drawing/2014/main" val="3375421930"/>
                  </a:ext>
                </a:extLst>
              </a:tr>
              <a:tr h="370840">
                <a:tc>
                  <a:txBody>
                    <a:bodyPr/>
                    <a:lstStyle/>
                    <a:p>
                      <a:pPr algn="ctr"/>
                      <a:r>
                        <a:rPr lang="en-US" dirty="0" err="1"/>
                        <a:t>LFRic</a:t>
                      </a:r>
                      <a:r>
                        <a:rPr lang="en-US" dirty="0"/>
                        <a:t> (cubed sphere finite element)</a:t>
                      </a:r>
                    </a:p>
                  </a:txBody>
                  <a:tcPr/>
                </a:tc>
                <a:tc>
                  <a:txBody>
                    <a:bodyPr/>
                    <a:lstStyle/>
                    <a:p>
                      <a:pPr algn="ctr"/>
                      <a:r>
                        <a:rPr lang="en-US" dirty="0"/>
                        <a:t>Met Office</a:t>
                      </a:r>
                    </a:p>
                  </a:txBody>
                  <a:tcPr/>
                </a:tc>
                <a:extLst>
                  <a:ext uri="{0D108BD9-81ED-4DB2-BD59-A6C34878D82A}">
                    <a16:rowId xmlns:a16="http://schemas.microsoft.com/office/drawing/2014/main" val="2208536924"/>
                  </a:ext>
                </a:extLst>
              </a:tr>
              <a:tr h="370840">
                <a:tc>
                  <a:txBody>
                    <a:bodyPr/>
                    <a:lstStyle/>
                    <a:p>
                      <a:pPr algn="ctr"/>
                      <a:r>
                        <a:rPr lang="en-US" dirty="0"/>
                        <a:t>NEPTUNE (cubed sphere spectral element)</a:t>
                      </a:r>
                    </a:p>
                  </a:txBody>
                  <a:tcPr/>
                </a:tc>
                <a:tc>
                  <a:txBody>
                    <a:bodyPr/>
                    <a:lstStyle/>
                    <a:p>
                      <a:pPr algn="ctr"/>
                      <a:r>
                        <a:rPr lang="en-US" dirty="0"/>
                        <a:t>NRL</a:t>
                      </a:r>
                    </a:p>
                  </a:txBody>
                  <a:tcPr/>
                </a:tc>
                <a:extLst>
                  <a:ext uri="{0D108BD9-81ED-4DB2-BD59-A6C34878D82A}">
                    <a16:rowId xmlns:a16="http://schemas.microsoft.com/office/drawing/2014/main" val="1498393062"/>
                  </a:ext>
                </a:extLst>
              </a:tr>
            </a:tbl>
          </a:graphicData>
        </a:graphic>
      </p:graphicFrame>
      <p:sp>
        <p:nvSpPr>
          <p:cNvPr id="6" name="Left Brace 5">
            <a:extLst>
              <a:ext uri="{FF2B5EF4-FFF2-40B4-BE49-F238E27FC236}">
                <a16:creationId xmlns:a16="http://schemas.microsoft.com/office/drawing/2014/main" id="{407DC120-9431-4041-9CEA-16277865FAED}"/>
              </a:ext>
            </a:extLst>
          </p:cNvPr>
          <p:cNvSpPr/>
          <p:nvPr/>
        </p:nvSpPr>
        <p:spPr>
          <a:xfrm>
            <a:off x="2180199" y="1805928"/>
            <a:ext cx="528127" cy="222504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9DBA96A2-E766-424F-ADF3-B42C89675373}"/>
              </a:ext>
            </a:extLst>
          </p:cNvPr>
          <p:cNvSpPr txBox="1"/>
          <p:nvPr/>
        </p:nvSpPr>
        <p:spPr>
          <a:xfrm>
            <a:off x="989753" y="2685446"/>
            <a:ext cx="707366" cy="461665"/>
          </a:xfrm>
          <a:prstGeom prst="rect">
            <a:avLst/>
          </a:prstGeom>
          <a:noFill/>
        </p:spPr>
        <p:txBody>
          <a:bodyPr wrap="square" rtlCol="0">
            <a:spAutoFit/>
          </a:bodyPr>
          <a:lstStyle/>
          <a:p>
            <a:r>
              <a:rPr lang="en-US" sz="2400" dirty="0"/>
              <a:t>JEDI</a:t>
            </a:r>
          </a:p>
        </p:txBody>
      </p:sp>
      <p:grpSp>
        <p:nvGrpSpPr>
          <p:cNvPr id="8" name="Group 7">
            <a:extLst>
              <a:ext uri="{FF2B5EF4-FFF2-40B4-BE49-F238E27FC236}">
                <a16:creationId xmlns:a16="http://schemas.microsoft.com/office/drawing/2014/main" id="{517F5533-A9AA-CC4B-BE5E-EB4C45411024}"/>
              </a:ext>
            </a:extLst>
          </p:cNvPr>
          <p:cNvGrpSpPr/>
          <p:nvPr/>
        </p:nvGrpSpPr>
        <p:grpSpPr>
          <a:xfrm>
            <a:off x="506675" y="4430040"/>
            <a:ext cx="2201650" cy="1418153"/>
            <a:chOff x="224287" y="3945946"/>
            <a:chExt cx="2201650" cy="1418153"/>
          </a:xfrm>
        </p:grpSpPr>
        <p:sp>
          <p:nvSpPr>
            <p:cNvPr id="9" name="Left Brace 8">
              <a:extLst>
                <a:ext uri="{FF2B5EF4-FFF2-40B4-BE49-F238E27FC236}">
                  <a16:creationId xmlns:a16="http://schemas.microsoft.com/office/drawing/2014/main" id="{67D14FF3-B554-3A42-8930-7B39CB19ADBD}"/>
                </a:ext>
              </a:extLst>
            </p:cNvPr>
            <p:cNvSpPr/>
            <p:nvPr/>
          </p:nvSpPr>
          <p:spPr>
            <a:xfrm>
              <a:off x="1897810" y="3945946"/>
              <a:ext cx="528127" cy="141815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9EFB5626-DF26-5F45-ABAD-1675653F5C48}"/>
                </a:ext>
              </a:extLst>
            </p:cNvPr>
            <p:cNvSpPr txBox="1"/>
            <p:nvPr/>
          </p:nvSpPr>
          <p:spPr>
            <a:xfrm>
              <a:off x="224287" y="4424189"/>
              <a:ext cx="1673522" cy="461665"/>
            </a:xfrm>
            <a:prstGeom prst="rect">
              <a:avLst/>
            </a:prstGeom>
            <a:noFill/>
          </p:spPr>
          <p:txBody>
            <a:bodyPr wrap="square" rtlCol="0">
              <a:spAutoFit/>
            </a:bodyPr>
            <a:lstStyle/>
            <a:p>
              <a:r>
                <a:rPr lang="en-US" sz="2400" dirty="0"/>
                <a:t>OOPS ONLY</a:t>
              </a:r>
            </a:p>
          </p:txBody>
        </p:sp>
      </p:grpSp>
    </p:spTree>
    <p:extLst>
      <p:ext uri="{BB962C8B-B14F-4D97-AF65-F5344CB8AC3E}">
        <p14:creationId xmlns:p14="http://schemas.microsoft.com/office/powerpoint/2010/main" val="34475239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6F332-E172-5F46-A55F-7C327AFFA067}"/>
              </a:ext>
            </a:extLst>
          </p:cNvPr>
          <p:cNvSpPr>
            <a:spLocks noGrp="1"/>
          </p:cNvSpPr>
          <p:nvPr>
            <p:ph type="title"/>
          </p:nvPr>
        </p:nvSpPr>
        <p:spPr/>
        <p:txBody>
          <a:bodyPr/>
          <a:lstStyle/>
          <a:p>
            <a:r>
              <a:rPr lang="en-US" dirty="0"/>
              <a:t>TLM and ADM</a:t>
            </a:r>
          </a:p>
        </p:txBody>
      </p:sp>
      <p:sp>
        <p:nvSpPr>
          <p:cNvPr id="5" name="TextBox 4">
            <a:extLst>
              <a:ext uri="{FF2B5EF4-FFF2-40B4-BE49-F238E27FC236}">
                <a16:creationId xmlns:a16="http://schemas.microsoft.com/office/drawing/2014/main" id="{9083FBFB-8D4E-1F46-AE95-FBE24B70BEE1}"/>
              </a:ext>
            </a:extLst>
          </p:cNvPr>
          <p:cNvSpPr txBox="1"/>
          <p:nvPr/>
        </p:nvSpPr>
        <p:spPr>
          <a:xfrm>
            <a:off x="627797" y="1596789"/>
            <a:ext cx="11081982" cy="5078313"/>
          </a:xfrm>
          <a:prstGeom prst="rect">
            <a:avLst/>
          </a:prstGeom>
          <a:noFill/>
        </p:spPr>
        <p:txBody>
          <a:bodyPr wrap="square" rtlCol="0">
            <a:spAutoFit/>
          </a:bodyPr>
          <a:lstStyle/>
          <a:p>
            <a:r>
              <a:rPr lang="en-US" b="1" dirty="0" err="1">
                <a:latin typeface="Courier" pitchFamily="2" charset="0"/>
              </a:rPr>
              <a:t>set_traj</a:t>
            </a:r>
            <a:r>
              <a:rPr lang="en-US" b="1" dirty="0">
                <a:latin typeface="Courier" pitchFamily="2" charset="0"/>
              </a:rPr>
              <a:t>(fields)</a:t>
            </a:r>
          </a:p>
          <a:p>
            <a:endParaRPr lang="en-US" b="1" dirty="0">
              <a:latin typeface="Courier" pitchFamily="2" charset="0"/>
            </a:endParaRPr>
          </a:p>
          <a:p>
            <a:r>
              <a:rPr lang="en-US" dirty="0"/>
              <a:t>  Called as a post processor from </a:t>
            </a:r>
            <a:r>
              <a:rPr lang="en-US"/>
              <a:t>OOPS level.</a:t>
            </a:r>
            <a:endParaRPr lang="en-US" dirty="0"/>
          </a:p>
          <a:p>
            <a:endParaRPr lang="en-US" b="1" dirty="0">
              <a:latin typeface="Courier" pitchFamily="2" charset="0"/>
            </a:endParaRPr>
          </a:p>
          <a:p>
            <a:r>
              <a:rPr lang="en-US" dirty="0">
                <a:latin typeface="Courier" pitchFamily="2" charset="0"/>
              </a:rPr>
              <a:t> </a:t>
            </a:r>
            <a:r>
              <a:rPr lang="en-US" dirty="0" err="1">
                <a:latin typeface="Courier" pitchFamily="2" charset="0"/>
              </a:rPr>
              <a:t>traj%u</a:t>
            </a:r>
            <a:r>
              <a:rPr lang="en-US" dirty="0">
                <a:latin typeface="Courier" pitchFamily="2" charset="0"/>
              </a:rPr>
              <a:t> = </a:t>
            </a:r>
            <a:r>
              <a:rPr lang="en-US" dirty="0" err="1">
                <a:latin typeface="Courier" pitchFamily="2" charset="0"/>
              </a:rPr>
              <a:t>fields%u</a:t>
            </a:r>
            <a:endParaRPr lang="en-US" dirty="0">
              <a:latin typeface="Courier" pitchFamily="2" charset="0"/>
            </a:endParaRPr>
          </a:p>
          <a:p>
            <a:endParaRPr lang="en-US" b="1" dirty="0">
              <a:latin typeface="Courier" pitchFamily="2" charset="0"/>
            </a:endParaRPr>
          </a:p>
          <a:p>
            <a:r>
              <a:rPr lang="en-US" b="1" dirty="0" err="1">
                <a:latin typeface="Courier" pitchFamily="2" charset="0"/>
              </a:rPr>
              <a:t>get_traj</a:t>
            </a:r>
            <a:r>
              <a:rPr lang="en-US" b="1" dirty="0">
                <a:latin typeface="Courier" pitchFamily="2" charset="0"/>
              </a:rPr>
              <a:t>(</a:t>
            </a:r>
            <a:r>
              <a:rPr lang="en-US" b="1" dirty="0" err="1">
                <a:latin typeface="Courier" pitchFamily="2" charset="0"/>
              </a:rPr>
              <a:t>traj</a:t>
            </a:r>
            <a:r>
              <a:rPr lang="en-US" b="1" dirty="0">
                <a:latin typeface="Courier" pitchFamily="2" charset="0"/>
              </a:rPr>
              <a:t>)</a:t>
            </a:r>
          </a:p>
          <a:p>
            <a:endParaRPr lang="en-US" dirty="0"/>
          </a:p>
          <a:p>
            <a:r>
              <a:rPr lang="en-US" dirty="0"/>
              <a:t>  Called from </a:t>
            </a:r>
            <a:r>
              <a:rPr lang="en-US" dirty="0" err="1"/>
              <a:t>propagate_tl</a:t>
            </a:r>
            <a:r>
              <a:rPr lang="en-US" dirty="0"/>
              <a:t> / _ad to grab beginning of the time step trajectory.</a:t>
            </a:r>
          </a:p>
          <a:p>
            <a:endParaRPr lang="en-US" dirty="0"/>
          </a:p>
          <a:p>
            <a:r>
              <a:rPr lang="en-US" b="1" dirty="0" err="1">
                <a:latin typeface="Courier" pitchFamily="2" charset="0"/>
              </a:rPr>
              <a:t>model_prepare_integration_tl</a:t>
            </a:r>
            <a:r>
              <a:rPr lang="en-US" b="1" dirty="0">
                <a:latin typeface="Courier" pitchFamily="2" charset="0"/>
              </a:rPr>
              <a:t>(</a:t>
            </a:r>
            <a:r>
              <a:rPr lang="en-US" b="1" dirty="0" err="1">
                <a:latin typeface="Courier" pitchFamily="2" charset="0"/>
              </a:rPr>
              <a:t>self,incrment</a:t>
            </a:r>
            <a:r>
              <a:rPr lang="en-US" b="1" dirty="0">
                <a:latin typeface="Courier" pitchFamily="2" charset="0"/>
              </a:rPr>
              <a:t>) / </a:t>
            </a:r>
            <a:r>
              <a:rPr lang="en-US" b="1" dirty="0" err="1">
                <a:latin typeface="Courier" pitchFamily="2" charset="0"/>
              </a:rPr>
              <a:t>model_prepare_integration_ad</a:t>
            </a:r>
            <a:endParaRPr lang="en-US" b="1" dirty="0">
              <a:latin typeface="Courier" pitchFamily="2" charset="0"/>
            </a:endParaRPr>
          </a:p>
          <a:p>
            <a:endParaRPr lang="en-US" dirty="0"/>
          </a:p>
          <a:p>
            <a:r>
              <a:rPr lang="en-US" dirty="0"/>
              <a:t>  Things that get done each time tangent linear model run is needed.</a:t>
            </a:r>
          </a:p>
          <a:p>
            <a:endParaRPr lang="en-US" dirty="0"/>
          </a:p>
          <a:p>
            <a:r>
              <a:rPr lang="en-US" b="1" dirty="0" err="1">
                <a:latin typeface="Courier" pitchFamily="2" charset="0"/>
              </a:rPr>
              <a:t>model_propagate_tl</a:t>
            </a:r>
            <a:r>
              <a:rPr lang="en-US" b="1" dirty="0">
                <a:latin typeface="Courier" pitchFamily="2" charset="0"/>
              </a:rPr>
              <a:t>(</a:t>
            </a:r>
            <a:r>
              <a:rPr lang="en-US" b="1" dirty="0" err="1">
                <a:latin typeface="Courier" pitchFamily="2" charset="0"/>
              </a:rPr>
              <a:t>self,incrment</a:t>
            </a:r>
            <a:r>
              <a:rPr lang="en-US" b="1" dirty="0">
                <a:latin typeface="Courier" pitchFamily="2" charset="0"/>
              </a:rPr>
              <a:t>) / </a:t>
            </a:r>
            <a:r>
              <a:rPr lang="en-US" b="1" dirty="0" err="1">
                <a:latin typeface="Courier" pitchFamily="2" charset="0"/>
              </a:rPr>
              <a:t>model_propagate_ad</a:t>
            </a:r>
            <a:endParaRPr lang="en-US" b="1" dirty="0">
              <a:latin typeface="Courier" pitchFamily="2" charset="0"/>
            </a:endParaRPr>
          </a:p>
          <a:p>
            <a:endParaRPr lang="en-US" dirty="0"/>
          </a:p>
          <a:p>
            <a:r>
              <a:rPr lang="en-US" dirty="0"/>
              <a:t>  Call get </a:t>
            </a:r>
            <a:r>
              <a:rPr lang="en-US" dirty="0" err="1"/>
              <a:t>traj</a:t>
            </a:r>
            <a:r>
              <a:rPr lang="en-US" dirty="0"/>
              <a:t> and propagate the tangent linear or adjoint model by one time step.</a:t>
            </a:r>
          </a:p>
          <a:p>
            <a:endParaRPr lang="en-US" dirty="0"/>
          </a:p>
        </p:txBody>
      </p:sp>
    </p:spTree>
    <p:extLst>
      <p:ext uri="{BB962C8B-B14F-4D97-AF65-F5344CB8AC3E}">
        <p14:creationId xmlns:p14="http://schemas.microsoft.com/office/powerpoint/2010/main" val="1306934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96BFA-DCA6-0B4B-BCA9-129D30359748}"/>
              </a:ext>
            </a:extLst>
          </p:cNvPr>
          <p:cNvSpPr>
            <a:spLocks noGrp="1"/>
          </p:cNvSpPr>
          <p:nvPr>
            <p:ph type="title"/>
          </p:nvPr>
        </p:nvSpPr>
        <p:spPr/>
        <p:txBody>
          <a:bodyPr/>
          <a:lstStyle/>
          <a:p>
            <a:r>
              <a:rPr lang="en-US" dirty="0"/>
              <a:t>Static B covariance setup</a:t>
            </a:r>
          </a:p>
        </p:txBody>
      </p:sp>
      <p:sp>
        <p:nvSpPr>
          <p:cNvPr id="4" name="TextBox 3">
            <a:extLst>
              <a:ext uri="{FF2B5EF4-FFF2-40B4-BE49-F238E27FC236}">
                <a16:creationId xmlns:a16="http://schemas.microsoft.com/office/drawing/2014/main" id="{F305B44D-7F2B-E743-A8AB-EC68012691FF}"/>
              </a:ext>
            </a:extLst>
          </p:cNvPr>
          <p:cNvSpPr txBox="1"/>
          <p:nvPr/>
        </p:nvSpPr>
        <p:spPr>
          <a:xfrm>
            <a:off x="327546" y="1225689"/>
            <a:ext cx="11614245" cy="5632311"/>
          </a:xfrm>
          <a:prstGeom prst="rect">
            <a:avLst/>
          </a:prstGeom>
          <a:noFill/>
        </p:spPr>
        <p:txBody>
          <a:bodyPr wrap="square" rtlCol="0">
            <a:spAutoFit/>
          </a:bodyPr>
          <a:lstStyle/>
          <a:p>
            <a:r>
              <a:rPr lang="en-US" dirty="0"/>
              <a:t>Each model has a covariance class where the static B matrix is implemented.</a:t>
            </a:r>
          </a:p>
          <a:p>
            <a:endParaRPr lang="en-US" dirty="0"/>
          </a:p>
          <a:p>
            <a:r>
              <a:rPr lang="en-US" dirty="0"/>
              <a:t>All the models using JEDI are still working out the details but using BUMP we have the tools to compute any convolution we want (being developed in SOCA by Guillaume and with guidance from Benjamin </a:t>
            </a:r>
            <a:r>
              <a:rPr lang="en-US" dirty="0" err="1"/>
              <a:t>Ménétrier</a:t>
            </a:r>
            <a:r>
              <a:rPr lang="en-US" dirty="0"/>
              <a:t>).</a:t>
            </a:r>
          </a:p>
          <a:p>
            <a:endParaRPr lang="en-US" dirty="0"/>
          </a:p>
          <a:p>
            <a:r>
              <a:rPr lang="en-US" dirty="0">
                <a:latin typeface="Courier" pitchFamily="2" charset="0"/>
              </a:rPr>
              <a:t>  type(</a:t>
            </a:r>
            <a:r>
              <a:rPr lang="en-US" dirty="0" err="1">
                <a:latin typeface="Courier" pitchFamily="2" charset="0"/>
              </a:rPr>
              <a:t>bump_type</a:t>
            </a:r>
            <a:r>
              <a:rPr lang="en-US" dirty="0">
                <a:latin typeface="Courier" pitchFamily="2" charset="0"/>
              </a:rPr>
              <a:t>) </a:t>
            </a:r>
            <a:r>
              <a:rPr lang="en-US" dirty="0" err="1">
                <a:latin typeface="Courier" pitchFamily="2" charset="0"/>
              </a:rPr>
              <a:t>horiz_convol_type</a:t>
            </a:r>
            <a:endParaRPr lang="en-US" dirty="0">
              <a:latin typeface="Courier" pitchFamily="2" charset="0"/>
            </a:endParaRPr>
          </a:p>
          <a:p>
            <a:endParaRPr lang="en-US" dirty="0">
              <a:latin typeface="Courier" pitchFamily="2" charset="0"/>
            </a:endParaRPr>
          </a:p>
          <a:p>
            <a:r>
              <a:rPr lang="en-US" dirty="0">
                <a:solidFill>
                  <a:srgbClr val="FF0000"/>
                </a:solidFill>
                <a:latin typeface="Courier" pitchFamily="2" charset="0"/>
              </a:rPr>
              <a:t>  call </a:t>
            </a:r>
            <a:r>
              <a:rPr lang="en-US" dirty="0" err="1">
                <a:solidFill>
                  <a:srgbClr val="FF0000"/>
                </a:solidFill>
                <a:latin typeface="Courier" pitchFamily="2" charset="0"/>
              </a:rPr>
              <a:t>horiz_convol_type%setup_online</a:t>
            </a:r>
            <a:r>
              <a:rPr lang="en-US" dirty="0">
                <a:solidFill>
                  <a:srgbClr val="FF0000"/>
                </a:solidFill>
                <a:latin typeface="Courier" pitchFamily="2" charset="0"/>
              </a:rPr>
              <a:t>( </a:t>
            </a:r>
            <a:r>
              <a:rPr lang="en-US" dirty="0" err="1">
                <a:solidFill>
                  <a:srgbClr val="FF0000"/>
                </a:solidFill>
                <a:latin typeface="Courier" pitchFamily="2" charset="0"/>
              </a:rPr>
              <a:t>mpi_comm_world</a:t>
            </a:r>
            <a:r>
              <a:rPr lang="en-US" dirty="0">
                <a:solidFill>
                  <a:srgbClr val="FF0000"/>
                </a:solidFill>
                <a:latin typeface="Courier" pitchFamily="2" charset="0"/>
              </a:rPr>
              <a:t>, </a:t>
            </a:r>
            <a:r>
              <a:rPr lang="en-US" dirty="0" err="1">
                <a:solidFill>
                  <a:srgbClr val="FF0000"/>
                </a:solidFill>
                <a:latin typeface="Courier" pitchFamily="2" charset="0"/>
              </a:rPr>
              <a:t>mod_num</a:t>
            </a:r>
            <a:r>
              <a:rPr lang="en-US" dirty="0">
                <a:solidFill>
                  <a:srgbClr val="FF0000"/>
                </a:solidFill>
                <a:latin typeface="Courier" pitchFamily="2" charset="0"/>
              </a:rPr>
              <a:t>, nl0, </a:t>
            </a:r>
            <a:r>
              <a:rPr lang="en-US" dirty="0" err="1">
                <a:solidFill>
                  <a:srgbClr val="FF0000"/>
                </a:solidFill>
                <a:latin typeface="Courier" pitchFamily="2" charset="0"/>
              </a:rPr>
              <a:t>nv</a:t>
            </a:r>
            <a:r>
              <a:rPr lang="en-US" dirty="0">
                <a:solidFill>
                  <a:srgbClr val="FF0000"/>
                </a:solidFill>
                <a:latin typeface="Courier" pitchFamily="2" charset="0"/>
              </a:rPr>
              <a:t>, </a:t>
            </a:r>
            <a:r>
              <a:rPr lang="en-US" dirty="0" err="1">
                <a:solidFill>
                  <a:srgbClr val="FF0000"/>
                </a:solidFill>
                <a:latin typeface="Courier" pitchFamily="2" charset="0"/>
              </a:rPr>
              <a:t>nts</a:t>
            </a:r>
            <a:r>
              <a:rPr lang="en-US" dirty="0">
                <a:solidFill>
                  <a:srgbClr val="FF0000"/>
                </a:solidFill>
                <a:latin typeface="Courier" pitchFamily="2" charset="0"/>
              </a:rPr>
              <a:t>, &amp;</a:t>
            </a:r>
          </a:p>
          <a:p>
            <a:r>
              <a:rPr lang="en-US" dirty="0">
                <a:solidFill>
                  <a:srgbClr val="FF0000"/>
                </a:solidFill>
                <a:latin typeface="Courier" pitchFamily="2" charset="0"/>
              </a:rPr>
              <a:t>                                       </a:t>
            </a:r>
            <a:r>
              <a:rPr lang="en-US" dirty="0" err="1">
                <a:solidFill>
                  <a:srgbClr val="FF0000"/>
                </a:solidFill>
                <a:latin typeface="Courier" pitchFamily="2" charset="0"/>
              </a:rPr>
              <a:t>mod_lon</a:t>
            </a:r>
            <a:r>
              <a:rPr lang="en-US" dirty="0">
                <a:solidFill>
                  <a:srgbClr val="FF0000"/>
                </a:solidFill>
                <a:latin typeface="Courier" pitchFamily="2" charset="0"/>
              </a:rPr>
              <a:t>, </a:t>
            </a:r>
            <a:r>
              <a:rPr lang="en-US" dirty="0" err="1">
                <a:solidFill>
                  <a:srgbClr val="FF0000"/>
                </a:solidFill>
                <a:latin typeface="Courier" pitchFamily="2" charset="0"/>
              </a:rPr>
              <a:t>mod_lat</a:t>
            </a:r>
            <a:r>
              <a:rPr lang="en-US" dirty="0">
                <a:solidFill>
                  <a:srgbClr val="FF0000"/>
                </a:solidFill>
                <a:latin typeface="Courier" pitchFamily="2" charset="0"/>
              </a:rPr>
              <a:t>, &amp;</a:t>
            </a:r>
          </a:p>
          <a:p>
            <a:r>
              <a:rPr lang="en-US" dirty="0">
                <a:solidFill>
                  <a:srgbClr val="FF0000"/>
                </a:solidFill>
                <a:latin typeface="Courier" pitchFamily="2" charset="0"/>
              </a:rPr>
              <a:t>                                       area, </a:t>
            </a:r>
            <a:r>
              <a:rPr lang="en-US" dirty="0" err="1">
                <a:solidFill>
                  <a:srgbClr val="FF0000"/>
                </a:solidFill>
                <a:latin typeface="Courier" pitchFamily="2" charset="0"/>
              </a:rPr>
              <a:t>vunit</a:t>
            </a:r>
            <a:r>
              <a:rPr lang="en-US" dirty="0">
                <a:solidFill>
                  <a:srgbClr val="FF0000"/>
                </a:solidFill>
                <a:latin typeface="Courier" pitchFamily="2" charset="0"/>
              </a:rPr>
              <a:t>, </a:t>
            </a:r>
            <a:r>
              <a:rPr lang="en-US" dirty="0" err="1">
                <a:solidFill>
                  <a:srgbClr val="FF0000"/>
                </a:solidFill>
                <a:latin typeface="Courier" pitchFamily="2" charset="0"/>
              </a:rPr>
              <a:t>lmask</a:t>
            </a:r>
            <a:r>
              <a:rPr lang="en-US" dirty="0">
                <a:solidFill>
                  <a:srgbClr val="FF0000"/>
                </a:solidFill>
                <a:latin typeface="Courier" pitchFamily="2" charset="0"/>
              </a:rPr>
              <a:t>, &amp;</a:t>
            </a:r>
          </a:p>
          <a:p>
            <a:r>
              <a:rPr lang="en-US" dirty="0">
                <a:solidFill>
                  <a:srgbClr val="FF0000"/>
                </a:solidFill>
                <a:latin typeface="Courier" pitchFamily="2" charset="0"/>
              </a:rPr>
              <a:t>                                       </a:t>
            </a:r>
            <a:r>
              <a:rPr lang="en-US" dirty="0" err="1">
                <a:solidFill>
                  <a:srgbClr val="FF0000"/>
                </a:solidFill>
                <a:latin typeface="Courier" pitchFamily="2" charset="0"/>
              </a:rPr>
              <a:t>rh</a:t>
            </a:r>
            <a:r>
              <a:rPr lang="en-US" dirty="0">
                <a:solidFill>
                  <a:srgbClr val="FF0000"/>
                </a:solidFill>
                <a:latin typeface="Courier" pitchFamily="2" charset="0"/>
              </a:rPr>
              <a:t>=</a:t>
            </a:r>
            <a:r>
              <a:rPr lang="en-US" dirty="0" err="1">
                <a:solidFill>
                  <a:srgbClr val="FF0000"/>
                </a:solidFill>
                <a:latin typeface="Courier" pitchFamily="2" charset="0"/>
              </a:rPr>
              <a:t>rh</a:t>
            </a:r>
            <a:r>
              <a:rPr lang="en-US" dirty="0">
                <a:solidFill>
                  <a:srgbClr val="FF0000"/>
                </a:solidFill>
                <a:latin typeface="Courier" pitchFamily="2" charset="0"/>
              </a:rPr>
              <a:t>, </a:t>
            </a:r>
            <a:r>
              <a:rPr lang="en-US" dirty="0" err="1">
                <a:solidFill>
                  <a:srgbClr val="FF0000"/>
                </a:solidFill>
                <a:latin typeface="Courier" pitchFamily="2" charset="0"/>
              </a:rPr>
              <a:t>rv</a:t>
            </a:r>
            <a:r>
              <a:rPr lang="en-US" dirty="0">
                <a:solidFill>
                  <a:srgbClr val="FF0000"/>
                </a:solidFill>
                <a:latin typeface="Courier" pitchFamily="2" charset="0"/>
              </a:rPr>
              <a:t>=</a:t>
            </a:r>
            <a:r>
              <a:rPr lang="en-US" dirty="0" err="1">
                <a:solidFill>
                  <a:srgbClr val="FF0000"/>
                </a:solidFill>
                <a:latin typeface="Courier" pitchFamily="2" charset="0"/>
              </a:rPr>
              <a:t>rv</a:t>
            </a:r>
            <a:r>
              <a:rPr lang="en-US" dirty="0">
                <a:solidFill>
                  <a:srgbClr val="FF0000"/>
                </a:solidFill>
                <a:latin typeface="Courier" pitchFamily="2" charset="0"/>
              </a:rPr>
              <a:t>)</a:t>
            </a:r>
          </a:p>
          <a:p>
            <a:endParaRPr lang="en-US" dirty="0"/>
          </a:p>
          <a:p>
            <a:r>
              <a:rPr lang="en-US" b="1" dirty="0" err="1"/>
              <a:t>rh</a:t>
            </a:r>
            <a:r>
              <a:rPr lang="en-US" b="1" dirty="0"/>
              <a:t>:</a:t>
            </a:r>
            <a:r>
              <a:rPr lang="en-US" dirty="0"/>
              <a:t> horizontal decorrelation length scale (</a:t>
            </a:r>
            <a:r>
              <a:rPr lang="en-US" dirty="0" err="1"/>
              <a:t>Gaspari</a:t>
            </a:r>
            <a:r>
              <a:rPr lang="en-US" dirty="0"/>
              <a:t> Cohn), choose some reasonable value or (better) specified and estimated from an ensemble of e.g. NMC </a:t>
            </a:r>
            <a:r>
              <a:rPr lang="en-US" dirty="0" err="1"/>
              <a:t>perturbuations</a:t>
            </a:r>
            <a:r>
              <a:rPr lang="en-US" dirty="0"/>
              <a:t>. </a:t>
            </a:r>
          </a:p>
          <a:p>
            <a:r>
              <a:rPr lang="en-US" b="1" dirty="0" err="1"/>
              <a:t>rv</a:t>
            </a:r>
            <a:r>
              <a:rPr lang="en-US" b="1" dirty="0"/>
              <a:t>:</a:t>
            </a:r>
            <a:r>
              <a:rPr lang="en-US" dirty="0"/>
              <a:t> vertical decorrelation length scales</a:t>
            </a:r>
          </a:p>
          <a:p>
            <a:endParaRPr lang="en-US" dirty="0"/>
          </a:p>
          <a:p>
            <a:r>
              <a:rPr lang="en-US" dirty="0"/>
              <a:t>Applied very simply as:</a:t>
            </a:r>
          </a:p>
          <a:p>
            <a:r>
              <a:rPr lang="en-US" dirty="0">
                <a:solidFill>
                  <a:srgbClr val="FF0000"/>
                </a:solidFill>
                <a:latin typeface="Courier" pitchFamily="2" charset="0"/>
              </a:rPr>
              <a:t>  call </a:t>
            </a:r>
            <a:r>
              <a:rPr lang="en-US" dirty="0" err="1">
                <a:solidFill>
                  <a:srgbClr val="FF0000"/>
                </a:solidFill>
                <a:latin typeface="Courier" pitchFamily="2" charset="0"/>
              </a:rPr>
              <a:t>horiz_convol_type%apply_nicas</a:t>
            </a:r>
            <a:r>
              <a:rPr lang="en-US" dirty="0">
                <a:solidFill>
                  <a:srgbClr val="FF0000"/>
                </a:solidFill>
                <a:latin typeface="Courier" pitchFamily="2" charset="0"/>
              </a:rPr>
              <a:t>( increment )</a:t>
            </a:r>
          </a:p>
          <a:p>
            <a:endParaRPr lang="en-US" dirty="0">
              <a:solidFill>
                <a:srgbClr val="FF0000"/>
              </a:solidFill>
              <a:latin typeface="Courier" pitchFamily="2" charset="0"/>
            </a:endParaRPr>
          </a:p>
          <a:p>
            <a:r>
              <a:rPr lang="en-US" dirty="0"/>
              <a:t>Later the balance and re-scaling operators can be refactored from GSI and added around BUMP. Code sprint in August.</a:t>
            </a:r>
          </a:p>
        </p:txBody>
      </p:sp>
    </p:spTree>
    <p:extLst>
      <p:ext uri="{BB962C8B-B14F-4D97-AF65-F5344CB8AC3E}">
        <p14:creationId xmlns:p14="http://schemas.microsoft.com/office/powerpoint/2010/main" val="2104070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3075C-F001-654E-BE4C-D3132CC64C48}"/>
              </a:ext>
            </a:extLst>
          </p:cNvPr>
          <p:cNvSpPr>
            <a:spLocks noGrp="1"/>
          </p:cNvSpPr>
          <p:nvPr>
            <p:ph type="title"/>
          </p:nvPr>
        </p:nvSpPr>
        <p:spPr/>
        <p:txBody>
          <a:bodyPr/>
          <a:lstStyle/>
          <a:p>
            <a:r>
              <a:rPr lang="en-US" dirty="0" err="1"/>
              <a:t>EnVar</a:t>
            </a:r>
            <a:endParaRPr lang="en-US" dirty="0"/>
          </a:p>
        </p:txBody>
      </p:sp>
      <p:sp>
        <p:nvSpPr>
          <p:cNvPr id="4" name="TextBox 3">
            <a:extLst>
              <a:ext uri="{FF2B5EF4-FFF2-40B4-BE49-F238E27FC236}">
                <a16:creationId xmlns:a16="http://schemas.microsoft.com/office/drawing/2014/main" id="{4C77919A-52EB-574C-9B88-F651A5CDE175}"/>
              </a:ext>
            </a:extLst>
          </p:cNvPr>
          <p:cNvSpPr txBox="1"/>
          <p:nvPr/>
        </p:nvSpPr>
        <p:spPr>
          <a:xfrm>
            <a:off x="450376" y="1364776"/>
            <a:ext cx="11204812" cy="4524315"/>
          </a:xfrm>
          <a:prstGeom prst="rect">
            <a:avLst/>
          </a:prstGeom>
          <a:noFill/>
        </p:spPr>
        <p:txBody>
          <a:bodyPr wrap="square" rtlCol="0">
            <a:spAutoFit/>
          </a:bodyPr>
          <a:lstStyle/>
          <a:p>
            <a:r>
              <a:rPr lang="en-US" dirty="0"/>
              <a:t>There also exists a localization class within the model. However the localization for the ensemble part of B can be used directly from OOPS/BUMP (bump-develop) only with YAML/JSON config file changes:</a:t>
            </a:r>
          </a:p>
          <a:p>
            <a:endParaRPr lang="en-US" dirty="0"/>
          </a:p>
          <a:p>
            <a:r>
              <a:rPr lang="en-US" dirty="0" err="1">
                <a:latin typeface="Courier" pitchFamily="2" charset="0"/>
              </a:rPr>
              <a:t>cost_function</a:t>
            </a:r>
            <a:r>
              <a:rPr lang="en-US" dirty="0">
                <a:latin typeface="Courier" pitchFamily="2" charset="0"/>
              </a:rPr>
              <a:t>:</a:t>
            </a:r>
          </a:p>
          <a:p>
            <a:r>
              <a:rPr lang="en-US" dirty="0">
                <a:latin typeface="Courier" pitchFamily="2" charset="0"/>
              </a:rPr>
              <a:t>  </a:t>
            </a:r>
            <a:r>
              <a:rPr lang="en-US" dirty="0" err="1">
                <a:latin typeface="Courier" pitchFamily="2" charset="0"/>
              </a:rPr>
              <a:t>cost_type</a:t>
            </a:r>
            <a:r>
              <a:rPr lang="en-US" dirty="0">
                <a:latin typeface="Courier" pitchFamily="2" charset="0"/>
              </a:rPr>
              <a:t>: 4D-Ens-Var</a:t>
            </a:r>
          </a:p>
          <a:p>
            <a:r>
              <a:rPr lang="en-US" dirty="0">
                <a:latin typeface="Courier" pitchFamily="2" charset="0"/>
              </a:rPr>
              <a:t>...</a:t>
            </a:r>
          </a:p>
          <a:p>
            <a:r>
              <a:rPr lang="en-US" dirty="0">
                <a:latin typeface="Courier" pitchFamily="2" charset="0"/>
              </a:rPr>
              <a:t> Covariance:</a:t>
            </a:r>
          </a:p>
          <a:p>
            <a:r>
              <a:rPr lang="en-US" dirty="0">
                <a:latin typeface="Courier" pitchFamily="2" charset="0"/>
              </a:rPr>
              <a:t>      </a:t>
            </a:r>
            <a:r>
              <a:rPr lang="en-US" dirty="0" err="1">
                <a:latin typeface="Courier" pitchFamily="2" charset="0"/>
              </a:rPr>
              <a:t>covariance_time</a:t>
            </a:r>
            <a:r>
              <a:rPr lang="en-US" dirty="0">
                <a:latin typeface="Courier" pitchFamily="2" charset="0"/>
              </a:rPr>
              <a:t>:</a:t>
            </a:r>
          </a:p>
          <a:p>
            <a:r>
              <a:rPr lang="en-US" dirty="0">
                <a:latin typeface="Courier" pitchFamily="2" charset="0"/>
              </a:rPr>
              <a:t>      - covariance: ensemble</a:t>
            </a:r>
          </a:p>
          <a:p>
            <a:r>
              <a:rPr lang="en-US" dirty="0">
                <a:latin typeface="Courier" pitchFamily="2" charset="0"/>
              </a:rPr>
              <a:t>        members: 10</a:t>
            </a:r>
          </a:p>
          <a:p>
            <a:r>
              <a:rPr lang="en-US" dirty="0">
                <a:latin typeface="Courier" pitchFamily="2" charset="0"/>
              </a:rPr>
              <a:t>        variables:</a:t>
            </a:r>
          </a:p>
          <a:p>
            <a:r>
              <a:rPr lang="en-US" dirty="0">
                <a:latin typeface="Courier" pitchFamily="2" charset="0"/>
              </a:rPr>
              <a:t>          variables:</a:t>
            </a:r>
          </a:p>
          <a:p>
            <a:r>
              <a:rPr lang="en-US" dirty="0">
                <a:latin typeface="Courier" pitchFamily="2" charset="0"/>
              </a:rPr>
              <a:t>          - u</a:t>
            </a:r>
          </a:p>
          <a:p>
            <a:r>
              <a:rPr lang="en-US" dirty="0">
                <a:latin typeface="Courier" pitchFamily="2" charset="0"/>
              </a:rPr>
              <a:t>            ...</a:t>
            </a:r>
          </a:p>
          <a:p>
            <a:r>
              <a:rPr lang="en-US" dirty="0">
                <a:latin typeface="Courier" pitchFamily="2" charset="0"/>
              </a:rPr>
              <a:t>      localization:</a:t>
            </a:r>
          </a:p>
          <a:p>
            <a:r>
              <a:rPr lang="en-US" dirty="0">
                <a:latin typeface="Courier" pitchFamily="2" charset="0"/>
              </a:rPr>
              <a:t>          localization: BUMP</a:t>
            </a:r>
          </a:p>
        </p:txBody>
      </p:sp>
      <p:sp>
        <p:nvSpPr>
          <p:cNvPr id="6" name="TextBox 5">
            <a:extLst>
              <a:ext uri="{FF2B5EF4-FFF2-40B4-BE49-F238E27FC236}">
                <a16:creationId xmlns:a16="http://schemas.microsoft.com/office/drawing/2014/main" id="{9FF5378C-635D-6148-82FD-C2393A4CCBD9}"/>
              </a:ext>
            </a:extLst>
          </p:cNvPr>
          <p:cNvSpPr txBox="1"/>
          <p:nvPr/>
        </p:nvSpPr>
        <p:spPr>
          <a:xfrm>
            <a:off x="5786650" y="2718223"/>
            <a:ext cx="7137780" cy="2585323"/>
          </a:xfrm>
          <a:prstGeom prst="rect">
            <a:avLst/>
          </a:prstGeom>
          <a:noFill/>
        </p:spPr>
        <p:txBody>
          <a:bodyPr wrap="square" rtlCol="0">
            <a:spAutoFit/>
          </a:bodyPr>
          <a:lstStyle/>
          <a:p>
            <a:r>
              <a:rPr lang="en-US" dirty="0">
                <a:latin typeface="Courier" pitchFamily="2" charset="0"/>
              </a:rPr>
              <a:t> </a:t>
            </a:r>
            <a:r>
              <a:rPr lang="en-US" dirty="0" err="1">
                <a:latin typeface="Courier" pitchFamily="2" charset="0"/>
              </a:rPr>
              <a:t>bump_ensemble</a:t>
            </a:r>
            <a:r>
              <a:rPr lang="en-US" dirty="0">
                <a:latin typeface="Courier" pitchFamily="2" charset="0"/>
              </a:rPr>
              <a:t>:</a:t>
            </a:r>
          </a:p>
          <a:p>
            <a:r>
              <a:rPr lang="en-US" dirty="0">
                <a:latin typeface="Courier" pitchFamily="2" charset="0"/>
              </a:rPr>
              <a:t>    - </a:t>
            </a:r>
            <a:r>
              <a:rPr lang="en-US" dirty="0" err="1">
                <a:latin typeface="Courier" pitchFamily="2" charset="0"/>
              </a:rPr>
              <a:t>filename_core</a:t>
            </a:r>
            <a:r>
              <a:rPr lang="en-US" dirty="0">
                <a:latin typeface="Courier" pitchFamily="2" charset="0"/>
              </a:rPr>
              <a:t>: mem001/RESTART/…</a:t>
            </a:r>
          </a:p>
          <a:p>
            <a:r>
              <a:rPr lang="en-US" dirty="0">
                <a:latin typeface="Courier" pitchFamily="2" charset="0"/>
              </a:rPr>
              <a:t>      </a:t>
            </a:r>
            <a:r>
              <a:rPr lang="en-US" dirty="0" err="1">
                <a:latin typeface="Courier" pitchFamily="2" charset="0"/>
              </a:rPr>
              <a:t>filename_trcr</a:t>
            </a:r>
            <a:r>
              <a:rPr lang="en-US" dirty="0">
                <a:latin typeface="Courier" pitchFamily="2" charset="0"/>
              </a:rPr>
              <a:t>: mem001/RESTART/…</a:t>
            </a:r>
          </a:p>
          <a:p>
            <a:r>
              <a:rPr lang="en-US" dirty="0">
                <a:latin typeface="Courier" pitchFamily="2" charset="0"/>
              </a:rPr>
              <a:t>      </a:t>
            </a:r>
            <a:r>
              <a:rPr lang="en-US" dirty="0" err="1">
                <a:latin typeface="Courier" pitchFamily="2" charset="0"/>
              </a:rPr>
              <a:t>filename_cplr</a:t>
            </a:r>
            <a:r>
              <a:rPr lang="en-US" dirty="0">
                <a:latin typeface="Courier" pitchFamily="2" charset="0"/>
              </a:rPr>
              <a:t>: …</a:t>
            </a:r>
          </a:p>
          <a:p>
            <a:r>
              <a:rPr lang="en-US" dirty="0">
                <a:latin typeface="Courier" pitchFamily="2" charset="0"/>
              </a:rPr>
              <a:t>      </a:t>
            </a:r>
            <a:r>
              <a:rPr lang="en-US" dirty="0" err="1">
                <a:latin typeface="Courier" pitchFamily="2" charset="0"/>
              </a:rPr>
              <a:t>nml_file</a:t>
            </a:r>
            <a:r>
              <a:rPr lang="en-US" dirty="0">
                <a:latin typeface="Courier" pitchFamily="2" charset="0"/>
              </a:rPr>
              <a:t>: Data/fv3files/input_c48.nml</a:t>
            </a:r>
          </a:p>
          <a:p>
            <a:r>
              <a:rPr lang="en-US" dirty="0">
                <a:latin typeface="Courier" pitchFamily="2" charset="0"/>
              </a:rPr>
              <a:t>      </a:t>
            </a:r>
            <a:r>
              <a:rPr lang="en-US" dirty="0" err="1">
                <a:latin typeface="Courier" pitchFamily="2" charset="0"/>
              </a:rPr>
              <a:t>trc_file</a:t>
            </a:r>
            <a:r>
              <a:rPr lang="en-US" dirty="0">
                <a:latin typeface="Courier" pitchFamily="2" charset="0"/>
              </a:rPr>
              <a:t>: Data/fv3files/</a:t>
            </a:r>
            <a:r>
              <a:rPr lang="en-US" dirty="0" err="1">
                <a:latin typeface="Courier" pitchFamily="2" charset="0"/>
              </a:rPr>
              <a:t>field_table</a:t>
            </a:r>
            <a:endParaRPr lang="en-US" dirty="0">
              <a:latin typeface="Courier" pitchFamily="2" charset="0"/>
            </a:endParaRPr>
          </a:p>
          <a:p>
            <a:r>
              <a:rPr lang="en-US" dirty="0">
                <a:latin typeface="Courier" pitchFamily="2" charset="0"/>
              </a:rPr>
              <a:t>      </a:t>
            </a:r>
            <a:r>
              <a:rPr lang="en-US" dirty="0" err="1">
                <a:latin typeface="Courier" pitchFamily="2" charset="0"/>
              </a:rPr>
              <a:t>datapath_read</a:t>
            </a:r>
            <a:r>
              <a:rPr lang="en-US" dirty="0">
                <a:latin typeface="Courier" pitchFamily="2" charset="0"/>
              </a:rPr>
              <a:t>: Data/…/</a:t>
            </a:r>
          </a:p>
          <a:p>
            <a:r>
              <a:rPr lang="en-US" dirty="0">
                <a:latin typeface="Courier" pitchFamily="2" charset="0"/>
              </a:rPr>
              <a:t>      </a:t>
            </a:r>
            <a:r>
              <a:rPr lang="en-US" dirty="0" err="1">
                <a:latin typeface="Courier" pitchFamily="2" charset="0"/>
              </a:rPr>
              <a:t>datapath_tile</a:t>
            </a:r>
            <a:r>
              <a:rPr lang="en-US" dirty="0">
                <a:latin typeface="Courier" pitchFamily="2" charset="0"/>
              </a:rPr>
              <a:t>: Data/…/</a:t>
            </a:r>
          </a:p>
          <a:p>
            <a:r>
              <a:rPr lang="en-US" dirty="0">
                <a:latin typeface="Courier" pitchFamily="2" charset="0"/>
              </a:rPr>
              <a:t>      date: '2017-08-01T00:00:00Z'</a:t>
            </a:r>
          </a:p>
        </p:txBody>
      </p:sp>
      <p:sp>
        <p:nvSpPr>
          <p:cNvPr id="9" name="TextBox 8">
            <a:extLst>
              <a:ext uri="{FF2B5EF4-FFF2-40B4-BE49-F238E27FC236}">
                <a16:creationId xmlns:a16="http://schemas.microsoft.com/office/drawing/2014/main" id="{60537511-A13C-3048-A5FA-2EBECC320345}"/>
              </a:ext>
            </a:extLst>
          </p:cNvPr>
          <p:cNvSpPr txBox="1"/>
          <p:nvPr/>
        </p:nvSpPr>
        <p:spPr>
          <a:xfrm>
            <a:off x="5786649" y="5627865"/>
            <a:ext cx="5349923" cy="923330"/>
          </a:xfrm>
          <a:prstGeom prst="rect">
            <a:avLst/>
          </a:prstGeom>
          <a:noFill/>
          <a:ln>
            <a:solidFill>
              <a:schemeClr val="tx1"/>
            </a:solidFill>
          </a:ln>
        </p:spPr>
        <p:txBody>
          <a:bodyPr wrap="square" rtlCol="0">
            <a:spAutoFit/>
          </a:bodyPr>
          <a:lstStyle/>
          <a:p>
            <a:r>
              <a:rPr lang="en-US" dirty="0"/>
              <a:t>With very simple (but tedious!) changes to the YAML file we can run 4DEnVar. Eventually YAML will be generated automatically for large ensembles.</a:t>
            </a:r>
          </a:p>
        </p:txBody>
      </p:sp>
    </p:spTree>
    <p:extLst>
      <p:ext uri="{BB962C8B-B14F-4D97-AF65-F5344CB8AC3E}">
        <p14:creationId xmlns:p14="http://schemas.microsoft.com/office/powerpoint/2010/main" val="37078019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2E237-3A0B-0E4A-A7E4-2C79A6FEDB78}"/>
              </a:ext>
            </a:extLst>
          </p:cNvPr>
          <p:cNvSpPr>
            <a:spLocks noGrp="1"/>
          </p:cNvSpPr>
          <p:nvPr>
            <p:ph type="title"/>
          </p:nvPr>
        </p:nvSpPr>
        <p:spPr/>
        <p:txBody>
          <a:bodyPr/>
          <a:lstStyle/>
          <a:p>
            <a:r>
              <a:rPr lang="en-US" dirty="0" err="1"/>
              <a:t>EnVar</a:t>
            </a:r>
            <a:endParaRPr lang="en-US" dirty="0"/>
          </a:p>
        </p:txBody>
      </p:sp>
      <p:sp>
        <p:nvSpPr>
          <p:cNvPr id="3" name="Text Placeholder 2">
            <a:extLst>
              <a:ext uri="{FF2B5EF4-FFF2-40B4-BE49-F238E27FC236}">
                <a16:creationId xmlns:a16="http://schemas.microsoft.com/office/drawing/2014/main" id="{8F607A03-CA7D-4840-8A28-89D93ABC9D3A}"/>
              </a:ext>
            </a:extLst>
          </p:cNvPr>
          <p:cNvSpPr>
            <a:spLocks noGrp="1"/>
          </p:cNvSpPr>
          <p:nvPr>
            <p:ph type="body" sz="quarter" idx="10"/>
          </p:nvPr>
        </p:nvSpPr>
        <p:spPr/>
        <p:txBody>
          <a:bodyPr>
            <a:noAutofit/>
          </a:bodyPr>
          <a:lstStyle/>
          <a:p>
            <a:pPr marL="0" indent="0">
              <a:spcBef>
                <a:spcPts val="0"/>
              </a:spcBef>
              <a:buNone/>
            </a:pPr>
            <a:r>
              <a:rPr lang="en-US" sz="1800" dirty="0"/>
              <a:t>The only implementation needed to use BUMP for </a:t>
            </a:r>
            <a:r>
              <a:rPr lang="en-US" sz="1800" dirty="0" err="1"/>
              <a:t>EnVar</a:t>
            </a:r>
            <a:r>
              <a:rPr lang="en-US" sz="1800" dirty="0"/>
              <a:t> is to convert to unstructured grid, done in </a:t>
            </a:r>
            <a:r>
              <a:rPr lang="en-US" sz="1800" dirty="0" err="1"/>
              <a:t>fields_mod</a:t>
            </a:r>
            <a:r>
              <a:rPr lang="en-US" sz="1800" dirty="0"/>
              <a:t>.</a:t>
            </a:r>
          </a:p>
          <a:p>
            <a:pPr marL="0" indent="0">
              <a:spcBef>
                <a:spcPts val="0"/>
              </a:spcBef>
              <a:buNone/>
            </a:pPr>
            <a:endParaRPr lang="en-US" sz="1800" dirty="0"/>
          </a:p>
          <a:p>
            <a:pPr marL="0" indent="0">
              <a:spcBef>
                <a:spcPts val="0"/>
              </a:spcBef>
              <a:buNone/>
            </a:pPr>
            <a:r>
              <a:rPr lang="en-US" sz="1800" dirty="0">
                <a:latin typeface="Courier" pitchFamily="2" charset="0"/>
              </a:rPr>
              <a:t>call </a:t>
            </a:r>
            <a:r>
              <a:rPr lang="en-US" sz="1800" dirty="0" err="1">
                <a:latin typeface="Courier" pitchFamily="2" charset="0"/>
              </a:rPr>
              <a:t>create_unstructured_grid</a:t>
            </a:r>
            <a:r>
              <a:rPr lang="en-US" sz="1800" dirty="0">
                <a:latin typeface="Courier" pitchFamily="2" charset="0"/>
              </a:rPr>
              <a:t>( </a:t>
            </a:r>
            <a:r>
              <a:rPr lang="en-US" sz="1800" dirty="0" err="1">
                <a:latin typeface="Courier" pitchFamily="2" charset="0"/>
              </a:rPr>
              <a:t>ug</a:t>
            </a:r>
            <a:r>
              <a:rPr lang="en-US" sz="1800" dirty="0">
                <a:latin typeface="Courier" pitchFamily="2" charset="0"/>
              </a:rPr>
              <a:t>, </a:t>
            </a:r>
            <a:r>
              <a:rPr lang="en-US" sz="1800" dirty="0" err="1">
                <a:latin typeface="Courier" pitchFamily="2" charset="0"/>
              </a:rPr>
              <a:t>nmga</a:t>
            </a:r>
            <a:r>
              <a:rPr lang="en-US" sz="1800" dirty="0">
                <a:latin typeface="Courier" pitchFamily="2" charset="0"/>
              </a:rPr>
              <a:t>, </a:t>
            </a:r>
            <a:r>
              <a:rPr lang="en-US" sz="1800" dirty="0" err="1">
                <a:latin typeface="Courier" pitchFamily="2" charset="0"/>
              </a:rPr>
              <a:t>self%geom%npz</a:t>
            </a:r>
            <a:r>
              <a:rPr lang="en-US" sz="1800" dirty="0">
                <a:latin typeface="Courier" pitchFamily="2" charset="0"/>
              </a:rPr>
              <a:t>, </a:t>
            </a:r>
            <a:r>
              <a:rPr lang="en-US" sz="1800" dirty="0" err="1">
                <a:latin typeface="Courier" pitchFamily="2" charset="0"/>
              </a:rPr>
              <a:t>nf</a:t>
            </a:r>
            <a:r>
              <a:rPr lang="en-US" sz="1800" dirty="0">
                <a:latin typeface="Courier" pitchFamily="2" charset="0"/>
              </a:rPr>
              <a:t>, 1, </a:t>
            </a:r>
            <a:r>
              <a:rPr lang="en-US" sz="1800" dirty="0" err="1">
                <a:latin typeface="Courier" pitchFamily="2" charset="0"/>
              </a:rPr>
              <a:t>lon</a:t>
            </a:r>
            <a:r>
              <a:rPr lang="en-US" sz="1800" dirty="0">
                <a:latin typeface="Courier" pitchFamily="2" charset="0"/>
              </a:rPr>
              <a:t>, </a:t>
            </a:r>
            <a:r>
              <a:rPr lang="en-US" sz="1800" dirty="0" err="1">
                <a:latin typeface="Courier" pitchFamily="2" charset="0"/>
              </a:rPr>
              <a:t>lat</a:t>
            </a:r>
            <a:r>
              <a:rPr lang="en-US" sz="1800" dirty="0">
                <a:latin typeface="Courier" pitchFamily="2" charset="0"/>
              </a:rPr>
              <a:t>,</a:t>
            </a:r>
          </a:p>
          <a:p>
            <a:pPr marL="0" indent="0">
              <a:spcBef>
                <a:spcPts val="0"/>
              </a:spcBef>
              <a:buNone/>
            </a:pPr>
            <a:r>
              <a:rPr lang="en-US" sz="1800" dirty="0">
                <a:latin typeface="Courier" pitchFamily="2" charset="0"/>
              </a:rPr>
              <a:t>                               </a:t>
            </a:r>
            <a:r>
              <a:rPr lang="en-US" sz="1800" dirty="0" err="1">
                <a:latin typeface="Courier" pitchFamily="2" charset="0"/>
              </a:rPr>
              <a:t>area,vunit</a:t>
            </a:r>
            <a:r>
              <a:rPr lang="en-US" sz="1800" dirty="0">
                <a:latin typeface="Courier" pitchFamily="2" charset="0"/>
              </a:rPr>
              <a:t>, </a:t>
            </a:r>
            <a:r>
              <a:rPr lang="en-US" sz="1800" dirty="0" err="1">
                <a:latin typeface="Courier" pitchFamily="2" charset="0"/>
              </a:rPr>
              <a:t>imask</a:t>
            </a:r>
            <a:r>
              <a:rPr lang="en-US" sz="1800" dirty="0">
                <a:latin typeface="Courier" pitchFamily="2" charset="0"/>
              </a:rPr>
              <a:t>)</a:t>
            </a:r>
          </a:p>
          <a:p>
            <a:pPr marL="0" indent="0">
              <a:spcBef>
                <a:spcPts val="0"/>
              </a:spcBef>
              <a:buNone/>
            </a:pPr>
            <a:endParaRPr lang="en-US" sz="1800" dirty="0">
              <a:latin typeface="Courier" pitchFamily="2" charset="0"/>
            </a:endParaRPr>
          </a:p>
          <a:p>
            <a:pPr marL="0" indent="0">
              <a:spcBef>
                <a:spcPts val="0"/>
              </a:spcBef>
              <a:buNone/>
            </a:pPr>
            <a:r>
              <a:rPr lang="en-US" sz="1800" dirty="0">
                <a:latin typeface="Courier" pitchFamily="2" charset="0"/>
              </a:rPr>
              <a:t>ic0a = 0</a:t>
            </a:r>
          </a:p>
          <a:p>
            <a:pPr marL="0" indent="0">
              <a:spcBef>
                <a:spcPts val="0"/>
              </a:spcBef>
              <a:buNone/>
            </a:pPr>
            <a:r>
              <a:rPr lang="en-US" sz="1800" dirty="0">
                <a:latin typeface="Courier" pitchFamily="2" charset="0"/>
              </a:rPr>
              <a:t>do </a:t>
            </a:r>
            <a:r>
              <a:rPr lang="en-US" sz="1800" dirty="0" err="1">
                <a:latin typeface="Courier" pitchFamily="2" charset="0"/>
              </a:rPr>
              <a:t>jy</a:t>
            </a:r>
            <a:r>
              <a:rPr lang="en-US" sz="1800" dirty="0">
                <a:latin typeface="Courier" pitchFamily="2" charset="0"/>
              </a:rPr>
              <a:t> = </a:t>
            </a:r>
            <a:r>
              <a:rPr lang="en-US" sz="1800" dirty="0" err="1">
                <a:latin typeface="Courier" pitchFamily="2" charset="0"/>
              </a:rPr>
              <a:t>jsc</a:t>
            </a:r>
            <a:r>
              <a:rPr lang="en-US" sz="1800" dirty="0">
                <a:latin typeface="Courier" pitchFamily="2" charset="0"/>
              </a:rPr>
              <a:t>, </a:t>
            </a:r>
            <a:r>
              <a:rPr lang="en-US" sz="1800" dirty="0" err="1">
                <a:latin typeface="Courier" pitchFamily="2" charset="0"/>
              </a:rPr>
              <a:t>jec</a:t>
            </a:r>
            <a:endParaRPr lang="en-US" sz="1800" dirty="0">
              <a:latin typeface="Courier" pitchFamily="2" charset="0"/>
            </a:endParaRPr>
          </a:p>
          <a:p>
            <a:pPr marL="0" indent="0">
              <a:spcBef>
                <a:spcPts val="0"/>
              </a:spcBef>
              <a:buNone/>
            </a:pPr>
            <a:r>
              <a:rPr lang="en-US" sz="1800" dirty="0">
                <a:latin typeface="Courier" pitchFamily="2" charset="0"/>
              </a:rPr>
              <a:t>  do </a:t>
            </a:r>
            <a:r>
              <a:rPr lang="en-US" sz="1800" dirty="0" err="1">
                <a:latin typeface="Courier" pitchFamily="2" charset="0"/>
              </a:rPr>
              <a:t>jx</a:t>
            </a:r>
            <a:r>
              <a:rPr lang="en-US" sz="1800" dirty="0">
                <a:latin typeface="Courier" pitchFamily="2" charset="0"/>
              </a:rPr>
              <a:t> = </a:t>
            </a:r>
            <a:r>
              <a:rPr lang="en-US" sz="1800" dirty="0" err="1">
                <a:latin typeface="Courier" pitchFamily="2" charset="0"/>
              </a:rPr>
              <a:t>isc</a:t>
            </a:r>
            <a:r>
              <a:rPr lang="en-US" sz="1800" dirty="0">
                <a:latin typeface="Courier" pitchFamily="2" charset="0"/>
              </a:rPr>
              <a:t>, </a:t>
            </a:r>
            <a:r>
              <a:rPr lang="en-US" sz="1800" dirty="0" err="1">
                <a:latin typeface="Courier" pitchFamily="2" charset="0"/>
              </a:rPr>
              <a:t>iec</a:t>
            </a:r>
            <a:endParaRPr lang="en-US" sz="1800" dirty="0">
              <a:latin typeface="Courier" pitchFamily="2" charset="0"/>
            </a:endParaRPr>
          </a:p>
          <a:p>
            <a:pPr marL="0" indent="0">
              <a:spcBef>
                <a:spcPts val="0"/>
              </a:spcBef>
              <a:buNone/>
            </a:pPr>
            <a:r>
              <a:rPr lang="en-US" sz="1800" dirty="0">
                <a:latin typeface="Courier" pitchFamily="2" charset="0"/>
              </a:rPr>
              <a:t>    ic0a = ic0a+1</a:t>
            </a:r>
          </a:p>
          <a:p>
            <a:pPr marL="0" indent="0">
              <a:spcBef>
                <a:spcPts val="0"/>
              </a:spcBef>
              <a:buNone/>
            </a:pPr>
            <a:r>
              <a:rPr lang="en-US" sz="1800" dirty="0">
                <a:latin typeface="Courier" pitchFamily="2" charset="0"/>
              </a:rPr>
              <a:t>    do </a:t>
            </a:r>
            <a:r>
              <a:rPr lang="en-US" sz="1800" dirty="0" err="1">
                <a:latin typeface="Courier" pitchFamily="2" charset="0"/>
              </a:rPr>
              <a:t>jl</a:t>
            </a:r>
            <a:r>
              <a:rPr lang="en-US" sz="1800" dirty="0">
                <a:latin typeface="Courier" pitchFamily="2" charset="0"/>
              </a:rPr>
              <a:t>=1,self%geom%npz</a:t>
            </a:r>
          </a:p>
          <a:p>
            <a:pPr marL="0" indent="0">
              <a:spcBef>
                <a:spcPts val="0"/>
              </a:spcBef>
              <a:buNone/>
            </a:pPr>
            <a:r>
              <a:rPr lang="en-US" sz="1800" dirty="0">
                <a:latin typeface="Courier" pitchFamily="2" charset="0"/>
              </a:rPr>
              <a:t>        </a:t>
            </a:r>
            <a:r>
              <a:rPr lang="en-US" sz="1800" dirty="0" err="1">
                <a:latin typeface="Courier" pitchFamily="2" charset="0"/>
              </a:rPr>
              <a:t>ug%fld</a:t>
            </a:r>
            <a:r>
              <a:rPr lang="en-US" sz="1800" dirty="0">
                <a:latin typeface="Courier" pitchFamily="2" charset="0"/>
              </a:rPr>
              <a:t>(ic0a,jl,1,1) =.   </a:t>
            </a:r>
            <a:r>
              <a:rPr lang="en-US" sz="1800" dirty="0" err="1">
                <a:latin typeface="Courier" pitchFamily="2" charset="0"/>
              </a:rPr>
              <a:t>self%u</a:t>
            </a:r>
            <a:r>
              <a:rPr lang="en-US" sz="1800" dirty="0">
                <a:latin typeface="Courier" pitchFamily="2" charset="0"/>
              </a:rPr>
              <a:t>(</a:t>
            </a:r>
            <a:r>
              <a:rPr lang="en-US" sz="1800" dirty="0" err="1">
                <a:latin typeface="Courier" pitchFamily="2" charset="0"/>
              </a:rPr>
              <a:t>jx,jy,jl</a:t>
            </a:r>
            <a:r>
              <a:rPr lang="en-US" sz="1800" dirty="0">
                <a:latin typeface="Courier" pitchFamily="2" charset="0"/>
              </a:rPr>
              <a:t>)</a:t>
            </a:r>
          </a:p>
          <a:p>
            <a:pPr marL="0" indent="0">
              <a:spcBef>
                <a:spcPts val="0"/>
              </a:spcBef>
              <a:buNone/>
            </a:pPr>
            <a:r>
              <a:rPr lang="en-US" sz="1800" dirty="0">
                <a:latin typeface="Courier" pitchFamily="2" charset="0"/>
              </a:rPr>
              <a:t>        </a:t>
            </a:r>
            <a:r>
              <a:rPr lang="en-US" sz="1800" dirty="0" err="1">
                <a:latin typeface="Courier" pitchFamily="2" charset="0"/>
              </a:rPr>
              <a:t>ug%fld</a:t>
            </a:r>
            <a:r>
              <a:rPr lang="en-US" sz="1800" dirty="0">
                <a:latin typeface="Courier" pitchFamily="2" charset="0"/>
              </a:rPr>
              <a:t>(ic0a,jl,2,1) =    </a:t>
            </a:r>
            <a:r>
              <a:rPr lang="en-US" sz="1800" dirty="0" err="1">
                <a:latin typeface="Courier" pitchFamily="2" charset="0"/>
              </a:rPr>
              <a:t>self%v</a:t>
            </a:r>
            <a:r>
              <a:rPr lang="en-US" sz="1800" dirty="0">
                <a:latin typeface="Courier" pitchFamily="2" charset="0"/>
              </a:rPr>
              <a:t>(</a:t>
            </a:r>
            <a:r>
              <a:rPr lang="en-US" sz="1800" dirty="0" err="1">
                <a:latin typeface="Courier" pitchFamily="2" charset="0"/>
              </a:rPr>
              <a:t>jx,jy,jl</a:t>
            </a:r>
            <a:r>
              <a:rPr lang="en-US" sz="1800" dirty="0">
                <a:latin typeface="Courier" pitchFamily="2" charset="0"/>
              </a:rPr>
              <a:t>)</a:t>
            </a:r>
          </a:p>
          <a:p>
            <a:pPr marL="0" indent="0">
              <a:spcBef>
                <a:spcPts val="0"/>
              </a:spcBef>
              <a:buNone/>
            </a:pPr>
            <a:r>
              <a:rPr lang="en-US" sz="1800" dirty="0">
                <a:latin typeface="Courier" pitchFamily="2" charset="0"/>
              </a:rPr>
              <a:t>        </a:t>
            </a:r>
            <a:r>
              <a:rPr lang="en-US" sz="1800" dirty="0" err="1">
                <a:latin typeface="Courier" pitchFamily="2" charset="0"/>
              </a:rPr>
              <a:t>ug%fld</a:t>
            </a:r>
            <a:r>
              <a:rPr lang="en-US" sz="1800" dirty="0">
                <a:latin typeface="Courier" pitchFamily="2" charset="0"/>
              </a:rPr>
              <a:t>(ic0a,jl,3,1) =   </a:t>
            </a:r>
            <a:r>
              <a:rPr lang="en-US" sz="1800" dirty="0" err="1">
                <a:latin typeface="Courier" pitchFamily="2" charset="0"/>
              </a:rPr>
              <a:t>self%pt</a:t>
            </a:r>
            <a:r>
              <a:rPr lang="en-US" sz="1800" dirty="0">
                <a:latin typeface="Courier" pitchFamily="2" charset="0"/>
              </a:rPr>
              <a:t>(</a:t>
            </a:r>
            <a:r>
              <a:rPr lang="en-US" sz="1800" dirty="0" err="1">
                <a:latin typeface="Courier" pitchFamily="2" charset="0"/>
              </a:rPr>
              <a:t>jx,jy,jl</a:t>
            </a:r>
            <a:r>
              <a:rPr lang="en-US" sz="1800" dirty="0">
                <a:latin typeface="Courier" pitchFamily="2" charset="0"/>
              </a:rPr>
              <a:t>)</a:t>
            </a:r>
          </a:p>
          <a:p>
            <a:pPr marL="0" indent="0">
              <a:spcBef>
                <a:spcPts val="0"/>
              </a:spcBef>
              <a:buNone/>
            </a:pPr>
            <a:r>
              <a:rPr lang="en-US" sz="1800" dirty="0">
                <a:latin typeface="Courier" pitchFamily="2" charset="0"/>
              </a:rPr>
              <a:t>        </a:t>
            </a:r>
            <a:r>
              <a:rPr lang="en-US" sz="1800" dirty="0" err="1">
                <a:latin typeface="Courier" pitchFamily="2" charset="0"/>
              </a:rPr>
              <a:t>ug%fld</a:t>
            </a:r>
            <a:r>
              <a:rPr lang="en-US" sz="1800" dirty="0">
                <a:latin typeface="Courier" pitchFamily="2" charset="0"/>
              </a:rPr>
              <a:t>(ic0a,jl,4,1) =    </a:t>
            </a:r>
            <a:r>
              <a:rPr lang="en-US" sz="1800" dirty="0" err="1">
                <a:latin typeface="Courier" pitchFamily="2" charset="0"/>
              </a:rPr>
              <a:t>self%q</a:t>
            </a:r>
            <a:r>
              <a:rPr lang="en-US" sz="1800" dirty="0">
                <a:latin typeface="Courier" pitchFamily="2" charset="0"/>
              </a:rPr>
              <a:t>(jx,jy,jl,1)</a:t>
            </a:r>
          </a:p>
          <a:p>
            <a:pPr marL="0" indent="0">
              <a:spcBef>
                <a:spcPts val="0"/>
              </a:spcBef>
              <a:buNone/>
            </a:pPr>
            <a:r>
              <a:rPr lang="en-US" sz="1800" dirty="0">
                <a:latin typeface="Courier" pitchFamily="2" charset="0"/>
              </a:rPr>
              <a:t>        </a:t>
            </a:r>
            <a:r>
              <a:rPr lang="en-US" sz="1800" dirty="0" err="1">
                <a:latin typeface="Courier" pitchFamily="2" charset="0"/>
              </a:rPr>
              <a:t>ug%fld</a:t>
            </a:r>
            <a:r>
              <a:rPr lang="en-US" sz="1800" dirty="0">
                <a:latin typeface="Courier" pitchFamily="2" charset="0"/>
              </a:rPr>
              <a:t>(ic0a,jl,5,1) = </a:t>
            </a:r>
            <a:r>
              <a:rPr lang="en-US" sz="1800" dirty="0" err="1">
                <a:latin typeface="Courier" pitchFamily="2" charset="0"/>
              </a:rPr>
              <a:t>self%delp</a:t>
            </a:r>
            <a:r>
              <a:rPr lang="en-US" sz="1800" dirty="0">
                <a:latin typeface="Courier" pitchFamily="2" charset="0"/>
              </a:rPr>
              <a:t>(</a:t>
            </a:r>
            <a:r>
              <a:rPr lang="en-US" sz="1800" dirty="0" err="1">
                <a:latin typeface="Courier" pitchFamily="2" charset="0"/>
              </a:rPr>
              <a:t>jx,jy,jl</a:t>
            </a:r>
            <a:r>
              <a:rPr lang="en-US" sz="1800" dirty="0">
                <a:latin typeface="Courier" pitchFamily="2" charset="0"/>
              </a:rPr>
              <a:t>)</a:t>
            </a:r>
          </a:p>
          <a:p>
            <a:pPr marL="0" indent="0">
              <a:spcBef>
                <a:spcPts val="0"/>
              </a:spcBef>
              <a:buNone/>
            </a:pPr>
            <a:r>
              <a:rPr lang="en-US" sz="1800" dirty="0">
                <a:latin typeface="Courier" pitchFamily="2" charset="0"/>
              </a:rPr>
              <a:t>    </a:t>
            </a:r>
            <a:r>
              <a:rPr lang="en-US" sz="1800" dirty="0" err="1">
                <a:latin typeface="Courier" pitchFamily="2" charset="0"/>
              </a:rPr>
              <a:t>enddo</a:t>
            </a:r>
            <a:endParaRPr lang="en-US" sz="1800" dirty="0">
              <a:latin typeface="Courier" pitchFamily="2" charset="0"/>
            </a:endParaRPr>
          </a:p>
          <a:p>
            <a:pPr marL="0" indent="0">
              <a:spcBef>
                <a:spcPts val="0"/>
              </a:spcBef>
              <a:buNone/>
            </a:pPr>
            <a:r>
              <a:rPr lang="en-US" sz="1800" dirty="0">
                <a:latin typeface="Courier" pitchFamily="2" charset="0"/>
              </a:rPr>
              <a:t>  </a:t>
            </a:r>
            <a:r>
              <a:rPr lang="en-US" sz="1800" dirty="0" err="1">
                <a:latin typeface="Courier" pitchFamily="2" charset="0"/>
              </a:rPr>
              <a:t>enddo</a:t>
            </a:r>
            <a:endParaRPr lang="en-US" sz="1800" dirty="0">
              <a:latin typeface="Courier" pitchFamily="2" charset="0"/>
            </a:endParaRPr>
          </a:p>
          <a:p>
            <a:pPr marL="0" indent="0">
              <a:spcBef>
                <a:spcPts val="0"/>
              </a:spcBef>
              <a:buNone/>
            </a:pPr>
            <a:r>
              <a:rPr lang="en-US" sz="1800" dirty="0" err="1">
                <a:latin typeface="Courier" pitchFamily="2" charset="0"/>
              </a:rPr>
              <a:t>enddo</a:t>
            </a:r>
            <a:endParaRPr lang="en-US" sz="1800" dirty="0">
              <a:latin typeface="Courier" pitchFamily="2" charset="0"/>
            </a:endParaRPr>
          </a:p>
        </p:txBody>
      </p:sp>
    </p:spTree>
    <p:extLst>
      <p:ext uri="{BB962C8B-B14F-4D97-AF65-F5344CB8AC3E}">
        <p14:creationId xmlns:p14="http://schemas.microsoft.com/office/powerpoint/2010/main" val="35758930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A2D0C-5ECF-E041-A906-C9F12BAD3895}"/>
              </a:ext>
            </a:extLst>
          </p:cNvPr>
          <p:cNvSpPr>
            <a:spLocks noGrp="1"/>
          </p:cNvSpPr>
          <p:nvPr>
            <p:ph type="title"/>
          </p:nvPr>
        </p:nvSpPr>
        <p:spPr/>
        <p:txBody>
          <a:bodyPr/>
          <a:lstStyle/>
          <a:p>
            <a:r>
              <a:rPr lang="en-US" dirty="0"/>
              <a:t>Unit tests</a:t>
            </a:r>
          </a:p>
        </p:txBody>
      </p:sp>
      <p:sp>
        <p:nvSpPr>
          <p:cNvPr id="3" name="Text Placeholder 2">
            <a:extLst>
              <a:ext uri="{FF2B5EF4-FFF2-40B4-BE49-F238E27FC236}">
                <a16:creationId xmlns:a16="http://schemas.microsoft.com/office/drawing/2014/main" id="{C9FF2EF1-690A-FA4F-8C6D-CDF29DE386B5}"/>
              </a:ext>
            </a:extLst>
          </p:cNvPr>
          <p:cNvSpPr>
            <a:spLocks noGrp="1"/>
          </p:cNvSpPr>
          <p:nvPr>
            <p:ph type="body" sz="quarter" idx="10"/>
          </p:nvPr>
        </p:nvSpPr>
        <p:spPr>
          <a:xfrm>
            <a:off x="341752" y="1171187"/>
            <a:ext cx="11410950" cy="5543511"/>
          </a:xfrm>
        </p:spPr>
        <p:txBody>
          <a:bodyPr>
            <a:noAutofit/>
          </a:bodyPr>
          <a:lstStyle/>
          <a:p>
            <a:pPr marL="0" indent="0">
              <a:spcBef>
                <a:spcPts val="0"/>
              </a:spcBef>
              <a:buNone/>
            </a:pPr>
            <a:r>
              <a:rPr lang="en-US" sz="2000" dirty="0">
                <a:latin typeface="+mn-lt"/>
              </a:rPr>
              <a:t>A number of unit tests have to be added to continuously monitor the behavior of the model classes and components. These are added into the /test/</a:t>
            </a:r>
            <a:r>
              <a:rPr lang="en-US" sz="2000" dirty="0" err="1">
                <a:latin typeface="+mn-lt"/>
              </a:rPr>
              <a:t>CMakeLists.txt</a:t>
            </a:r>
            <a:r>
              <a:rPr lang="en-US" sz="2000" dirty="0">
                <a:latin typeface="+mn-lt"/>
              </a:rPr>
              <a:t> as follows.</a:t>
            </a:r>
            <a:endParaRPr lang="en-US" sz="2000" dirty="0">
              <a:latin typeface="Courier" pitchFamily="2" charset="0"/>
            </a:endParaRPr>
          </a:p>
          <a:p>
            <a:pPr marL="0" indent="0">
              <a:spcBef>
                <a:spcPts val="0"/>
              </a:spcBef>
              <a:buNone/>
            </a:pPr>
            <a:endParaRPr lang="en-US" sz="2000" dirty="0">
              <a:latin typeface="Courier" pitchFamily="2" charset="0"/>
            </a:endParaRPr>
          </a:p>
          <a:p>
            <a:pPr marL="0" indent="0">
              <a:spcBef>
                <a:spcPts val="0"/>
              </a:spcBef>
              <a:buNone/>
            </a:pPr>
            <a:r>
              <a:rPr lang="en-US" sz="1800" dirty="0">
                <a:latin typeface="Courier" pitchFamily="2" charset="0"/>
              </a:rPr>
              <a:t>  </a:t>
            </a:r>
            <a:r>
              <a:rPr lang="en-US" sz="1800" dirty="0" err="1">
                <a:latin typeface="Courier" pitchFamily="2" charset="0"/>
              </a:rPr>
              <a:t>ecbuild_add_test</a:t>
            </a:r>
            <a:r>
              <a:rPr lang="en-US" sz="1800" dirty="0">
                <a:latin typeface="Courier" pitchFamily="2" charset="0"/>
              </a:rPr>
              <a:t>( TARGET  test_fv3jedi_linearmodel</a:t>
            </a:r>
          </a:p>
          <a:p>
            <a:pPr marL="0" indent="0">
              <a:spcBef>
                <a:spcPts val="0"/>
              </a:spcBef>
              <a:buNone/>
            </a:pPr>
            <a:r>
              <a:rPr lang="en-US" sz="1800" dirty="0">
                <a:latin typeface="Courier" pitchFamily="2" charset="0"/>
              </a:rPr>
              <a:t>                    BOOST</a:t>
            </a:r>
          </a:p>
          <a:p>
            <a:pPr marL="0" indent="0">
              <a:spcBef>
                <a:spcPts val="0"/>
              </a:spcBef>
              <a:buNone/>
            </a:pPr>
            <a:r>
              <a:rPr lang="en-US" sz="1800" dirty="0">
                <a:latin typeface="Courier" pitchFamily="2" charset="0"/>
              </a:rPr>
              <a:t>                    SOURCES executables/</a:t>
            </a:r>
            <a:r>
              <a:rPr lang="en-US" sz="1800" dirty="0" err="1">
                <a:latin typeface="Courier" pitchFamily="2" charset="0"/>
              </a:rPr>
              <a:t>TestLinearModel.cc</a:t>
            </a:r>
            <a:endParaRPr lang="en-US" sz="1800" dirty="0">
              <a:latin typeface="Courier" pitchFamily="2" charset="0"/>
            </a:endParaRPr>
          </a:p>
          <a:p>
            <a:pPr marL="0" indent="0">
              <a:spcBef>
                <a:spcPts val="0"/>
              </a:spcBef>
              <a:buNone/>
            </a:pPr>
            <a:r>
              <a:rPr lang="en-US" sz="1800" dirty="0">
                <a:latin typeface="Courier" pitchFamily="2" charset="0"/>
              </a:rPr>
              <a:t>                    ARGS    "</a:t>
            </a:r>
            <a:r>
              <a:rPr lang="en-US" sz="1800" dirty="0" err="1">
                <a:latin typeface="Courier" pitchFamily="2" charset="0"/>
              </a:rPr>
              <a:t>testinput</a:t>
            </a:r>
            <a:r>
              <a:rPr lang="en-US" sz="1800" dirty="0">
                <a:latin typeface="Courier" pitchFamily="2" charset="0"/>
              </a:rPr>
              <a:t>/</a:t>
            </a:r>
            <a:r>
              <a:rPr lang="en-US" sz="1800" dirty="0" err="1">
                <a:latin typeface="Courier" pitchFamily="2" charset="0"/>
              </a:rPr>
              <a:t>linearmodel.json</a:t>
            </a:r>
            <a:r>
              <a:rPr lang="en-US" sz="1800" dirty="0">
                <a:latin typeface="Courier" pitchFamily="2" charset="0"/>
              </a:rPr>
              <a:t>"</a:t>
            </a:r>
          </a:p>
          <a:p>
            <a:pPr marL="0" indent="0">
              <a:spcBef>
                <a:spcPts val="0"/>
              </a:spcBef>
              <a:buNone/>
            </a:pPr>
            <a:r>
              <a:rPr lang="en-US" sz="1800" dirty="0">
                <a:latin typeface="Courier" pitchFamily="2" charset="0"/>
              </a:rPr>
              <a:t>                    MPI     6</a:t>
            </a:r>
          </a:p>
          <a:p>
            <a:pPr marL="0" indent="0">
              <a:spcBef>
                <a:spcPts val="0"/>
              </a:spcBef>
              <a:buNone/>
            </a:pPr>
            <a:r>
              <a:rPr lang="en-US" sz="1800" dirty="0">
                <a:latin typeface="Courier" pitchFamily="2" charset="0"/>
              </a:rPr>
              <a:t>                    LIBS    fv3jedi )</a:t>
            </a:r>
          </a:p>
          <a:p>
            <a:pPr marL="0" indent="0">
              <a:spcBef>
                <a:spcPts val="0"/>
              </a:spcBef>
              <a:buNone/>
            </a:pPr>
            <a:endParaRPr lang="en-US" sz="2000" dirty="0">
              <a:latin typeface="Courier" pitchFamily="2" charset="0"/>
            </a:endParaRPr>
          </a:p>
          <a:p>
            <a:pPr marL="0" indent="0">
              <a:spcBef>
                <a:spcPts val="0"/>
              </a:spcBef>
              <a:buNone/>
            </a:pPr>
            <a:r>
              <a:rPr lang="en-US" sz="2000" dirty="0">
                <a:latin typeface="+mn-lt"/>
              </a:rPr>
              <a:t>In this test we run with 6 MPI tasks and test the linear model with the </a:t>
            </a:r>
            <a:r>
              <a:rPr lang="en-US" sz="2000" dirty="0" err="1">
                <a:latin typeface="+mn-lt"/>
              </a:rPr>
              <a:t>linearmodel.json</a:t>
            </a:r>
            <a:r>
              <a:rPr lang="en-US" sz="2000" dirty="0">
                <a:latin typeface="+mn-lt"/>
              </a:rPr>
              <a:t> configuration. The corresponding executable is here:</a:t>
            </a:r>
          </a:p>
          <a:p>
            <a:pPr marL="0" indent="0">
              <a:spcBef>
                <a:spcPts val="0"/>
              </a:spcBef>
              <a:buNone/>
            </a:pPr>
            <a:endParaRPr lang="en-US" sz="2000" dirty="0">
              <a:latin typeface="Courier" pitchFamily="2" charset="0"/>
            </a:endParaRPr>
          </a:p>
          <a:p>
            <a:pPr marL="0" indent="0">
              <a:spcBef>
                <a:spcPts val="0"/>
              </a:spcBef>
              <a:buNone/>
            </a:pPr>
            <a:r>
              <a:rPr lang="en-US" sz="1800" dirty="0">
                <a:latin typeface="Courier" pitchFamily="2" charset="0"/>
              </a:rPr>
              <a:t>  </a:t>
            </a:r>
            <a:r>
              <a:rPr lang="en-US" sz="1800" dirty="0">
                <a:solidFill>
                  <a:srgbClr val="FF0000"/>
                </a:solidFill>
                <a:latin typeface="Courier" pitchFamily="2" charset="0"/>
              </a:rPr>
              <a:t>#include "test/interface/</a:t>
            </a:r>
            <a:r>
              <a:rPr lang="en-US" sz="1800" dirty="0" err="1">
                <a:solidFill>
                  <a:srgbClr val="FF0000"/>
                </a:solidFill>
                <a:latin typeface="Courier" pitchFamily="2" charset="0"/>
              </a:rPr>
              <a:t>LinearModel.h</a:t>
            </a:r>
            <a:r>
              <a:rPr lang="en-US" sz="1800" dirty="0">
                <a:solidFill>
                  <a:srgbClr val="FF0000"/>
                </a:solidFill>
                <a:latin typeface="Courier" pitchFamily="2" charset="0"/>
              </a:rPr>
              <a:t>"</a:t>
            </a:r>
          </a:p>
          <a:p>
            <a:pPr marL="0" indent="0">
              <a:spcBef>
                <a:spcPts val="0"/>
              </a:spcBef>
              <a:buNone/>
            </a:pPr>
            <a:r>
              <a:rPr lang="en-US" sz="1800" dirty="0">
                <a:latin typeface="Courier" pitchFamily="2" charset="0"/>
              </a:rPr>
              <a:t>  </a:t>
            </a:r>
            <a:r>
              <a:rPr lang="en-US" sz="1800" dirty="0" err="1">
                <a:latin typeface="Courier" pitchFamily="2" charset="0"/>
              </a:rPr>
              <a:t>int</a:t>
            </a:r>
            <a:r>
              <a:rPr lang="en-US" sz="1800" dirty="0">
                <a:latin typeface="Courier" pitchFamily="2" charset="0"/>
              </a:rPr>
              <a:t> main(</a:t>
            </a:r>
            <a:r>
              <a:rPr lang="en-US" sz="1800" dirty="0" err="1">
                <a:latin typeface="Courier" pitchFamily="2" charset="0"/>
              </a:rPr>
              <a:t>int</a:t>
            </a:r>
            <a:r>
              <a:rPr lang="en-US" sz="1800" dirty="0">
                <a:latin typeface="Courier" pitchFamily="2" charset="0"/>
              </a:rPr>
              <a:t> </a:t>
            </a:r>
            <a:r>
              <a:rPr lang="en-US" sz="1800" dirty="0" err="1">
                <a:latin typeface="Courier" pitchFamily="2" charset="0"/>
              </a:rPr>
              <a:t>argc</a:t>
            </a:r>
            <a:r>
              <a:rPr lang="en-US" sz="1800" dirty="0">
                <a:latin typeface="Courier" pitchFamily="2" charset="0"/>
              </a:rPr>
              <a:t>,  char ** </a:t>
            </a:r>
            <a:r>
              <a:rPr lang="en-US" sz="1800" dirty="0" err="1">
                <a:latin typeface="Courier" pitchFamily="2" charset="0"/>
              </a:rPr>
              <a:t>argv</a:t>
            </a:r>
            <a:r>
              <a:rPr lang="en-US" sz="1800" dirty="0">
                <a:latin typeface="Courier" pitchFamily="2" charset="0"/>
              </a:rPr>
              <a:t>) {</a:t>
            </a:r>
          </a:p>
          <a:p>
            <a:pPr marL="0" indent="0">
              <a:spcBef>
                <a:spcPts val="0"/>
              </a:spcBef>
              <a:buNone/>
            </a:pPr>
            <a:r>
              <a:rPr lang="en-US" sz="1800" dirty="0">
                <a:latin typeface="Courier" pitchFamily="2" charset="0"/>
              </a:rPr>
              <a:t>    fv3jedi::RunFV3JEDI run(</a:t>
            </a:r>
            <a:r>
              <a:rPr lang="en-US" sz="1800" dirty="0" err="1">
                <a:latin typeface="Courier" pitchFamily="2" charset="0"/>
              </a:rPr>
              <a:t>argc</a:t>
            </a:r>
            <a:r>
              <a:rPr lang="en-US" sz="1800" dirty="0">
                <a:latin typeface="Courier" pitchFamily="2" charset="0"/>
              </a:rPr>
              <a:t>, </a:t>
            </a:r>
            <a:r>
              <a:rPr lang="en-US" sz="1800" dirty="0" err="1">
                <a:latin typeface="Courier" pitchFamily="2" charset="0"/>
              </a:rPr>
              <a:t>argv</a:t>
            </a:r>
            <a:r>
              <a:rPr lang="en-US" sz="1800" dirty="0">
                <a:latin typeface="Courier" pitchFamily="2" charset="0"/>
              </a:rPr>
              <a:t>);</a:t>
            </a:r>
          </a:p>
          <a:p>
            <a:pPr marL="0" indent="0">
              <a:spcBef>
                <a:spcPts val="0"/>
              </a:spcBef>
              <a:buNone/>
            </a:pPr>
            <a:r>
              <a:rPr lang="en-US" sz="1800" dirty="0">
                <a:latin typeface="Courier" pitchFamily="2" charset="0"/>
              </a:rPr>
              <a:t>    test::</a:t>
            </a:r>
            <a:r>
              <a:rPr lang="en-US" sz="1800" dirty="0" err="1">
                <a:latin typeface="Courier" pitchFamily="2" charset="0"/>
              </a:rPr>
              <a:t>LinearModel</a:t>
            </a:r>
            <a:r>
              <a:rPr lang="en-US" sz="1800" dirty="0">
                <a:latin typeface="Courier" pitchFamily="2" charset="0"/>
              </a:rPr>
              <a:t>&lt;fv3jedi::FV3JEDITraits&gt; tests;</a:t>
            </a:r>
          </a:p>
          <a:p>
            <a:pPr marL="0" indent="0">
              <a:spcBef>
                <a:spcPts val="0"/>
              </a:spcBef>
              <a:buNone/>
            </a:pPr>
            <a:r>
              <a:rPr lang="en-US" sz="1800" dirty="0">
                <a:latin typeface="Courier" pitchFamily="2" charset="0"/>
              </a:rPr>
              <a:t>    </a:t>
            </a:r>
            <a:r>
              <a:rPr lang="en-US" sz="1800" dirty="0" err="1">
                <a:latin typeface="Courier" pitchFamily="2" charset="0"/>
              </a:rPr>
              <a:t>run.execute</a:t>
            </a:r>
            <a:r>
              <a:rPr lang="en-US" sz="1800" dirty="0">
                <a:latin typeface="Courier" pitchFamily="2" charset="0"/>
              </a:rPr>
              <a:t>(tests);</a:t>
            </a:r>
          </a:p>
          <a:p>
            <a:pPr marL="0" indent="0">
              <a:spcBef>
                <a:spcPts val="0"/>
              </a:spcBef>
              <a:buNone/>
            </a:pPr>
            <a:r>
              <a:rPr lang="en-US" sz="1800" dirty="0">
                <a:latin typeface="Courier" pitchFamily="2" charset="0"/>
              </a:rPr>
              <a:t>    return 0;</a:t>
            </a:r>
          </a:p>
          <a:p>
            <a:pPr marL="0" indent="0">
              <a:spcBef>
                <a:spcPts val="0"/>
              </a:spcBef>
              <a:buNone/>
            </a:pPr>
            <a:r>
              <a:rPr lang="en-US" sz="1800" dirty="0">
                <a:latin typeface="Courier" pitchFamily="2" charset="0"/>
              </a:rPr>
              <a:t>  };</a:t>
            </a:r>
          </a:p>
        </p:txBody>
      </p:sp>
    </p:spTree>
    <p:extLst>
      <p:ext uri="{BB962C8B-B14F-4D97-AF65-F5344CB8AC3E}">
        <p14:creationId xmlns:p14="http://schemas.microsoft.com/office/powerpoint/2010/main" val="11218323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A2D0C-5ECF-E041-A906-C9F12BAD3895}"/>
              </a:ext>
            </a:extLst>
          </p:cNvPr>
          <p:cNvSpPr>
            <a:spLocks noGrp="1"/>
          </p:cNvSpPr>
          <p:nvPr>
            <p:ph type="title"/>
          </p:nvPr>
        </p:nvSpPr>
        <p:spPr/>
        <p:txBody>
          <a:bodyPr/>
          <a:lstStyle/>
          <a:p>
            <a:r>
              <a:rPr lang="en-US" dirty="0"/>
              <a:t>Unit tests</a:t>
            </a:r>
          </a:p>
        </p:txBody>
      </p:sp>
      <p:sp>
        <p:nvSpPr>
          <p:cNvPr id="3" name="Text Placeholder 2">
            <a:extLst>
              <a:ext uri="{FF2B5EF4-FFF2-40B4-BE49-F238E27FC236}">
                <a16:creationId xmlns:a16="http://schemas.microsoft.com/office/drawing/2014/main" id="{C9FF2EF1-690A-FA4F-8C6D-CDF29DE386B5}"/>
              </a:ext>
            </a:extLst>
          </p:cNvPr>
          <p:cNvSpPr>
            <a:spLocks noGrp="1"/>
          </p:cNvSpPr>
          <p:nvPr>
            <p:ph type="body" sz="quarter" idx="10"/>
          </p:nvPr>
        </p:nvSpPr>
        <p:spPr>
          <a:xfrm>
            <a:off x="328104" y="1580621"/>
            <a:ext cx="11410950" cy="4397100"/>
          </a:xfrm>
        </p:spPr>
        <p:txBody>
          <a:bodyPr>
            <a:noAutofit/>
          </a:bodyPr>
          <a:lstStyle/>
          <a:p>
            <a:pPr marL="0" indent="0">
              <a:spcBef>
                <a:spcPts val="0"/>
              </a:spcBef>
              <a:buNone/>
            </a:pPr>
            <a:r>
              <a:rPr lang="en-US" sz="1800" dirty="0">
                <a:latin typeface="+mn-lt"/>
              </a:rPr>
              <a:t>To see what a test is doing look at the corresponding header, which is in:</a:t>
            </a:r>
          </a:p>
          <a:p>
            <a:pPr marL="0" indent="0">
              <a:spcBef>
                <a:spcPts val="0"/>
              </a:spcBef>
              <a:buNone/>
            </a:pPr>
            <a:endParaRPr lang="en-US" sz="1800" dirty="0">
              <a:latin typeface="+mn-lt"/>
            </a:endParaRPr>
          </a:p>
          <a:p>
            <a:pPr marL="0" indent="0">
              <a:spcBef>
                <a:spcPts val="0"/>
              </a:spcBef>
              <a:buNone/>
            </a:pPr>
            <a:endParaRPr lang="en-US" sz="1800" dirty="0">
              <a:latin typeface="+mn-lt"/>
            </a:endParaRPr>
          </a:p>
          <a:p>
            <a:pPr marL="0" indent="0">
              <a:spcBef>
                <a:spcPts val="0"/>
              </a:spcBef>
              <a:buNone/>
            </a:pPr>
            <a:r>
              <a:rPr lang="en-US" sz="1800" dirty="0">
                <a:latin typeface="+mn-lt"/>
              </a:rPr>
              <a:t> </a:t>
            </a:r>
            <a:r>
              <a:rPr lang="en-US" sz="1800" dirty="0">
                <a:latin typeface="Courier" pitchFamily="2" charset="0"/>
              </a:rPr>
              <a:t> oops/</a:t>
            </a:r>
            <a:r>
              <a:rPr lang="en-US" sz="1800" dirty="0" err="1">
                <a:latin typeface="Courier" pitchFamily="2" charset="0"/>
              </a:rPr>
              <a:t>src</a:t>
            </a:r>
            <a:r>
              <a:rPr lang="en-US" sz="1800" dirty="0">
                <a:latin typeface="Courier" pitchFamily="2" charset="0"/>
              </a:rPr>
              <a:t>/test/interface/</a:t>
            </a:r>
            <a:r>
              <a:rPr lang="en-US" sz="1800" dirty="0" err="1">
                <a:latin typeface="Courier" pitchFamily="2" charset="0"/>
              </a:rPr>
              <a:t>LinearModel.h</a:t>
            </a:r>
            <a:endParaRPr lang="en-US" sz="1800" dirty="0">
              <a:latin typeface="Courier" pitchFamily="2" charset="0"/>
            </a:endParaRPr>
          </a:p>
          <a:p>
            <a:pPr marL="0" indent="0">
              <a:spcBef>
                <a:spcPts val="0"/>
              </a:spcBef>
              <a:buNone/>
            </a:pPr>
            <a:endParaRPr lang="en-US" sz="1800" dirty="0">
              <a:latin typeface="Courier" pitchFamily="2" charset="0"/>
            </a:endParaRPr>
          </a:p>
          <a:p>
            <a:pPr marL="0" indent="0">
              <a:lnSpc>
                <a:spcPct val="150000"/>
              </a:lnSpc>
              <a:spcBef>
                <a:spcPts val="0"/>
              </a:spcBef>
              <a:buNone/>
            </a:pPr>
            <a:r>
              <a:rPr lang="en-US" sz="1800" dirty="0">
                <a:latin typeface="Courier" pitchFamily="2" charset="0"/>
              </a:rPr>
              <a:t>  </a:t>
            </a:r>
            <a:r>
              <a:rPr lang="en-US" sz="1800" dirty="0" err="1">
                <a:latin typeface="Courier" pitchFamily="2" charset="0"/>
              </a:rPr>
              <a:t>ts</a:t>
            </a:r>
            <a:r>
              <a:rPr lang="en-US" sz="1800" dirty="0">
                <a:latin typeface="Courier" pitchFamily="2" charset="0"/>
              </a:rPr>
              <a:t>-&gt;add(BOOST_TEST_CASE(&amp;</a:t>
            </a:r>
            <a:r>
              <a:rPr lang="en-US" sz="1800" dirty="0" err="1">
                <a:latin typeface="Courier" pitchFamily="2" charset="0"/>
              </a:rPr>
              <a:t>testLinearModelConstructor</a:t>
            </a:r>
            <a:r>
              <a:rPr lang="en-US" sz="1800" dirty="0">
                <a:latin typeface="Courier" pitchFamily="2" charset="0"/>
              </a:rPr>
              <a:t>&lt;MODEL&gt;));</a:t>
            </a:r>
          </a:p>
          <a:p>
            <a:pPr marL="0" indent="0">
              <a:lnSpc>
                <a:spcPct val="150000"/>
              </a:lnSpc>
              <a:spcBef>
                <a:spcPts val="0"/>
              </a:spcBef>
              <a:buNone/>
            </a:pPr>
            <a:r>
              <a:rPr lang="en-US" sz="1800" dirty="0">
                <a:latin typeface="Courier" pitchFamily="2" charset="0"/>
              </a:rPr>
              <a:t>  </a:t>
            </a:r>
            <a:r>
              <a:rPr lang="en-US" sz="1800" dirty="0" err="1">
                <a:latin typeface="Courier" pitchFamily="2" charset="0"/>
              </a:rPr>
              <a:t>ts</a:t>
            </a:r>
            <a:r>
              <a:rPr lang="en-US" sz="1800" dirty="0">
                <a:latin typeface="Courier" pitchFamily="2" charset="0"/>
              </a:rPr>
              <a:t>-&gt;add(BOOST_TEST_CASE(&amp;</a:t>
            </a:r>
            <a:r>
              <a:rPr lang="en-US" sz="1800" dirty="0" err="1">
                <a:latin typeface="Courier" pitchFamily="2" charset="0"/>
              </a:rPr>
              <a:t>testLinearModelZeroLength</a:t>
            </a:r>
            <a:r>
              <a:rPr lang="en-US" sz="1800" dirty="0">
                <a:latin typeface="Courier" pitchFamily="2" charset="0"/>
              </a:rPr>
              <a:t>&lt;MODEL&gt;));</a:t>
            </a:r>
          </a:p>
          <a:p>
            <a:pPr marL="0" indent="0">
              <a:lnSpc>
                <a:spcPct val="150000"/>
              </a:lnSpc>
              <a:spcBef>
                <a:spcPts val="0"/>
              </a:spcBef>
              <a:buNone/>
            </a:pPr>
            <a:r>
              <a:rPr lang="en-US" sz="1800" dirty="0">
                <a:latin typeface="Courier" pitchFamily="2" charset="0"/>
              </a:rPr>
              <a:t>  </a:t>
            </a:r>
            <a:r>
              <a:rPr lang="en-US" sz="1800" dirty="0" err="1">
                <a:latin typeface="Courier" pitchFamily="2" charset="0"/>
              </a:rPr>
              <a:t>ts</a:t>
            </a:r>
            <a:r>
              <a:rPr lang="en-US" sz="1800" dirty="0">
                <a:latin typeface="Courier" pitchFamily="2" charset="0"/>
              </a:rPr>
              <a:t>-&gt;add(BOOST_TEST_CASE(&amp;</a:t>
            </a:r>
            <a:r>
              <a:rPr lang="en-US" sz="1800" dirty="0" err="1">
                <a:latin typeface="Courier" pitchFamily="2" charset="0"/>
              </a:rPr>
              <a:t>testLinearModelZeroPert</a:t>
            </a:r>
            <a:r>
              <a:rPr lang="en-US" sz="1800" dirty="0">
                <a:latin typeface="Courier" pitchFamily="2" charset="0"/>
              </a:rPr>
              <a:t>&lt;MODEL&gt;));</a:t>
            </a:r>
          </a:p>
          <a:p>
            <a:pPr marL="0" indent="0">
              <a:lnSpc>
                <a:spcPct val="150000"/>
              </a:lnSpc>
              <a:spcBef>
                <a:spcPts val="0"/>
              </a:spcBef>
              <a:buNone/>
            </a:pPr>
            <a:r>
              <a:rPr lang="en-US" sz="1800" dirty="0">
                <a:latin typeface="Courier" pitchFamily="2" charset="0"/>
              </a:rPr>
              <a:t>  </a:t>
            </a:r>
            <a:r>
              <a:rPr lang="en-US" sz="1800" dirty="0" err="1">
                <a:latin typeface="Courier" pitchFamily="2" charset="0"/>
              </a:rPr>
              <a:t>ts</a:t>
            </a:r>
            <a:r>
              <a:rPr lang="en-US" sz="1800" dirty="0">
                <a:latin typeface="Courier" pitchFamily="2" charset="0"/>
              </a:rPr>
              <a:t>-&gt;add(BOOST_TEST_CASE(&amp;</a:t>
            </a:r>
            <a:r>
              <a:rPr lang="en-US" sz="1800" dirty="0" err="1">
                <a:latin typeface="Courier" pitchFamily="2" charset="0"/>
              </a:rPr>
              <a:t>testLinearModelLinearity</a:t>
            </a:r>
            <a:r>
              <a:rPr lang="en-US" sz="1800" dirty="0">
                <a:latin typeface="Courier" pitchFamily="2" charset="0"/>
              </a:rPr>
              <a:t>&lt;MODEL&gt;));</a:t>
            </a:r>
          </a:p>
          <a:p>
            <a:pPr marL="0" indent="0">
              <a:lnSpc>
                <a:spcPct val="150000"/>
              </a:lnSpc>
              <a:spcBef>
                <a:spcPts val="0"/>
              </a:spcBef>
              <a:buNone/>
            </a:pPr>
            <a:r>
              <a:rPr lang="en-US" sz="1800" dirty="0">
                <a:latin typeface="Courier" pitchFamily="2" charset="0"/>
              </a:rPr>
              <a:t>  </a:t>
            </a:r>
            <a:r>
              <a:rPr lang="en-US" sz="1800" dirty="0" err="1">
                <a:latin typeface="Courier" pitchFamily="2" charset="0"/>
              </a:rPr>
              <a:t>ts</a:t>
            </a:r>
            <a:r>
              <a:rPr lang="en-US" sz="1800" dirty="0">
                <a:latin typeface="Courier" pitchFamily="2" charset="0"/>
              </a:rPr>
              <a:t>-&gt;add(BOOST_TEST_CASE(&amp;</a:t>
            </a:r>
            <a:r>
              <a:rPr lang="en-US" sz="1800" dirty="0" err="1">
                <a:latin typeface="Courier" pitchFamily="2" charset="0"/>
              </a:rPr>
              <a:t>testLinearApproximation</a:t>
            </a:r>
            <a:r>
              <a:rPr lang="en-US" sz="1800" dirty="0">
                <a:latin typeface="Courier" pitchFamily="2" charset="0"/>
              </a:rPr>
              <a:t>&lt;MODEL&gt;));</a:t>
            </a:r>
          </a:p>
          <a:p>
            <a:pPr marL="0" indent="0">
              <a:lnSpc>
                <a:spcPct val="150000"/>
              </a:lnSpc>
              <a:spcBef>
                <a:spcPts val="0"/>
              </a:spcBef>
              <a:buNone/>
            </a:pPr>
            <a:r>
              <a:rPr lang="en-US" sz="1800" dirty="0">
                <a:latin typeface="Courier" pitchFamily="2" charset="0"/>
              </a:rPr>
              <a:t>  </a:t>
            </a:r>
            <a:r>
              <a:rPr lang="en-US" sz="1800" dirty="0" err="1">
                <a:latin typeface="Courier" pitchFamily="2" charset="0"/>
              </a:rPr>
              <a:t>ts</a:t>
            </a:r>
            <a:r>
              <a:rPr lang="en-US" sz="1800" dirty="0">
                <a:latin typeface="Courier" pitchFamily="2" charset="0"/>
              </a:rPr>
              <a:t>-&gt;add(BOOST_TEST_CASE(&amp;</a:t>
            </a:r>
            <a:r>
              <a:rPr lang="en-US" sz="1800" dirty="0" err="1">
                <a:latin typeface="Courier" pitchFamily="2" charset="0"/>
              </a:rPr>
              <a:t>testLinearModelAdjoint</a:t>
            </a:r>
            <a:r>
              <a:rPr lang="en-US" sz="1800" dirty="0">
                <a:latin typeface="Courier" pitchFamily="2" charset="0"/>
              </a:rPr>
              <a:t>&lt;MODEL&gt;));</a:t>
            </a:r>
          </a:p>
          <a:p>
            <a:pPr marL="0" indent="0">
              <a:lnSpc>
                <a:spcPct val="150000"/>
              </a:lnSpc>
              <a:spcBef>
                <a:spcPts val="0"/>
              </a:spcBef>
              <a:buNone/>
            </a:pPr>
            <a:r>
              <a:rPr lang="en-US" sz="1800" dirty="0">
                <a:latin typeface="Courier" pitchFamily="2" charset="0"/>
              </a:rPr>
              <a:t>  boost::</a:t>
            </a:r>
            <a:r>
              <a:rPr lang="en-US" sz="1800" dirty="0" err="1">
                <a:latin typeface="Courier" pitchFamily="2" charset="0"/>
              </a:rPr>
              <a:t>unit_test</a:t>
            </a:r>
            <a:r>
              <a:rPr lang="en-US" sz="1800" dirty="0">
                <a:latin typeface="Courier" pitchFamily="2" charset="0"/>
              </a:rPr>
              <a:t>::framework::</a:t>
            </a:r>
            <a:r>
              <a:rPr lang="en-US" sz="1800" dirty="0" err="1">
                <a:latin typeface="Courier" pitchFamily="2" charset="0"/>
              </a:rPr>
              <a:t>master_test_suite</a:t>
            </a:r>
            <a:r>
              <a:rPr lang="en-US" sz="1800" dirty="0">
                <a:latin typeface="Courier" pitchFamily="2" charset="0"/>
              </a:rPr>
              <a:t>().add(</a:t>
            </a:r>
            <a:r>
              <a:rPr lang="en-US" sz="1800" dirty="0" err="1">
                <a:latin typeface="Courier" pitchFamily="2" charset="0"/>
              </a:rPr>
              <a:t>ts</a:t>
            </a:r>
            <a:r>
              <a:rPr lang="en-US" sz="1800" dirty="0">
                <a:latin typeface="Courier" pitchFamily="2" charset="0"/>
              </a:rPr>
              <a:t>);</a:t>
            </a:r>
          </a:p>
        </p:txBody>
      </p:sp>
    </p:spTree>
    <p:extLst>
      <p:ext uri="{BB962C8B-B14F-4D97-AF65-F5344CB8AC3E}">
        <p14:creationId xmlns:p14="http://schemas.microsoft.com/office/powerpoint/2010/main" val="1648952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48B68-F094-A140-A9BA-5F9B4165592D}"/>
              </a:ext>
            </a:extLst>
          </p:cNvPr>
          <p:cNvSpPr>
            <a:spLocks noGrp="1"/>
          </p:cNvSpPr>
          <p:nvPr>
            <p:ph type="title"/>
          </p:nvPr>
        </p:nvSpPr>
        <p:spPr/>
        <p:txBody>
          <a:bodyPr/>
          <a:lstStyle/>
          <a:p>
            <a:r>
              <a:rPr lang="en-US" dirty="0"/>
              <a:t>Traits</a:t>
            </a:r>
          </a:p>
        </p:txBody>
      </p:sp>
      <p:sp>
        <p:nvSpPr>
          <p:cNvPr id="4" name="TextBox 3">
            <a:extLst>
              <a:ext uri="{FF2B5EF4-FFF2-40B4-BE49-F238E27FC236}">
                <a16:creationId xmlns:a16="http://schemas.microsoft.com/office/drawing/2014/main" id="{D331CE72-D840-784E-A739-9788A0845FE1}"/>
              </a:ext>
            </a:extLst>
          </p:cNvPr>
          <p:cNvSpPr txBox="1"/>
          <p:nvPr/>
        </p:nvSpPr>
        <p:spPr>
          <a:xfrm>
            <a:off x="464024" y="1392072"/>
            <a:ext cx="11177516" cy="5363007"/>
          </a:xfrm>
          <a:prstGeom prst="rect">
            <a:avLst/>
          </a:prstGeom>
          <a:noFill/>
        </p:spPr>
        <p:txBody>
          <a:bodyPr wrap="square" rtlCol="0">
            <a:spAutoFit/>
          </a:bodyPr>
          <a:lstStyle/>
          <a:p>
            <a:r>
              <a:rPr lang="en-US" dirty="0"/>
              <a:t>Traits provide the interfaces to the C++ and aliases have to be added for each of the different classes.</a:t>
            </a:r>
          </a:p>
          <a:p>
            <a:endParaRPr lang="en-US" b="1" u="sng" dirty="0"/>
          </a:p>
          <a:p>
            <a:r>
              <a:rPr lang="en-US" b="1" u="sng" dirty="0"/>
              <a:t>fv3jediForecast.cc  executable</a:t>
            </a:r>
          </a:p>
          <a:p>
            <a:endParaRPr lang="en-US" sz="800" dirty="0">
              <a:latin typeface="Courier" pitchFamily="2" charset="0"/>
            </a:endParaRPr>
          </a:p>
          <a:p>
            <a:r>
              <a:rPr lang="en-US" dirty="0">
                <a:latin typeface="Courier" pitchFamily="2" charset="0"/>
              </a:rPr>
              <a:t>#include "FV3JEDITraits.h"</a:t>
            </a:r>
          </a:p>
          <a:p>
            <a:endParaRPr lang="en-US" sz="1200" dirty="0">
              <a:latin typeface="Courier" pitchFamily="2" charset="0"/>
            </a:endParaRPr>
          </a:p>
          <a:p>
            <a:r>
              <a:rPr lang="en-US" dirty="0" err="1">
                <a:latin typeface="Courier" pitchFamily="2" charset="0"/>
              </a:rPr>
              <a:t>int</a:t>
            </a:r>
            <a:r>
              <a:rPr lang="en-US" dirty="0">
                <a:latin typeface="Courier" pitchFamily="2" charset="0"/>
              </a:rPr>
              <a:t> main(</a:t>
            </a:r>
            <a:r>
              <a:rPr lang="en-US" dirty="0" err="1">
                <a:latin typeface="Courier" pitchFamily="2" charset="0"/>
              </a:rPr>
              <a:t>int</a:t>
            </a:r>
            <a:r>
              <a:rPr lang="en-US" dirty="0">
                <a:latin typeface="Courier" pitchFamily="2" charset="0"/>
              </a:rPr>
              <a:t> </a:t>
            </a:r>
            <a:r>
              <a:rPr lang="en-US" dirty="0" err="1">
                <a:latin typeface="Courier" pitchFamily="2" charset="0"/>
              </a:rPr>
              <a:t>argc</a:t>
            </a:r>
            <a:r>
              <a:rPr lang="en-US" dirty="0">
                <a:latin typeface="Courier" pitchFamily="2" charset="0"/>
              </a:rPr>
              <a:t>,  char ** </a:t>
            </a:r>
            <a:r>
              <a:rPr lang="en-US" dirty="0" err="1">
                <a:latin typeface="Courier" pitchFamily="2" charset="0"/>
              </a:rPr>
              <a:t>argv</a:t>
            </a:r>
            <a:r>
              <a:rPr lang="en-US" dirty="0">
                <a:latin typeface="Courier" pitchFamily="2" charset="0"/>
              </a:rPr>
              <a:t>) {</a:t>
            </a:r>
          </a:p>
          <a:p>
            <a:r>
              <a:rPr lang="en-US" dirty="0">
                <a:latin typeface="Courier" pitchFamily="2" charset="0"/>
              </a:rPr>
              <a:t>  fv3jedi::RunFV3JEDI run(</a:t>
            </a:r>
            <a:r>
              <a:rPr lang="en-US" dirty="0" err="1">
                <a:latin typeface="Courier" pitchFamily="2" charset="0"/>
              </a:rPr>
              <a:t>argc</a:t>
            </a:r>
            <a:r>
              <a:rPr lang="en-US" dirty="0">
                <a:latin typeface="Courier" pitchFamily="2" charset="0"/>
              </a:rPr>
              <a:t>, </a:t>
            </a:r>
            <a:r>
              <a:rPr lang="en-US" dirty="0" err="1">
                <a:latin typeface="Courier" pitchFamily="2" charset="0"/>
              </a:rPr>
              <a:t>argv</a:t>
            </a:r>
            <a:r>
              <a:rPr lang="en-US" dirty="0">
                <a:latin typeface="Courier" pitchFamily="2" charset="0"/>
              </a:rPr>
              <a:t>);</a:t>
            </a:r>
          </a:p>
          <a:p>
            <a:r>
              <a:rPr lang="en-US" dirty="0">
                <a:latin typeface="Courier" pitchFamily="2" charset="0"/>
              </a:rPr>
              <a:t>  oops::Forecast&lt;</a:t>
            </a:r>
            <a:r>
              <a:rPr lang="en-US" dirty="0">
                <a:solidFill>
                  <a:srgbClr val="FF0000"/>
                </a:solidFill>
                <a:latin typeface="Courier" pitchFamily="2" charset="0"/>
              </a:rPr>
              <a:t>fv3jedi::FV3JEDITraits</a:t>
            </a:r>
            <a:r>
              <a:rPr lang="en-US" dirty="0">
                <a:latin typeface="Courier" pitchFamily="2" charset="0"/>
              </a:rPr>
              <a:t>&gt; fc;</a:t>
            </a:r>
          </a:p>
          <a:p>
            <a:r>
              <a:rPr lang="en-US" dirty="0">
                <a:latin typeface="Courier" pitchFamily="2" charset="0"/>
              </a:rPr>
              <a:t>  </a:t>
            </a:r>
            <a:r>
              <a:rPr lang="en-US" dirty="0" err="1">
                <a:latin typeface="Courier" pitchFamily="2" charset="0"/>
              </a:rPr>
              <a:t>run.execute</a:t>
            </a:r>
            <a:r>
              <a:rPr lang="en-US" dirty="0">
                <a:latin typeface="Courier" pitchFamily="2" charset="0"/>
              </a:rPr>
              <a:t>(fc);</a:t>
            </a:r>
          </a:p>
          <a:p>
            <a:r>
              <a:rPr lang="en-US" dirty="0">
                <a:latin typeface="Courier" pitchFamily="2" charset="0"/>
              </a:rPr>
              <a:t>  return 0;};</a:t>
            </a:r>
          </a:p>
          <a:p>
            <a:endParaRPr lang="en-US" sz="1050" dirty="0">
              <a:latin typeface="Courier" pitchFamily="2" charset="0"/>
            </a:endParaRPr>
          </a:p>
          <a:p>
            <a:r>
              <a:rPr lang="en-US" b="1" u="sng" dirty="0"/>
              <a:t>FV3JEDITraits.h</a:t>
            </a:r>
          </a:p>
          <a:p>
            <a:endParaRPr lang="en-US" sz="600" b="1" u="sng" dirty="0"/>
          </a:p>
          <a:p>
            <a:r>
              <a:rPr lang="en-US" dirty="0">
                <a:latin typeface="Courier" pitchFamily="2" charset="0"/>
              </a:rPr>
              <a:t>namespace fv3jedi {</a:t>
            </a:r>
          </a:p>
          <a:p>
            <a:r>
              <a:rPr lang="en-US" dirty="0">
                <a:latin typeface="Courier" pitchFamily="2" charset="0"/>
              </a:rPr>
              <a:t> struct </a:t>
            </a:r>
            <a:r>
              <a:rPr lang="en-US" dirty="0">
                <a:solidFill>
                  <a:srgbClr val="FF0000"/>
                </a:solidFill>
                <a:latin typeface="Courier" pitchFamily="2" charset="0"/>
              </a:rPr>
              <a:t>FV3JEDITraits</a:t>
            </a:r>
            <a:r>
              <a:rPr lang="en-US" dirty="0">
                <a:latin typeface="Courier" pitchFamily="2" charset="0"/>
              </a:rPr>
              <a:t> {</a:t>
            </a:r>
          </a:p>
          <a:p>
            <a:r>
              <a:rPr lang="en-US" dirty="0">
                <a:latin typeface="Courier" pitchFamily="2" charset="0"/>
              </a:rPr>
              <a:t>  typedef fv3jedi::GeometryFV3JEDI           Geometry;</a:t>
            </a:r>
          </a:p>
          <a:p>
            <a:r>
              <a:rPr lang="en-US" dirty="0">
                <a:latin typeface="Courier" pitchFamily="2" charset="0"/>
              </a:rPr>
              <a:t>  typedef fv3jedi::IncrementFV3JEDI          Increment;</a:t>
            </a:r>
          </a:p>
          <a:p>
            <a:r>
              <a:rPr lang="en-US" dirty="0">
                <a:latin typeface="Courier" pitchFamily="2" charset="0"/>
              </a:rPr>
              <a:t>  typedef fv3jedi::ErrorCovarianceFV3JEDI    Covariance;</a:t>
            </a:r>
          </a:p>
          <a:p>
            <a:r>
              <a:rPr lang="en-US" dirty="0">
                <a:latin typeface="Courier" pitchFamily="2" charset="0"/>
              </a:rPr>
              <a:t>  ...</a:t>
            </a:r>
          </a:p>
          <a:p>
            <a:r>
              <a:rPr lang="en-US" dirty="0">
                <a:latin typeface="Courier" pitchFamily="2" charset="0"/>
              </a:rPr>
              <a:t>}};</a:t>
            </a:r>
          </a:p>
        </p:txBody>
      </p:sp>
    </p:spTree>
    <p:extLst>
      <p:ext uri="{BB962C8B-B14F-4D97-AF65-F5344CB8AC3E}">
        <p14:creationId xmlns:p14="http://schemas.microsoft.com/office/powerpoint/2010/main" val="31790186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7D6D4-078E-3C48-8474-A9310D78B191}"/>
              </a:ext>
            </a:extLst>
          </p:cNvPr>
          <p:cNvSpPr>
            <a:spLocks noGrp="1"/>
          </p:cNvSpPr>
          <p:nvPr>
            <p:ph type="title"/>
          </p:nvPr>
        </p:nvSpPr>
        <p:spPr/>
        <p:txBody>
          <a:bodyPr/>
          <a:lstStyle/>
          <a:p>
            <a:endParaRPr lang="en-US" dirty="0"/>
          </a:p>
        </p:txBody>
      </p:sp>
      <p:sp>
        <p:nvSpPr>
          <p:cNvPr id="3" name="Text Placeholder 2">
            <a:extLst>
              <a:ext uri="{FF2B5EF4-FFF2-40B4-BE49-F238E27FC236}">
                <a16:creationId xmlns:a16="http://schemas.microsoft.com/office/drawing/2014/main" id="{4A47B114-FD46-4F46-9D8B-990E36165540}"/>
              </a:ext>
            </a:extLst>
          </p:cNvPr>
          <p:cNvSpPr>
            <a:spLocks noGrp="1"/>
          </p:cNvSpPr>
          <p:nvPr>
            <p:ph type="body" sz="quarter" idx="10"/>
          </p:nvPr>
        </p:nvSpPr>
        <p:spPr/>
        <p:txBody>
          <a:bodyPr/>
          <a:lstStyle/>
          <a:p>
            <a:endParaRPr lang="en-US" dirty="0"/>
          </a:p>
          <a:p>
            <a:endParaRPr lang="en-US" dirty="0"/>
          </a:p>
          <a:p>
            <a:endParaRPr lang="en-US" dirty="0"/>
          </a:p>
          <a:p>
            <a:endParaRPr lang="en-US" dirty="0"/>
          </a:p>
          <a:p>
            <a:pPr marL="0" indent="0" algn="ctr">
              <a:buNone/>
            </a:pPr>
            <a:r>
              <a:rPr lang="en-US" dirty="0"/>
              <a:t>Questions?</a:t>
            </a:r>
          </a:p>
        </p:txBody>
      </p:sp>
    </p:spTree>
    <p:extLst>
      <p:ext uri="{BB962C8B-B14F-4D97-AF65-F5344CB8AC3E}">
        <p14:creationId xmlns:p14="http://schemas.microsoft.com/office/powerpoint/2010/main" val="724264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13DCD-5C2A-DE49-BBB9-C64E4A96C528}"/>
              </a:ext>
            </a:extLst>
          </p:cNvPr>
          <p:cNvSpPr>
            <a:spLocks noGrp="1"/>
          </p:cNvSpPr>
          <p:nvPr>
            <p:ph type="title"/>
          </p:nvPr>
        </p:nvSpPr>
        <p:spPr/>
        <p:txBody>
          <a:bodyPr/>
          <a:lstStyle/>
          <a:p>
            <a:r>
              <a:rPr lang="en-US" dirty="0"/>
              <a:t>Model components</a:t>
            </a:r>
          </a:p>
        </p:txBody>
      </p:sp>
      <p:sp>
        <p:nvSpPr>
          <p:cNvPr id="4" name="TextBox 3">
            <a:extLst>
              <a:ext uri="{FF2B5EF4-FFF2-40B4-BE49-F238E27FC236}">
                <a16:creationId xmlns:a16="http://schemas.microsoft.com/office/drawing/2014/main" id="{4C5CD02C-5470-304F-A657-4E90E127EA3B}"/>
              </a:ext>
            </a:extLst>
          </p:cNvPr>
          <p:cNvSpPr txBox="1"/>
          <p:nvPr/>
        </p:nvSpPr>
        <p:spPr>
          <a:xfrm rot="16200000">
            <a:off x="6387888" y="3412568"/>
            <a:ext cx="1450183" cy="954107"/>
          </a:xfrm>
          <a:prstGeom prst="rect">
            <a:avLst/>
          </a:prstGeom>
          <a:noFill/>
        </p:spPr>
        <p:txBody>
          <a:bodyPr wrap="square" rtlCol="0">
            <a:spAutoFit/>
          </a:bodyPr>
          <a:lstStyle/>
          <a:p>
            <a:r>
              <a:rPr lang="en-US" dirty="0">
                <a:solidFill>
                  <a:schemeClr val="accent6">
                    <a:lumMod val="75000"/>
                  </a:schemeClr>
                </a:solidFill>
              </a:rPr>
              <a:t>Interpolation </a:t>
            </a:r>
          </a:p>
          <a:p>
            <a:endParaRPr lang="en-US" sz="100" dirty="0">
              <a:solidFill>
                <a:schemeClr val="accent6">
                  <a:lumMod val="75000"/>
                </a:schemeClr>
              </a:solidFill>
            </a:endParaRPr>
          </a:p>
          <a:p>
            <a:endParaRPr lang="en-US" dirty="0">
              <a:solidFill>
                <a:schemeClr val="accent6">
                  <a:lumMod val="75000"/>
                </a:schemeClr>
              </a:solidFill>
            </a:endParaRPr>
          </a:p>
          <a:p>
            <a:r>
              <a:rPr lang="en-US" dirty="0">
                <a:solidFill>
                  <a:schemeClr val="accent6">
                    <a:lumMod val="75000"/>
                  </a:schemeClr>
                </a:solidFill>
              </a:rPr>
              <a:t>innovations</a:t>
            </a:r>
          </a:p>
        </p:txBody>
      </p:sp>
      <p:sp>
        <p:nvSpPr>
          <p:cNvPr id="5" name="TextBox 4">
            <a:extLst>
              <a:ext uri="{FF2B5EF4-FFF2-40B4-BE49-F238E27FC236}">
                <a16:creationId xmlns:a16="http://schemas.microsoft.com/office/drawing/2014/main" id="{8867FB5B-EFD4-5E45-9727-AC11B6C59D4B}"/>
              </a:ext>
            </a:extLst>
          </p:cNvPr>
          <p:cNvSpPr txBox="1"/>
          <p:nvPr/>
        </p:nvSpPr>
        <p:spPr>
          <a:xfrm>
            <a:off x="2369356" y="2213592"/>
            <a:ext cx="2150533" cy="982134"/>
          </a:xfrm>
          <a:prstGeom prst="rect">
            <a:avLst/>
          </a:prstGeom>
          <a:solidFill>
            <a:schemeClr val="accent6">
              <a:lumMod val="75000"/>
            </a:schemeClr>
          </a:solidFill>
          <a:ln>
            <a:solidFill>
              <a:schemeClr val="accent6">
                <a:lumMod val="50000"/>
              </a:schemeClr>
            </a:solidFill>
          </a:ln>
        </p:spPr>
        <p:txBody>
          <a:bodyPr wrap="square" rtlCol="0" anchor="ctr" anchorCtr="0">
            <a:noAutofit/>
          </a:bodyPr>
          <a:lstStyle/>
          <a:p>
            <a:pPr algn="ctr"/>
            <a:r>
              <a:rPr lang="en-US" sz="2000" b="1" dirty="0">
                <a:solidFill>
                  <a:schemeClr val="bg1"/>
                </a:solidFill>
              </a:rPr>
              <a:t>GEOMETRY</a:t>
            </a:r>
          </a:p>
        </p:txBody>
      </p:sp>
      <p:sp>
        <p:nvSpPr>
          <p:cNvPr id="6" name="TextBox 5">
            <a:extLst>
              <a:ext uri="{FF2B5EF4-FFF2-40B4-BE49-F238E27FC236}">
                <a16:creationId xmlns:a16="http://schemas.microsoft.com/office/drawing/2014/main" id="{8EFAB787-FBC8-4740-9B3A-9203BB5CF592}"/>
              </a:ext>
            </a:extLst>
          </p:cNvPr>
          <p:cNvSpPr txBox="1"/>
          <p:nvPr/>
        </p:nvSpPr>
        <p:spPr>
          <a:xfrm>
            <a:off x="5699311" y="2213592"/>
            <a:ext cx="2150533" cy="982134"/>
          </a:xfrm>
          <a:prstGeom prst="rect">
            <a:avLst/>
          </a:prstGeom>
          <a:solidFill>
            <a:schemeClr val="accent6">
              <a:lumMod val="75000"/>
            </a:schemeClr>
          </a:solidFill>
          <a:ln>
            <a:solidFill>
              <a:schemeClr val="accent6">
                <a:lumMod val="75000"/>
              </a:schemeClr>
            </a:solidFill>
          </a:ln>
        </p:spPr>
        <p:txBody>
          <a:bodyPr wrap="square" rtlCol="0" anchor="ctr" anchorCtr="0">
            <a:noAutofit/>
          </a:bodyPr>
          <a:lstStyle/>
          <a:p>
            <a:pPr algn="ctr"/>
            <a:r>
              <a:rPr lang="en-US" sz="2000" b="1" dirty="0">
                <a:solidFill>
                  <a:schemeClr val="bg1"/>
                </a:solidFill>
              </a:rPr>
              <a:t>FIELDS, INCREMENT &amp; STATE</a:t>
            </a:r>
          </a:p>
        </p:txBody>
      </p:sp>
      <p:sp>
        <p:nvSpPr>
          <p:cNvPr id="7" name="TextBox 6">
            <a:extLst>
              <a:ext uri="{FF2B5EF4-FFF2-40B4-BE49-F238E27FC236}">
                <a16:creationId xmlns:a16="http://schemas.microsoft.com/office/drawing/2014/main" id="{B726ADA8-2827-B244-8980-FF1E054F8C29}"/>
              </a:ext>
            </a:extLst>
          </p:cNvPr>
          <p:cNvSpPr txBox="1"/>
          <p:nvPr/>
        </p:nvSpPr>
        <p:spPr>
          <a:xfrm>
            <a:off x="9157945" y="2807884"/>
            <a:ext cx="2150533" cy="1242137"/>
          </a:xfrm>
          <a:prstGeom prst="rect">
            <a:avLst/>
          </a:prstGeom>
          <a:solidFill>
            <a:schemeClr val="accent6">
              <a:lumMod val="75000"/>
            </a:schemeClr>
          </a:solidFill>
          <a:ln>
            <a:solidFill>
              <a:schemeClr val="accent6">
                <a:lumMod val="75000"/>
              </a:schemeClr>
            </a:solidFill>
          </a:ln>
        </p:spPr>
        <p:txBody>
          <a:bodyPr wrap="square" rtlCol="0" anchor="ctr" anchorCtr="0">
            <a:noAutofit/>
          </a:bodyPr>
          <a:lstStyle/>
          <a:p>
            <a:pPr algn="ctr"/>
            <a:r>
              <a:rPr lang="en-US" sz="2000" b="1" dirty="0">
                <a:solidFill>
                  <a:schemeClr val="bg1"/>
                </a:solidFill>
              </a:rPr>
              <a:t>COVARIANCE MATRIX B &amp; LOCALIZATION</a:t>
            </a:r>
          </a:p>
        </p:txBody>
      </p:sp>
      <p:sp>
        <p:nvSpPr>
          <p:cNvPr id="8" name="TextBox 7">
            <a:extLst>
              <a:ext uri="{FF2B5EF4-FFF2-40B4-BE49-F238E27FC236}">
                <a16:creationId xmlns:a16="http://schemas.microsoft.com/office/drawing/2014/main" id="{2FAFFAA5-355C-0245-9C4D-7F7250287F76}"/>
              </a:ext>
            </a:extLst>
          </p:cNvPr>
          <p:cNvSpPr txBox="1"/>
          <p:nvPr/>
        </p:nvSpPr>
        <p:spPr>
          <a:xfrm>
            <a:off x="9157944" y="1508962"/>
            <a:ext cx="2150533" cy="982134"/>
          </a:xfrm>
          <a:prstGeom prst="rect">
            <a:avLst/>
          </a:prstGeom>
          <a:solidFill>
            <a:schemeClr val="accent6">
              <a:lumMod val="75000"/>
            </a:schemeClr>
          </a:solidFill>
          <a:ln>
            <a:solidFill>
              <a:schemeClr val="accent6">
                <a:lumMod val="75000"/>
              </a:schemeClr>
            </a:solidFill>
          </a:ln>
        </p:spPr>
        <p:txBody>
          <a:bodyPr wrap="square" rtlCol="0" anchor="ctr" anchorCtr="0">
            <a:noAutofit/>
          </a:bodyPr>
          <a:lstStyle/>
          <a:p>
            <a:pPr algn="ctr"/>
            <a:r>
              <a:rPr lang="en-US" sz="2000" b="1" dirty="0">
                <a:solidFill>
                  <a:schemeClr val="bg1"/>
                </a:solidFill>
              </a:rPr>
              <a:t>MODEL, TLM &amp; ADJOINT</a:t>
            </a:r>
          </a:p>
        </p:txBody>
      </p:sp>
      <p:sp>
        <p:nvSpPr>
          <p:cNvPr id="9" name="Oval 8">
            <a:extLst>
              <a:ext uri="{FF2B5EF4-FFF2-40B4-BE49-F238E27FC236}">
                <a16:creationId xmlns:a16="http://schemas.microsoft.com/office/drawing/2014/main" id="{2614F7C1-637D-4147-A1EF-E121DFA0305D}"/>
              </a:ext>
            </a:extLst>
          </p:cNvPr>
          <p:cNvSpPr/>
          <p:nvPr/>
        </p:nvSpPr>
        <p:spPr>
          <a:xfrm>
            <a:off x="3953232" y="4710480"/>
            <a:ext cx="1773768" cy="17393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OOPS</a:t>
            </a:r>
          </a:p>
        </p:txBody>
      </p:sp>
      <p:sp>
        <p:nvSpPr>
          <p:cNvPr id="10" name="Oval 9">
            <a:extLst>
              <a:ext uri="{FF2B5EF4-FFF2-40B4-BE49-F238E27FC236}">
                <a16:creationId xmlns:a16="http://schemas.microsoft.com/office/drawing/2014/main" id="{39809318-C78C-134D-A1D8-536847A0F668}"/>
              </a:ext>
            </a:extLst>
          </p:cNvPr>
          <p:cNvSpPr/>
          <p:nvPr/>
        </p:nvSpPr>
        <p:spPr>
          <a:xfrm>
            <a:off x="6230593" y="4685489"/>
            <a:ext cx="1773768" cy="17393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UFO</a:t>
            </a:r>
          </a:p>
        </p:txBody>
      </p:sp>
      <p:sp>
        <p:nvSpPr>
          <p:cNvPr id="11" name="Right Arrow 10">
            <a:extLst>
              <a:ext uri="{FF2B5EF4-FFF2-40B4-BE49-F238E27FC236}">
                <a16:creationId xmlns:a16="http://schemas.microsoft.com/office/drawing/2014/main" id="{4DFE20C9-EFDF-9D42-A122-9036EE9D91A6}"/>
              </a:ext>
            </a:extLst>
          </p:cNvPr>
          <p:cNvSpPr/>
          <p:nvPr/>
        </p:nvSpPr>
        <p:spPr>
          <a:xfrm>
            <a:off x="4679078" y="2610610"/>
            <a:ext cx="922869" cy="197275"/>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Right Arrow 11">
            <a:extLst>
              <a:ext uri="{FF2B5EF4-FFF2-40B4-BE49-F238E27FC236}">
                <a16:creationId xmlns:a16="http://schemas.microsoft.com/office/drawing/2014/main" id="{E3526DE5-B6F7-424A-8764-B502AD827226}"/>
              </a:ext>
            </a:extLst>
          </p:cNvPr>
          <p:cNvSpPr/>
          <p:nvPr/>
        </p:nvSpPr>
        <p:spPr>
          <a:xfrm rot="19979594" flipV="1">
            <a:off x="7978152" y="2338447"/>
            <a:ext cx="1046812" cy="135948"/>
          </a:xfrm>
          <a:prstGeom prst="lef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Right Arrow 12">
            <a:extLst>
              <a:ext uri="{FF2B5EF4-FFF2-40B4-BE49-F238E27FC236}">
                <a16:creationId xmlns:a16="http://schemas.microsoft.com/office/drawing/2014/main" id="{4D00E65C-78D3-4C4C-848A-E057E1A56C72}"/>
              </a:ext>
            </a:extLst>
          </p:cNvPr>
          <p:cNvSpPr/>
          <p:nvPr/>
        </p:nvSpPr>
        <p:spPr>
          <a:xfrm rot="1484404" flipV="1">
            <a:off x="7978151" y="3040774"/>
            <a:ext cx="1046812" cy="135948"/>
          </a:xfrm>
          <a:prstGeom prst="lef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532F94AD-0D8B-6D44-9D4C-0DF312F071B2}"/>
              </a:ext>
            </a:extLst>
          </p:cNvPr>
          <p:cNvSpPr/>
          <p:nvPr/>
        </p:nvSpPr>
        <p:spPr>
          <a:xfrm>
            <a:off x="8764635" y="4685489"/>
            <a:ext cx="1773768" cy="17393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IODA</a:t>
            </a:r>
          </a:p>
        </p:txBody>
      </p:sp>
      <p:sp>
        <p:nvSpPr>
          <p:cNvPr id="15" name="Left-Right Arrow 14">
            <a:extLst>
              <a:ext uri="{FF2B5EF4-FFF2-40B4-BE49-F238E27FC236}">
                <a16:creationId xmlns:a16="http://schemas.microsoft.com/office/drawing/2014/main" id="{1D86C25A-BE64-4F43-9C08-0F2577CB3B0E}"/>
              </a:ext>
            </a:extLst>
          </p:cNvPr>
          <p:cNvSpPr/>
          <p:nvPr/>
        </p:nvSpPr>
        <p:spPr>
          <a:xfrm rot="16200000">
            <a:off x="6578443" y="3861899"/>
            <a:ext cx="1078068" cy="181504"/>
          </a:xfrm>
          <a:prstGeom prst="leftRightArrow">
            <a:avLst/>
          </a:prstGeom>
          <a:gradFill flip="none" rotWithShape="1">
            <a:gsLst>
              <a:gs pos="1000">
                <a:schemeClr val="accent5">
                  <a:lumMod val="75000"/>
                </a:schemeClr>
              </a:gs>
              <a:gs pos="100000">
                <a:schemeClr val="accent6">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Right Arrow 15">
            <a:extLst>
              <a:ext uri="{FF2B5EF4-FFF2-40B4-BE49-F238E27FC236}">
                <a16:creationId xmlns:a16="http://schemas.microsoft.com/office/drawing/2014/main" id="{C9971C70-1CFC-E742-96F3-9591C51AB182}"/>
              </a:ext>
            </a:extLst>
          </p:cNvPr>
          <p:cNvSpPr/>
          <p:nvPr/>
        </p:nvSpPr>
        <p:spPr>
          <a:xfrm rot="10800000">
            <a:off x="8089836" y="5470516"/>
            <a:ext cx="553411" cy="169333"/>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a:extLst>
              <a:ext uri="{FF2B5EF4-FFF2-40B4-BE49-F238E27FC236}">
                <a16:creationId xmlns:a16="http://schemas.microsoft.com/office/drawing/2014/main" id="{49FF3B1C-04A4-2048-AC7C-9DD37B7AED08}"/>
              </a:ext>
            </a:extLst>
          </p:cNvPr>
          <p:cNvSpPr/>
          <p:nvPr/>
        </p:nvSpPr>
        <p:spPr>
          <a:xfrm>
            <a:off x="5812475" y="5470517"/>
            <a:ext cx="348111" cy="1693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Right Arrow 17">
            <a:extLst>
              <a:ext uri="{FF2B5EF4-FFF2-40B4-BE49-F238E27FC236}">
                <a16:creationId xmlns:a16="http://schemas.microsoft.com/office/drawing/2014/main" id="{D0B45BF8-1B51-5048-8569-D680D99FF35E}"/>
              </a:ext>
            </a:extLst>
          </p:cNvPr>
          <p:cNvSpPr/>
          <p:nvPr/>
        </p:nvSpPr>
        <p:spPr>
          <a:xfrm rot="17958819">
            <a:off x="5130532" y="3916366"/>
            <a:ext cx="1225651" cy="160513"/>
          </a:xfrm>
          <a:prstGeom prst="leftRightArrow">
            <a:avLst/>
          </a:prstGeom>
          <a:gradFill flip="none" rotWithShape="1">
            <a:gsLst>
              <a:gs pos="1000">
                <a:schemeClr val="accent5">
                  <a:lumMod val="75000"/>
                </a:schemeClr>
              </a:gs>
              <a:gs pos="100000">
                <a:schemeClr val="accent6">
                  <a:lumMod val="75000"/>
                </a:schemeClr>
              </a:gs>
              <a:gs pos="100000">
                <a:schemeClr val="accent6">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Brace 18">
            <a:extLst>
              <a:ext uri="{FF2B5EF4-FFF2-40B4-BE49-F238E27FC236}">
                <a16:creationId xmlns:a16="http://schemas.microsoft.com/office/drawing/2014/main" id="{E3C21A49-F20F-2E42-A9CF-B2912B1E3E27}"/>
              </a:ext>
            </a:extLst>
          </p:cNvPr>
          <p:cNvSpPr/>
          <p:nvPr/>
        </p:nvSpPr>
        <p:spPr>
          <a:xfrm>
            <a:off x="1820718" y="1669329"/>
            <a:ext cx="548638" cy="2302447"/>
          </a:xfrm>
          <a:prstGeom prst="leftBrac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Left Brace 19">
            <a:extLst>
              <a:ext uri="{FF2B5EF4-FFF2-40B4-BE49-F238E27FC236}">
                <a16:creationId xmlns:a16="http://schemas.microsoft.com/office/drawing/2014/main" id="{37409D41-726B-EB41-9768-B974F8FC3DF3}"/>
              </a:ext>
            </a:extLst>
          </p:cNvPr>
          <p:cNvSpPr/>
          <p:nvPr/>
        </p:nvSpPr>
        <p:spPr>
          <a:xfrm>
            <a:off x="2920620" y="4491685"/>
            <a:ext cx="490934" cy="2073443"/>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a:extLst>
              <a:ext uri="{FF2B5EF4-FFF2-40B4-BE49-F238E27FC236}">
                <a16:creationId xmlns:a16="http://schemas.microsoft.com/office/drawing/2014/main" id="{E31B3EA8-1FDB-D146-B9EB-8778B1076CC6}"/>
              </a:ext>
            </a:extLst>
          </p:cNvPr>
          <p:cNvSpPr txBox="1"/>
          <p:nvPr/>
        </p:nvSpPr>
        <p:spPr>
          <a:xfrm>
            <a:off x="632012" y="2073305"/>
            <a:ext cx="1376181" cy="1200329"/>
          </a:xfrm>
          <a:prstGeom prst="rect">
            <a:avLst/>
          </a:prstGeom>
          <a:noFill/>
        </p:spPr>
        <p:txBody>
          <a:bodyPr wrap="square" rtlCol="0">
            <a:spAutoFit/>
          </a:bodyPr>
          <a:lstStyle/>
          <a:p>
            <a:pPr algn="ctr"/>
            <a:r>
              <a:rPr lang="en-US" sz="2400" dirty="0">
                <a:solidFill>
                  <a:schemeClr val="accent6">
                    <a:lumMod val="75000"/>
                  </a:schemeClr>
                </a:solidFill>
              </a:rPr>
              <a:t>MODEL</a:t>
            </a:r>
          </a:p>
          <a:p>
            <a:pPr algn="ctr"/>
            <a:r>
              <a:rPr lang="en-US" sz="2400" dirty="0">
                <a:solidFill>
                  <a:schemeClr val="accent6">
                    <a:lumMod val="75000"/>
                  </a:schemeClr>
                </a:solidFill>
              </a:rPr>
              <a:t>LAYER</a:t>
            </a:r>
          </a:p>
          <a:p>
            <a:pPr algn="ctr"/>
            <a:r>
              <a:rPr lang="en-US" sz="2400" dirty="0">
                <a:solidFill>
                  <a:schemeClr val="accent6">
                    <a:lumMod val="75000"/>
                  </a:schemeClr>
                </a:solidFill>
              </a:rPr>
              <a:t>CLASSES</a:t>
            </a:r>
          </a:p>
        </p:txBody>
      </p:sp>
      <p:sp>
        <p:nvSpPr>
          <p:cNvPr id="22" name="TextBox 21">
            <a:extLst>
              <a:ext uri="{FF2B5EF4-FFF2-40B4-BE49-F238E27FC236}">
                <a16:creationId xmlns:a16="http://schemas.microsoft.com/office/drawing/2014/main" id="{2E6B9181-2836-0842-913B-0201A36C1254}"/>
              </a:ext>
            </a:extLst>
          </p:cNvPr>
          <p:cNvSpPr txBox="1"/>
          <p:nvPr/>
        </p:nvSpPr>
        <p:spPr>
          <a:xfrm>
            <a:off x="630000" y="5164034"/>
            <a:ext cx="2334548" cy="830997"/>
          </a:xfrm>
          <a:prstGeom prst="rect">
            <a:avLst/>
          </a:prstGeom>
          <a:noFill/>
        </p:spPr>
        <p:txBody>
          <a:bodyPr wrap="square" rtlCol="0">
            <a:spAutoFit/>
          </a:bodyPr>
          <a:lstStyle/>
          <a:p>
            <a:pPr algn="ctr"/>
            <a:r>
              <a:rPr lang="en-US" sz="2400" dirty="0">
                <a:solidFill>
                  <a:schemeClr val="accent1">
                    <a:lumMod val="75000"/>
                  </a:schemeClr>
                </a:solidFill>
              </a:rPr>
              <a:t>JEDI LAYER</a:t>
            </a:r>
          </a:p>
          <a:p>
            <a:pPr algn="ctr"/>
            <a:r>
              <a:rPr lang="en-US" sz="2400" dirty="0">
                <a:solidFill>
                  <a:schemeClr val="accent1">
                    <a:lumMod val="75000"/>
                  </a:schemeClr>
                </a:solidFill>
              </a:rPr>
              <a:t>(model agnostic)</a:t>
            </a:r>
          </a:p>
        </p:txBody>
      </p:sp>
      <p:sp>
        <p:nvSpPr>
          <p:cNvPr id="23" name="Left-Right Arrow 22">
            <a:extLst>
              <a:ext uri="{FF2B5EF4-FFF2-40B4-BE49-F238E27FC236}">
                <a16:creationId xmlns:a16="http://schemas.microsoft.com/office/drawing/2014/main" id="{C662A8D7-2BC9-514D-B294-93A3359C13EB}"/>
              </a:ext>
            </a:extLst>
          </p:cNvPr>
          <p:cNvSpPr/>
          <p:nvPr/>
        </p:nvSpPr>
        <p:spPr>
          <a:xfrm rot="13250093">
            <a:off x="7522584" y="3994650"/>
            <a:ext cx="1840995" cy="172701"/>
          </a:xfrm>
          <a:prstGeom prst="leftRightArrow">
            <a:avLst/>
          </a:prstGeom>
          <a:gradFill flip="none" rotWithShape="1">
            <a:gsLst>
              <a:gs pos="1000">
                <a:schemeClr val="accent5">
                  <a:lumMod val="75000"/>
                </a:schemeClr>
              </a:gs>
              <a:gs pos="100000">
                <a:schemeClr val="accent6">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6B42D9F7-7AB3-D342-A84A-7231B7C1AEBE}"/>
              </a:ext>
            </a:extLst>
          </p:cNvPr>
          <p:cNvSpPr txBox="1"/>
          <p:nvPr/>
        </p:nvSpPr>
        <p:spPr>
          <a:xfrm rot="2469470">
            <a:off x="8039544" y="3885730"/>
            <a:ext cx="1450183" cy="369332"/>
          </a:xfrm>
          <a:prstGeom prst="rect">
            <a:avLst/>
          </a:prstGeom>
          <a:noFill/>
        </p:spPr>
        <p:txBody>
          <a:bodyPr wrap="square" rtlCol="0">
            <a:spAutoFit/>
          </a:bodyPr>
          <a:lstStyle/>
          <a:p>
            <a:r>
              <a:rPr lang="en-US" dirty="0">
                <a:solidFill>
                  <a:schemeClr val="accent6">
                    <a:lumMod val="75000"/>
                  </a:schemeClr>
                </a:solidFill>
              </a:rPr>
              <a:t>Locations</a:t>
            </a:r>
          </a:p>
        </p:txBody>
      </p:sp>
      <p:sp>
        <p:nvSpPr>
          <p:cNvPr id="25" name="TextBox 24">
            <a:extLst>
              <a:ext uri="{FF2B5EF4-FFF2-40B4-BE49-F238E27FC236}">
                <a16:creationId xmlns:a16="http://schemas.microsoft.com/office/drawing/2014/main" id="{EDF330AA-0A8F-2044-A19E-8F5F3E9A30AE}"/>
              </a:ext>
            </a:extLst>
          </p:cNvPr>
          <p:cNvSpPr txBox="1"/>
          <p:nvPr/>
        </p:nvSpPr>
        <p:spPr>
          <a:xfrm rot="18015464">
            <a:off x="4359207" y="3425982"/>
            <a:ext cx="1777083" cy="923330"/>
          </a:xfrm>
          <a:prstGeom prst="rect">
            <a:avLst/>
          </a:prstGeom>
          <a:noFill/>
        </p:spPr>
        <p:txBody>
          <a:bodyPr wrap="square" rtlCol="0">
            <a:spAutoFit/>
          </a:bodyPr>
          <a:lstStyle/>
          <a:p>
            <a:pPr algn="ctr"/>
            <a:r>
              <a:rPr lang="en-US" dirty="0">
                <a:solidFill>
                  <a:schemeClr val="accent6">
                    <a:lumMod val="75000"/>
                  </a:schemeClr>
                </a:solidFill>
              </a:rPr>
              <a:t>Solver/linear algebra instructions</a:t>
            </a:r>
          </a:p>
        </p:txBody>
      </p:sp>
      <p:sp>
        <p:nvSpPr>
          <p:cNvPr id="26" name="Rounded Rectangle 25">
            <a:extLst>
              <a:ext uri="{FF2B5EF4-FFF2-40B4-BE49-F238E27FC236}">
                <a16:creationId xmlns:a16="http://schemas.microsoft.com/office/drawing/2014/main" id="{CD33151E-B980-0C49-AAE2-BD2505685A38}"/>
              </a:ext>
            </a:extLst>
          </p:cNvPr>
          <p:cNvSpPr/>
          <p:nvPr/>
        </p:nvSpPr>
        <p:spPr>
          <a:xfrm>
            <a:off x="5219665" y="1136821"/>
            <a:ext cx="3051300" cy="532508"/>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FMS + FV3</a:t>
            </a:r>
          </a:p>
        </p:txBody>
      </p:sp>
      <p:sp>
        <p:nvSpPr>
          <p:cNvPr id="27" name="Left-Right Arrow 26">
            <a:extLst>
              <a:ext uri="{FF2B5EF4-FFF2-40B4-BE49-F238E27FC236}">
                <a16:creationId xmlns:a16="http://schemas.microsoft.com/office/drawing/2014/main" id="{AAF5715D-596D-B84F-8CC4-59EEF5B05FB7}"/>
              </a:ext>
            </a:extLst>
          </p:cNvPr>
          <p:cNvSpPr/>
          <p:nvPr/>
        </p:nvSpPr>
        <p:spPr>
          <a:xfrm rot="8417174">
            <a:off x="4491786" y="1889868"/>
            <a:ext cx="778532" cy="162203"/>
          </a:xfrm>
          <a:prstGeom prst="leftRightArrow">
            <a:avLst/>
          </a:prstGeom>
          <a:gradFill flip="none" rotWithShape="1">
            <a:gsLst>
              <a:gs pos="0">
                <a:schemeClr val="accent1">
                  <a:lumMod val="30000"/>
                  <a:lumOff val="70000"/>
                </a:schemeClr>
              </a:gs>
              <a:gs pos="0">
                <a:schemeClr val="accent6">
                  <a:lumMod val="75000"/>
                </a:schemeClr>
              </a:gs>
              <a:gs pos="100000">
                <a:schemeClr val="accent2">
                  <a:lumMod val="7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Left-Right Arrow 27">
            <a:extLst>
              <a:ext uri="{FF2B5EF4-FFF2-40B4-BE49-F238E27FC236}">
                <a16:creationId xmlns:a16="http://schemas.microsoft.com/office/drawing/2014/main" id="{38C5E189-1DB6-2F4F-91A2-771904C49BED}"/>
              </a:ext>
            </a:extLst>
          </p:cNvPr>
          <p:cNvSpPr/>
          <p:nvPr/>
        </p:nvSpPr>
        <p:spPr>
          <a:xfrm rot="5400000">
            <a:off x="6585186" y="1920307"/>
            <a:ext cx="473487" cy="113083"/>
          </a:xfrm>
          <a:prstGeom prst="leftRightArrow">
            <a:avLst/>
          </a:prstGeom>
          <a:gradFill flip="none" rotWithShape="1">
            <a:gsLst>
              <a:gs pos="0">
                <a:schemeClr val="accent1">
                  <a:lumMod val="30000"/>
                  <a:lumOff val="70000"/>
                </a:schemeClr>
              </a:gs>
              <a:gs pos="0">
                <a:schemeClr val="accent6">
                  <a:lumMod val="75000"/>
                </a:schemeClr>
              </a:gs>
              <a:gs pos="100000">
                <a:schemeClr val="accent2">
                  <a:lumMod val="7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Left-Right Arrow 28">
            <a:extLst>
              <a:ext uri="{FF2B5EF4-FFF2-40B4-BE49-F238E27FC236}">
                <a16:creationId xmlns:a16="http://schemas.microsoft.com/office/drawing/2014/main" id="{B0E308E6-556F-2B4A-80E0-190B3EAB1280}"/>
              </a:ext>
            </a:extLst>
          </p:cNvPr>
          <p:cNvSpPr/>
          <p:nvPr/>
        </p:nvSpPr>
        <p:spPr>
          <a:xfrm rot="1045675" flipV="1">
            <a:off x="8373417" y="1581946"/>
            <a:ext cx="682076" cy="174767"/>
          </a:xfrm>
          <a:prstGeom prst="leftRightArrow">
            <a:avLst/>
          </a:prstGeom>
          <a:gradFill flip="none" rotWithShape="1">
            <a:gsLst>
              <a:gs pos="0">
                <a:schemeClr val="accent1">
                  <a:lumMod val="30000"/>
                  <a:lumOff val="70000"/>
                </a:schemeClr>
              </a:gs>
              <a:gs pos="0">
                <a:schemeClr val="accent6">
                  <a:lumMod val="75000"/>
                </a:schemeClr>
              </a:gs>
              <a:gs pos="100000">
                <a:schemeClr val="accent2">
                  <a:lumMod val="7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3054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870B4-23B4-D540-AF96-4052A1790C41}"/>
              </a:ext>
            </a:extLst>
          </p:cNvPr>
          <p:cNvSpPr>
            <a:spLocks noGrp="1"/>
          </p:cNvSpPr>
          <p:nvPr>
            <p:ph type="title"/>
          </p:nvPr>
        </p:nvSpPr>
        <p:spPr/>
        <p:txBody>
          <a:bodyPr/>
          <a:lstStyle/>
          <a:p>
            <a:r>
              <a:rPr lang="en-US" dirty="0"/>
              <a:t>Classes, variables and methods</a:t>
            </a:r>
          </a:p>
        </p:txBody>
      </p:sp>
      <p:sp>
        <p:nvSpPr>
          <p:cNvPr id="4" name="TextBox 3">
            <a:extLst>
              <a:ext uri="{FF2B5EF4-FFF2-40B4-BE49-F238E27FC236}">
                <a16:creationId xmlns:a16="http://schemas.microsoft.com/office/drawing/2014/main" id="{BCC15B43-0F56-9548-BD91-FBBF45CA1414}"/>
              </a:ext>
            </a:extLst>
          </p:cNvPr>
          <p:cNvSpPr txBox="1"/>
          <p:nvPr/>
        </p:nvSpPr>
        <p:spPr>
          <a:xfrm>
            <a:off x="372535" y="1387584"/>
            <a:ext cx="2861732" cy="4524315"/>
          </a:xfrm>
          <a:prstGeom prst="rect">
            <a:avLst/>
          </a:prstGeom>
          <a:noFill/>
          <a:ln>
            <a:solidFill>
              <a:schemeClr val="accent6">
                <a:lumMod val="75000"/>
              </a:schemeClr>
            </a:solidFill>
          </a:ln>
        </p:spPr>
        <p:txBody>
          <a:bodyPr wrap="square" rtlCol="0">
            <a:spAutoFit/>
          </a:bodyPr>
          <a:lstStyle/>
          <a:p>
            <a:r>
              <a:rPr lang="en-US" b="1" dirty="0"/>
              <a:t>GEOMETRY</a:t>
            </a:r>
          </a:p>
          <a:p>
            <a:endParaRPr lang="en-US" dirty="0"/>
          </a:p>
          <a:p>
            <a:r>
              <a:rPr lang="en-US" u="sng" dirty="0"/>
              <a:t>Variables</a:t>
            </a:r>
            <a:r>
              <a:rPr lang="en-US" dirty="0"/>
              <a:t> (</a:t>
            </a:r>
            <a:r>
              <a:rPr lang="en-US" dirty="0" err="1"/>
              <a:t>geom</a:t>
            </a:r>
            <a:r>
              <a:rPr lang="en-US" dirty="0"/>
              <a:t>)</a:t>
            </a:r>
          </a:p>
          <a:p>
            <a:pPr marL="285750" indent="-285750">
              <a:buFont typeface="Arial" panose="020B0604020202020204" pitchFamily="34" charset="0"/>
              <a:buChar char="•"/>
            </a:pPr>
            <a:r>
              <a:rPr lang="en-US" dirty="0"/>
              <a:t>Grid dimension</a:t>
            </a:r>
          </a:p>
          <a:p>
            <a:pPr marL="285750" indent="-285750">
              <a:buFont typeface="Arial" panose="020B0604020202020204" pitchFamily="34" charset="0"/>
              <a:buChar char="•"/>
            </a:pPr>
            <a:r>
              <a:rPr lang="en-US" dirty="0"/>
              <a:t>Processor layout.</a:t>
            </a:r>
          </a:p>
          <a:p>
            <a:pPr marL="285750" indent="-285750">
              <a:buFont typeface="Arial" panose="020B0604020202020204" pitchFamily="34" charset="0"/>
              <a:buChar char="•"/>
            </a:pPr>
            <a:r>
              <a:rPr lang="en-US" dirty="0"/>
              <a:t>Grid </a:t>
            </a:r>
            <a:r>
              <a:rPr lang="en-US" dirty="0" err="1"/>
              <a:t>lat-lon</a:t>
            </a:r>
            <a:endParaRPr lang="en-US" dirty="0"/>
          </a:p>
          <a:p>
            <a:pPr marL="285750" indent="-285750">
              <a:buFont typeface="Arial" panose="020B0604020202020204" pitchFamily="34" charset="0"/>
              <a:buChar char="•"/>
            </a:pPr>
            <a:r>
              <a:rPr lang="en-US" dirty="0"/>
              <a:t>Halo points</a:t>
            </a:r>
          </a:p>
          <a:p>
            <a:pPr marL="285750" indent="-285750">
              <a:buFont typeface="Arial" panose="020B0604020202020204" pitchFamily="34" charset="0"/>
              <a:buChar char="•"/>
            </a:pPr>
            <a:r>
              <a:rPr lang="en-US" dirty="0"/>
              <a:t>Communication structures</a:t>
            </a:r>
          </a:p>
          <a:p>
            <a:pPr marL="285750" indent="-285750">
              <a:buFont typeface="Arial" panose="020B0604020202020204" pitchFamily="34" charset="0"/>
              <a:buChar char="•"/>
            </a:pPr>
            <a:endParaRPr lang="en-US" dirty="0"/>
          </a:p>
          <a:p>
            <a:r>
              <a:rPr lang="en-US" u="sng" dirty="0"/>
              <a:t>Methods</a:t>
            </a:r>
          </a:p>
          <a:p>
            <a:pPr marL="285750" indent="-285750">
              <a:buFont typeface="Arial" panose="020B0604020202020204" pitchFamily="34" charset="0"/>
              <a:buChar char="•"/>
            </a:pPr>
            <a:r>
              <a:rPr lang="en-US" dirty="0"/>
              <a:t>Geometry constructor (inline and from file)</a:t>
            </a:r>
          </a:p>
          <a:p>
            <a:pPr marL="285750" indent="-285750">
              <a:buFont typeface="Arial" panose="020B0604020202020204" pitchFamily="34" charset="0"/>
              <a:buChar char="•"/>
            </a:pPr>
            <a:r>
              <a:rPr lang="en-US" dirty="0"/>
              <a:t>Clone geometry</a:t>
            </a:r>
          </a:p>
          <a:p>
            <a:pPr marL="285750" indent="-285750">
              <a:buFont typeface="Arial" panose="020B0604020202020204" pitchFamily="34" charset="0"/>
              <a:buChar char="•"/>
            </a:pPr>
            <a:r>
              <a:rPr lang="en-US" dirty="0"/>
              <a:t>Geometry destructor</a:t>
            </a:r>
          </a:p>
          <a:p>
            <a:pPr marL="285750" indent="-285750">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91DC84B2-BE3B-BA42-9D90-A1493032DCB9}"/>
              </a:ext>
            </a:extLst>
          </p:cNvPr>
          <p:cNvSpPr txBox="1"/>
          <p:nvPr/>
        </p:nvSpPr>
        <p:spPr>
          <a:xfrm>
            <a:off x="3386669" y="1380569"/>
            <a:ext cx="2827866" cy="4524315"/>
          </a:xfrm>
          <a:prstGeom prst="rect">
            <a:avLst/>
          </a:prstGeom>
          <a:noFill/>
          <a:ln>
            <a:solidFill>
              <a:schemeClr val="accent6">
                <a:lumMod val="75000"/>
              </a:schemeClr>
            </a:solidFill>
          </a:ln>
        </p:spPr>
        <p:txBody>
          <a:bodyPr wrap="square" rtlCol="0">
            <a:spAutoFit/>
          </a:bodyPr>
          <a:lstStyle/>
          <a:p>
            <a:r>
              <a:rPr lang="en-US" b="1" dirty="0"/>
              <a:t>FIELDS / INCREMENT</a:t>
            </a:r>
          </a:p>
          <a:p>
            <a:endParaRPr lang="en-US" dirty="0"/>
          </a:p>
          <a:p>
            <a:r>
              <a:rPr lang="en-US" u="sng" dirty="0"/>
              <a:t>Variables</a:t>
            </a:r>
            <a:r>
              <a:rPr lang="en-US" dirty="0"/>
              <a:t> (</a:t>
            </a:r>
            <a:r>
              <a:rPr lang="en-US" dirty="0" err="1"/>
              <a:t>fld</a:t>
            </a:r>
            <a:r>
              <a:rPr lang="en-US" dirty="0"/>
              <a:t>)</a:t>
            </a:r>
          </a:p>
          <a:p>
            <a:pPr marL="285750" indent="-285750">
              <a:buFont typeface="Arial" panose="020B0604020202020204" pitchFamily="34" charset="0"/>
              <a:buChar char="•"/>
            </a:pPr>
            <a:r>
              <a:rPr lang="en-US" dirty="0"/>
              <a:t>%</a:t>
            </a:r>
            <a:r>
              <a:rPr lang="en-US" dirty="0" err="1"/>
              <a:t>geom</a:t>
            </a:r>
            <a:endParaRPr lang="en-US" dirty="0"/>
          </a:p>
          <a:p>
            <a:pPr marL="285750" indent="-285750">
              <a:buFont typeface="Arial" panose="020B0604020202020204" pitchFamily="34" charset="0"/>
              <a:buChar char="•"/>
            </a:pPr>
            <a:r>
              <a:rPr lang="en-US" dirty="0"/>
              <a:t>u, v, T, q, </a:t>
            </a:r>
            <a:r>
              <a:rPr lang="en-US" dirty="0" err="1"/>
              <a:t>ps</a:t>
            </a:r>
            <a:r>
              <a:rPr lang="en-US" dirty="0"/>
              <a:t>, </a:t>
            </a:r>
            <a:r>
              <a:rPr lang="en-US" dirty="0" err="1"/>
              <a:t>etc</a:t>
            </a:r>
            <a:endParaRPr lang="en-US" dirty="0"/>
          </a:p>
          <a:p>
            <a:pPr marL="285750" indent="-285750">
              <a:buFont typeface="Arial" panose="020B0604020202020204" pitchFamily="34" charset="0"/>
              <a:buChar char="•"/>
            </a:pPr>
            <a:r>
              <a:rPr lang="en-US" dirty="0"/>
              <a:t>Surface for CRTM</a:t>
            </a:r>
          </a:p>
          <a:p>
            <a:endParaRPr lang="en-US" dirty="0"/>
          </a:p>
          <a:p>
            <a:r>
              <a:rPr lang="en-US" u="sng" dirty="0"/>
              <a:t>Methods</a:t>
            </a:r>
          </a:p>
          <a:p>
            <a:pPr marL="285750" indent="-285750">
              <a:buFont typeface="Arial" panose="020B0604020202020204" pitchFamily="34" charset="0"/>
              <a:buChar char="•"/>
            </a:pPr>
            <a:r>
              <a:rPr lang="en-US" dirty="0"/>
              <a:t>Constructor/destructor</a:t>
            </a:r>
          </a:p>
          <a:p>
            <a:pPr marL="285750" indent="-285750">
              <a:buFont typeface="Arial" panose="020B0604020202020204" pitchFamily="34" charset="0"/>
              <a:buChar char="•"/>
            </a:pPr>
            <a:r>
              <a:rPr lang="en-US" dirty="0"/>
              <a:t>All method for doing DA, e.g. dot prod.</a:t>
            </a:r>
          </a:p>
          <a:p>
            <a:pPr marL="285750" indent="-285750">
              <a:buFont typeface="Arial" panose="020B0604020202020204" pitchFamily="34" charset="0"/>
              <a:buChar char="•"/>
            </a:pPr>
            <a:r>
              <a:rPr lang="en-US" dirty="0"/>
              <a:t>Variable transforms.</a:t>
            </a:r>
          </a:p>
          <a:p>
            <a:pPr marL="285750" indent="-285750">
              <a:buFont typeface="Arial" panose="020B0604020202020204" pitchFamily="34" charset="0"/>
              <a:buChar char="•"/>
            </a:pPr>
            <a:r>
              <a:rPr lang="en-US" dirty="0"/>
              <a:t>Interpolation to observation locations (cube to </a:t>
            </a:r>
            <a:r>
              <a:rPr lang="en-US" dirty="0" err="1"/>
              <a:t>lat-lon</a:t>
            </a:r>
            <a:r>
              <a:rPr lang="en-US" dirty="0"/>
              <a:t>).</a:t>
            </a:r>
          </a:p>
          <a:p>
            <a:pPr marL="285750" indent="-285750">
              <a:buFont typeface="Arial" panose="020B0604020202020204" pitchFamily="34" charset="0"/>
              <a:buChar char="•"/>
            </a:pPr>
            <a:r>
              <a:rPr lang="en-US" dirty="0"/>
              <a:t>Change of resolution.</a:t>
            </a:r>
          </a:p>
        </p:txBody>
      </p:sp>
      <p:sp>
        <p:nvSpPr>
          <p:cNvPr id="6" name="TextBox 5">
            <a:extLst>
              <a:ext uri="{FF2B5EF4-FFF2-40B4-BE49-F238E27FC236}">
                <a16:creationId xmlns:a16="http://schemas.microsoft.com/office/drawing/2014/main" id="{42D66B87-18BE-A449-A77F-BC07E02D45A9}"/>
              </a:ext>
            </a:extLst>
          </p:cNvPr>
          <p:cNvSpPr txBox="1"/>
          <p:nvPr/>
        </p:nvSpPr>
        <p:spPr>
          <a:xfrm>
            <a:off x="6366937" y="1387584"/>
            <a:ext cx="2827866" cy="4524315"/>
          </a:xfrm>
          <a:prstGeom prst="rect">
            <a:avLst/>
          </a:prstGeom>
          <a:noFill/>
          <a:ln>
            <a:solidFill>
              <a:schemeClr val="accent6">
                <a:lumMod val="75000"/>
              </a:schemeClr>
            </a:solidFill>
          </a:ln>
        </p:spPr>
        <p:txBody>
          <a:bodyPr wrap="square" rtlCol="0">
            <a:spAutoFit/>
          </a:bodyPr>
          <a:lstStyle/>
          <a:p>
            <a:r>
              <a:rPr lang="en-US" b="1" dirty="0"/>
              <a:t>MODEL, TLM &amp; ADM</a:t>
            </a:r>
          </a:p>
          <a:p>
            <a:endParaRPr lang="en-US" dirty="0"/>
          </a:p>
          <a:p>
            <a:r>
              <a:rPr lang="en-US" u="sng" dirty="0"/>
              <a:t>Variables</a:t>
            </a:r>
          </a:p>
          <a:p>
            <a:pPr marL="285750" indent="-285750">
              <a:buFont typeface="Arial" panose="020B0604020202020204" pitchFamily="34" charset="0"/>
              <a:buChar char="•"/>
            </a:pPr>
            <a:r>
              <a:rPr lang="en-US" dirty="0"/>
              <a:t>%</a:t>
            </a:r>
            <a:r>
              <a:rPr lang="en-US" dirty="0" err="1"/>
              <a:t>fld</a:t>
            </a:r>
            <a:endParaRPr lang="en-US" dirty="0"/>
          </a:p>
          <a:p>
            <a:pPr marL="285750" indent="-285750">
              <a:buFont typeface="Arial" panose="020B0604020202020204" pitchFamily="34" charset="0"/>
              <a:buChar char="•"/>
            </a:pPr>
            <a:r>
              <a:rPr lang="en-US" dirty="0"/>
              <a:t>Additional model variables.</a:t>
            </a:r>
          </a:p>
          <a:p>
            <a:pPr marL="285750" indent="-285750">
              <a:buFont typeface="Arial" panose="020B0604020202020204" pitchFamily="34" charset="0"/>
              <a:buChar char="•"/>
            </a:pPr>
            <a:r>
              <a:rPr lang="en-US" dirty="0"/>
              <a:t>u’, v’, T’ </a:t>
            </a:r>
            <a:r>
              <a:rPr lang="en-US" dirty="0" err="1"/>
              <a:t>etc</a:t>
            </a:r>
            <a:endParaRPr lang="en-US" dirty="0"/>
          </a:p>
          <a:p>
            <a:endParaRPr lang="en-US" dirty="0"/>
          </a:p>
          <a:p>
            <a:r>
              <a:rPr lang="en-US" u="sng" dirty="0"/>
              <a:t>Methods</a:t>
            </a:r>
          </a:p>
          <a:p>
            <a:pPr marL="285750" indent="-285750">
              <a:buFont typeface="Arial" panose="020B0604020202020204" pitchFamily="34" charset="0"/>
              <a:buChar char="•"/>
            </a:pPr>
            <a:r>
              <a:rPr lang="en-US" dirty="0"/>
              <a:t>Constructor/destructor</a:t>
            </a:r>
          </a:p>
          <a:p>
            <a:pPr marL="285750" indent="-285750">
              <a:buFont typeface="Arial" panose="020B0604020202020204" pitchFamily="34" charset="0"/>
              <a:buChar char="•"/>
            </a:pPr>
            <a:r>
              <a:rPr lang="en-US" dirty="0"/>
              <a:t>Prepare model runs</a:t>
            </a:r>
          </a:p>
          <a:p>
            <a:pPr marL="285750" indent="-285750">
              <a:buFont typeface="Arial" panose="020B0604020202020204" pitchFamily="34" charset="0"/>
              <a:buChar char="•"/>
            </a:pPr>
            <a:r>
              <a:rPr lang="en-US" dirty="0"/>
              <a:t>Propagate models</a:t>
            </a:r>
          </a:p>
          <a:p>
            <a:pPr marL="285750" indent="-285750">
              <a:buFont typeface="Arial" panose="020B0604020202020204" pitchFamily="34" charset="0"/>
              <a:buChar char="•"/>
            </a:pPr>
            <a:r>
              <a:rPr lang="en-US" dirty="0"/>
              <a:t>Trajectory for TLM/ADM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7" name="TextBox 6">
            <a:extLst>
              <a:ext uri="{FF2B5EF4-FFF2-40B4-BE49-F238E27FC236}">
                <a16:creationId xmlns:a16="http://schemas.microsoft.com/office/drawing/2014/main" id="{66A20815-D77D-8946-8775-4E0EF4002156}"/>
              </a:ext>
            </a:extLst>
          </p:cNvPr>
          <p:cNvSpPr txBox="1"/>
          <p:nvPr/>
        </p:nvSpPr>
        <p:spPr>
          <a:xfrm>
            <a:off x="9330268" y="1381519"/>
            <a:ext cx="2709332" cy="4524315"/>
          </a:xfrm>
          <a:prstGeom prst="rect">
            <a:avLst/>
          </a:prstGeom>
          <a:noFill/>
          <a:ln>
            <a:solidFill>
              <a:schemeClr val="accent6">
                <a:lumMod val="75000"/>
              </a:schemeClr>
            </a:solidFill>
          </a:ln>
        </p:spPr>
        <p:txBody>
          <a:bodyPr wrap="square" rtlCol="0">
            <a:spAutoFit/>
          </a:bodyPr>
          <a:lstStyle/>
          <a:p>
            <a:r>
              <a:rPr lang="en-US" b="1" dirty="0"/>
              <a:t>COVARIANCE</a:t>
            </a:r>
          </a:p>
          <a:p>
            <a:endParaRPr lang="en-US" dirty="0"/>
          </a:p>
          <a:p>
            <a:r>
              <a:rPr lang="en-US" u="sng" dirty="0"/>
              <a:t>Variables</a:t>
            </a:r>
            <a:endParaRPr lang="en-US" dirty="0"/>
          </a:p>
          <a:p>
            <a:pPr marL="285750" indent="-285750">
              <a:buFont typeface="Arial" panose="020B0604020202020204" pitchFamily="34" charset="0"/>
              <a:buChar char="•"/>
            </a:pPr>
            <a:r>
              <a:rPr lang="en-US" dirty="0"/>
              <a:t>%</a:t>
            </a:r>
            <a:r>
              <a:rPr lang="en-US" dirty="0" err="1"/>
              <a:t>fld</a:t>
            </a:r>
            <a:endParaRPr lang="en-US" dirty="0"/>
          </a:p>
          <a:p>
            <a:pPr marL="285750" indent="-285750">
              <a:buFont typeface="Arial" panose="020B0604020202020204" pitchFamily="34" charset="0"/>
              <a:buChar char="•"/>
            </a:pPr>
            <a:r>
              <a:rPr lang="en-US" dirty="0"/>
              <a:t>Balanced variables</a:t>
            </a:r>
          </a:p>
          <a:p>
            <a:endParaRPr lang="en-US" dirty="0"/>
          </a:p>
          <a:p>
            <a:r>
              <a:rPr lang="en-US" u="sng" dirty="0"/>
              <a:t>Methods</a:t>
            </a:r>
          </a:p>
          <a:p>
            <a:pPr marL="285750" indent="-285750">
              <a:buFont typeface="Arial" panose="020B0604020202020204" pitchFamily="34" charset="0"/>
              <a:buChar char="•"/>
            </a:pPr>
            <a:r>
              <a:rPr lang="en-US" dirty="0"/>
              <a:t>Constructor/destructor</a:t>
            </a:r>
          </a:p>
          <a:p>
            <a:pPr marL="285750" indent="-285750">
              <a:buFont typeface="Arial" panose="020B0604020202020204" pitchFamily="34" charset="0"/>
              <a:buChar char="•"/>
            </a:pPr>
            <a:r>
              <a:rPr lang="en-US" dirty="0"/>
              <a:t>sqrt(B)</a:t>
            </a:r>
          </a:p>
          <a:p>
            <a:pPr marL="285750" indent="-285750">
              <a:buFont typeface="Arial" panose="020B0604020202020204" pitchFamily="34" charset="0"/>
              <a:buChar char="•"/>
            </a:pPr>
            <a:r>
              <a:rPr lang="en-US" dirty="0"/>
              <a:t>sqrt(B)</a:t>
            </a:r>
            <a:r>
              <a:rPr lang="en-US" baseline="30000" dirty="0"/>
              <a:t>T</a:t>
            </a:r>
          </a:p>
          <a:p>
            <a:pPr marL="285750" indent="-285750">
              <a:buFont typeface="Arial" panose="020B0604020202020204" pitchFamily="34" charset="0"/>
              <a:buChar char="•"/>
            </a:pPr>
            <a:r>
              <a:rPr lang="en-US" dirty="0" err="1"/>
              <a:t>inv</a:t>
            </a:r>
            <a:r>
              <a:rPr lang="en-US" dirty="0"/>
              <a:t>(sqrt(B))</a:t>
            </a:r>
          </a:p>
          <a:p>
            <a:pPr marL="285750" indent="-285750">
              <a:buFont typeface="Arial" panose="020B0604020202020204" pitchFamily="34" charset="0"/>
              <a:buChar char="•"/>
            </a:pPr>
            <a:r>
              <a:rPr lang="en-US" dirty="0" err="1"/>
              <a:t>inv</a:t>
            </a:r>
            <a:r>
              <a:rPr lang="en-US" dirty="0"/>
              <a:t>(sqrt(B))</a:t>
            </a:r>
            <a:r>
              <a:rPr lang="en-US" baseline="30000" dirty="0"/>
              <a:t>T</a:t>
            </a:r>
          </a:p>
          <a:p>
            <a:pPr marL="285750" indent="-285750">
              <a:buFont typeface="Arial" panose="020B0604020202020204" pitchFamily="34" charset="0"/>
              <a:buChar char="•"/>
            </a:pPr>
            <a:endParaRPr lang="en-US" dirty="0"/>
          </a:p>
          <a:p>
            <a:endParaRPr lang="en-US" dirty="0"/>
          </a:p>
          <a:p>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837477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C3F06-A6B1-F744-B3A6-69D26A43FA15}"/>
              </a:ext>
            </a:extLst>
          </p:cNvPr>
          <p:cNvSpPr>
            <a:spLocks noGrp="1"/>
          </p:cNvSpPr>
          <p:nvPr>
            <p:ph type="title"/>
          </p:nvPr>
        </p:nvSpPr>
        <p:spPr/>
        <p:txBody>
          <a:bodyPr/>
          <a:lstStyle/>
          <a:p>
            <a:r>
              <a:rPr lang="en-US" dirty="0"/>
              <a:t>Adding a Model</a:t>
            </a:r>
          </a:p>
        </p:txBody>
      </p:sp>
      <p:sp>
        <p:nvSpPr>
          <p:cNvPr id="3" name="Text Placeholder 2">
            <a:extLst>
              <a:ext uri="{FF2B5EF4-FFF2-40B4-BE49-F238E27FC236}">
                <a16:creationId xmlns:a16="http://schemas.microsoft.com/office/drawing/2014/main" id="{4E44A993-3723-7B49-9AF5-9FBCAA5F1A77}"/>
              </a:ext>
            </a:extLst>
          </p:cNvPr>
          <p:cNvSpPr>
            <a:spLocks noGrp="1"/>
          </p:cNvSpPr>
          <p:nvPr>
            <p:ph type="body" sz="quarter" idx="10"/>
          </p:nvPr>
        </p:nvSpPr>
        <p:spPr>
          <a:xfrm>
            <a:off x="396342" y="1566973"/>
            <a:ext cx="11410950" cy="5022850"/>
          </a:xfrm>
        </p:spPr>
        <p:txBody>
          <a:bodyPr>
            <a:normAutofit/>
          </a:bodyPr>
          <a:lstStyle/>
          <a:p>
            <a:r>
              <a:rPr lang="en-US" sz="2400" dirty="0"/>
              <a:t>Do not try to start from scratch, instead make a copy of an existing model.</a:t>
            </a:r>
          </a:p>
          <a:p>
            <a:endParaRPr lang="en-US" sz="2400" dirty="0"/>
          </a:p>
          <a:p>
            <a:r>
              <a:rPr lang="en-US" sz="2400" dirty="0"/>
              <a:t>Rename everything to the match the model being added.</a:t>
            </a:r>
          </a:p>
          <a:p>
            <a:endParaRPr lang="en-US" sz="2400" dirty="0"/>
          </a:p>
          <a:p>
            <a:r>
              <a:rPr lang="en-US" sz="2400" dirty="0"/>
              <a:t>Remove everything in the Fortran routines and make sure things compile.</a:t>
            </a:r>
          </a:p>
          <a:p>
            <a:endParaRPr lang="en-US" sz="2400" dirty="0"/>
          </a:p>
          <a:p>
            <a:r>
              <a:rPr lang="en-US" sz="2400" dirty="0"/>
              <a:t>Gradually add things back in starting with geometry, fields then model and covariance. </a:t>
            </a:r>
          </a:p>
          <a:p>
            <a:endParaRPr lang="en-US" sz="2400" dirty="0"/>
          </a:p>
          <a:p>
            <a:r>
              <a:rPr lang="en-US" sz="2400" dirty="0"/>
              <a:t>Aim to be producing a simple forecast and then 3D-Var. </a:t>
            </a:r>
          </a:p>
        </p:txBody>
      </p:sp>
    </p:spTree>
    <p:extLst>
      <p:ext uri="{BB962C8B-B14F-4D97-AF65-F5344CB8AC3E}">
        <p14:creationId xmlns:p14="http://schemas.microsoft.com/office/powerpoint/2010/main" val="663319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9D509-AA32-0644-A538-A6B37E278ADF}"/>
              </a:ext>
            </a:extLst>
          </p:cNvPr>
          <p:cNvSpPr>
            <a:spLocks noGrp="1"/>
          </p:cNvSpPr>
          <p:nvPr>
            <p:ph type="title"/>
          </p:nvPr>
        </p:nvSpPr>
        <p:spPr/>
        <p:txBody>
          <a:bodyPr/>
          <a:lstStyle/>
          <a:p>
            <a:r>
              <a:rPr lang="en-US" dirty="0"/>
              <a:t>Structure</a:t>
            </a:r>
          </a:p>
        </p:txBody>
      </p:sp>
      <p:sp>
        <p:nvSpPr>
          <p:cNvPr id="3" name="Text Placeholder 2">
            <a:extLst>
              <a:ext uri="{FF2B5EF4-FFF2-40B4-BE49-F238E27FC236}">
                <a16:creationId xmlns:a16="http://schemas.microsoft.com/office/drawing/2014/main" id="{1AF6082F-E431-6540-B7CE-734DBB995D3C}"/>
              </a:ext>
            </a:extLst>
          </p:cNvPr>
          <p:cNvSpPr>
            <a:spLocks noGrp="1"/>
          </p:cNvSpPr>
          <p:nvPr>
            <p:ph type="body" sz="quarter" idx="10"/>
          </p:nvPr>
        </p:nvSpPr>
        <p:spPr>
          <a:xfrm>
            <a:off x="409990" y="1430496"/>
            <a:ext cx="11410950" cy="5022850"/>
          </a:xfrm>
          <a:ln w="28575">
            <a:noFill/>
          </a:ln>
        </p:spPr>
        <p:txBody>
          <a:bodyPr/>
          <a:lstStyle/>
          <a:p>
            <a:pPr marL="0" indent="0">
              <a:buNone/>
            </a:pPr>
            <a:r>
              <a:rPr lang="en-US" dirty="0"/>
              <a:t>All the model classes follow basically the same four file structure:</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For the most part model developers only have to modify Fortran, unless a new interface is needed, e.g. adding a new trajectory.</a:t>
            </a:r>
          </a:p>
        </p:txBody>
      </p:sp>
      <p:sp>
        <p:nvSpPr>
          <p:cNvPr id="4" name="Rounded Rectangle 3">
            <a:extLst>
              <a:ext uri="{FF2B5EF4-FFF2-40B4-BE49-F238E27FC236}">
                <a16:creationId xmlns:a16="http://schemas.microsoft.com/office/drawing/2014/main" id="{6B8FF2A5-1886-0443-BB51-D37FD7EE6DCE}"/>
              </a:ext>
            </a:extLst>
          </p:cNvPr>
          <p:cNvSpPr/>
          <p:nvPr/>
        </p:nvSpPr>
        <p:spPr>
          <a:xfrm>
            <a:off x="3643953" y="2241133"/>
            <a:ext cx="3098042" cy="10099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ourier" pitchFamily="2" charset="0"/>
              </a:rPr>
              <a:t>FieldsFV3JEDI.h</a:t>
            </a:r>
            <a:endParaRPr lang="en-US" b="1" dirty="0"/>
          </a:p>
        </p:txBody>
      </p:sp>
      <p:sp>
        <p:nvSpPr>
          <p:cNvPr id="5" name="Rounded Rectangle 4">
            <a:extLst>
              <a:ext uri="{FF2B5EF4-FFF2-40B4-BE49-F238E27FC236}">
                <a16:creationId xmlns:a16="http://schemas.microsoft.com/office/drawing/2014/main" id="{362C8700-4600-564C-A8C5-3050C8812C10}"/>
              </a:ext>
            </a:extLst>
          </p:cNvPr>
          <p:cNvSpPr/>
          <p:nvPr/>
        </p:nvSpPr>
        <p:spPr>
          <a:xfrm>
            <a:off x="3643953" y="3827174"/>
            <a:ext cx="3098042" cy="10099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ourier" pitchFamily="2" charset="0"/>
              </a:rPr>
              <a:t>FieldsFV3JEDI.cc</a:t>
            </a:r>
            <a:endParaRPr lang="en-US" b="1" dirty="0"/>
          </a:p>
        </p:txBody>
      </p:sp>
      <p:sp>
        <p:nvSpPr>
          <p:cNvPr id="6" name="Rounded Rectangle 5">
            <a:extLst>
              <a:ext uri="{FF2B5EF4-FFF2-40B4-BE49-F238E27FC236}">
                <a16:creationId xmlns:a16="http://schemas.microsoft.com/office/drawing/2014/main" id="{AE56FDDB-4A46-BB42-8EFD-7FB8C4D0E49E}"/>
              </a:ext>
            </a:extLst>
          </p:cNvPr>
          <p:cNvSpPr/>
          <p:nvPr/>
        </p:nvSpPr>
        <p:spPr>
          <a:xfrm>
            <a:off x="7562987" y="2224585"/>
            <a:ext cx="3436961" cy="1009934"/>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ourier" pitchFamily="2" charset="0"/>
              </a:rPr>
              <a:t>FieldsFV3JEDIFortran.h</a:t>
            </a:r>
            <a:endParaRPr lang="en-US" b="1" dirty="0"/>
          </a:p>
        </p:txBody>
      </p:sp>
      <p:sp>
        <p:nvSpPr>
          <p:cNvPr id="7" name="Rounded Rectangle 6">
            <a:extLst>
              <a:ext uri="{FF2B5EF4-FFF2-40B4-BE49-F238E27FC236}">
                <a16:creationId xmlns:a16="http://schemas.microsoft.com/office/drawing/2014/main" id="{FB167074-A236-7640-98AA-0A8A81609420}"/>
              </a:ext>
            </a:extLst>
          </p:cNvPr>
          <p:cNvSpPr/>
          <p:nvPr/>
        </p:nvSpPr>
        <p:spPr>
          <a:xfrm>
            <a:off x="7562988" y="3797596"/>
            <a:ext cx="3436960" cy="1009934"/>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ourier" pitchFamily="2" charset="0"/>
              </a:rPr>
              <a:t>fv3jedi_fields_mod.F90</a:t>
            </a:r>
            <a:endParaRPr lang="en-US" b="1" dirty="0"/>
          </a:p>
        </p:txBody>
      </p:sp>
      <p:sp>
        <p:nvSpPr>
          <p:cNvPr id="14" name="Rounded Rectangle 13">
            <a:extLst>
              <a:ext uri="{FF2B5EF4-FFF2-40B4-BE49-F238E27FC236}">
                <a16:creationId xmlns:a16="http://schemas.microsoft.com/office/drawing/2014/main" id="{4148BA90-0A12-DF4D-92F1-711519D584E4}"/>
              </a:ext>
            </a:extLst>
          </p:cNvPr>
          <p:cNvSpPr/>
          <p:nvPr/>
        </p:nvSpPr>
        <p:spPr>
          <a:xfrm>
            <a:off x="683091" y="2257681"/>
            <a:ext cx="2139870" cy="993386"/>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ourier" pitchFamily="2" charset="0"/>
              </a:rPr>
              <a:t>JEDI</a:t>
            </a:r>
          </a:p>
          <a:p>
            <a:pPr algn="ctr"/>
            <a:r>
              <a:rPr lang="en-US" b="1" dirty="0">
                <a:latin typeface="Courier" pitchFamily="2" charset="0"/>
              </a:rPr>
              <a:t>(</a:t>
            </a:r>
            <a:r>
              <a:rPr lang="en-US" b="1" dirty="0" err="1">
                <a:latin typeface="Courier" pitchFamily="2" charset="0"/>
              </a:rPr>
              <a:t>Fields.h</a:t>
            </a:r>
            <a:r>
              <a:rPr lang="en-US" b="1" dirty="0">
                <a:latin typeface="Courier" pitchFamily="2" charset="0"/>
              </a:rPr>
              <a:t>)</a:t>
            </a:r>
            <a:endParaRPr lang="en-US" b="1" dirty="0"/>
          </a:p>
        </p:txBody>
      </p:sp>
      <p:cxnSp>
        <p:nvCxnSpPr>
          <p:cNvPr id="20" name="Straight Arrow Connector 19">
            <a:extLst>
              <a:ext uri="{FF2B5EF4-FFF2-40B4-BE49-F238E27FC236}">
                <a16:creationId xmlns:a16="http://schemas.microsoft.com/office/drawing/2014/main" id="{647BB71D-1766-B64D-8FA2-3D700CBB669B}"/>
              </a:ext>
            </a:extLst>
          </p:cNvPr>
          <p:cNvCxnSpPr/>
          <p:nvPr/>
        </p:nvCxnSpPr>
        <p:spPr>
          <a:xfrm>
            <a:off x="9281467" y="3251067"/>
            <a:ext cx="0" cy="546529"/>
          </a:xfrm>
          <a:prstGeom prst="straightConnector1">
            <a:avLst/>
          </a:prstGeom>
          <a:ln>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B9BFD2B-C2F7-C04C-A516-F115B45ED407}"/>
              </a:ext>
            </a:extLst>
          </p:cNvPr>
          <p:cNvCxnSpPr>
            <a:cxnSpLocks/>
          </p:cNvCxnSpPr>
          <p:nvPr/>
        </p:nvCxnSpPr>
        <p:spPr>
          <a:xfrm flipH="1">
            <a:off x="6741995" y="3234519"/>
            <a:ext cx="685651" cy="56307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A054F11-FAB7-F148-8909-766DA47A91CE}"/>
              </a:ext>
            </a:extLst>
          </p:cNvPr>
          <p:cNvCxnSpPr>
            <a:cxnSpLocks/>
          </p:cNvCxnSpPr>
          <p:nvPr/>
        </p:nvCxnSpPr>
        <p:spPr>
          <a:xfrm flipH="1">
            <a:off x="2928240" y="2746100"/>
            <a:ext cx="592882" cy="8274"/>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B15CA08-A044-6446-963B-FA3126D2C888}"/>
              </a:ext>
            </a:extLst>
          </p:cNvPr>
          <p:cNvCxnSpPr/>
          <p:nvPr/>
        </p:nvCxnSpPr>
        <p:spPr>
          <a:xfrm>
            <a:off x="5172503" y="3256440"/>
            <a:ext cx="0" cy="54652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Freeform 25">
            <a:extLst>
              <a:ext uri="{FF2B5EF4-FFF2-40B4-BE49-F238E27FC236}">
                <a16:creationId xmlns:a16="http://schemas.microsoft.com/office/drawing/2014/main" id="{5D682201-99CF-0F45-BBAC-2C358D7F8E51}"/>
              </a:ext>
            </a:extLst>
          </p:cNvPr>
          <p:cNvSpPr/>
          <p:nvPr/>
        </p:nvSpPr>
        <p:spPr>
          <a:xfrm>
            <a:off x="395785" y="3548418"/>
            <a:ext cx="10931857" cy="2961564"/>
          </a:xfrm>
          <a:custGeom>
            <a:avLst/>
            <a:gdLst>
              <a:gd name="connsiteX0" fmla="*/ 6851176 w 10931857"/>
              <a:gd name="connsiteY0" fmla="*/ 122830 h 2961564"/>
              <a:gd name="connsiteX1" fmla="*/ 6851176 w 10931857"/>
              <a:gd name="connsiteY1" fmla="*/ 1705970 h 2961564"/>
              <a:gd name="connsiteX2" fmla="*/ 0 w 10931857"/>
              <a:gd name="connsiteY2" fmla="*/ 1692322 h 2961564"/>
              <a:gd name="connsiteX3" fmla="*/ 0 w 10931857"/>
              <a:gd name="connsiteY3" fmla="*/ 2947916 h 2961564"/>
              <a:gd name="connsiteX4" fmla="*/ 10931857 w 10931857"/>
              <a:gd name="connsiteY4" fmla="*/ 2961564 h 2961564"/>
              <a:gd name="connsiteX5" fmla="*/ 10918209 w 10931857"/>
              <a:gd name="connsiteY5" fmla="*/ 0 h 2961564"/>
              <a:gd name="connsiteX6" fmla="*/ 6864824 w 10931857"/>
              <a:gd name="connsiteY6" fmla="*/ 27295 h 2961564"/>
              <a:gd name="connsiteX7" fmla="*/ 6851176 w 10931857"/>
              <a:gd name="connsiteY7" fmla="*/ 122830 h 2961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31857" h="2961564">
                <a:moveTo>
                  <a:pt x="6851176" y="122830"/>
                </a:moveTo>
                <a:lnTo>
                  <a:pt x="6851176" y="1705970"/>
                </a:lnTo>
                <a:lnTo>
                  <a:pt x="0" y="1692322"/>
                </a:lnTo>
                <a:lnTo>
                  <a:pt x="0" y="2947916"/>
                </a:lnTo>
                <a:lnTo>
                  <a:pt x="10931857" y="2961564"/>
                </a:lnTo>
                <a:cubicBezTo>
                  <a:pt x="10927308" y="1974376"/>
                  <a:pt x="10922758" y="987188"/>
                  <a:pt x="10918209" y="0"/>
                </a:cubicBezTo>
                <a:lnTo>
                  <a:pt x="6864824" y="27295"/>
                </a:lnTo>
                <a:lnTo>
                  <a:pt x="6851176" y="122830"/>
                </a:lnTo>
                <a:close/>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6805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DD127-C6D8-1747-BFD0-25767D0B438C}"/>
              </a:ext>
            </a:extLst>
          </p:cNvPr>
          <p:cNvSpPr>
            <a:spLocks noGrp="1"/>
          </p:cNvSpPr>
          <p:nvPr>
            <p:ph type="title"/>
          </p:nvPr>
        </p:nvSpPr>
        <p:spPr/>
        <p:txBody>
          <a:bodyPr/>
          <a:lstStyle/>
          <a:p>
            <a:r>
              <a:rPr lang="en-US" dirty="0" err="1"/>
              <a:t>Geometry.h</a:t>
            </a:r>
            <a:r>
              <a:rPr lang="en-US" dirty="0"/>
              <a:t> | OOPS versus Model</a:t>
            </a:r>
          </a:p>
        </p:txBody>
      </p:sp>
      <p:graphicFrame>
        <p:nvGraphicFramePr>
          <p:cNvPr id="6" name="Table 5">
            <a:extLst>
              <a:ext uri="{FF2B5EF4-FFF2-40B4-BE49-F238E27FC236}">
                <a16:creationId xmlns:a16="http://schemas.microsoft.com/office/drawing/2014/main" id="{AEE08E0D-916B-0742-8171-3AAB329E5654}"/>
              </a:ext>
            </a:extLst>
          </p:cNvPr>
          <p:cNvGraphicFramePr>
            <a:graphicFrameLocks noGrp="1"/>
          </p:cNvGraphicFramePr>
          <p:nvPr>
            <p:extLst>
              <p:ext uri="{D42A27DB-BD31-4B8C-83A1-F6EECF244321}">
                <p14:modId xmlns:p14="http://schemas.microsoft.com/office/powerpoint/2010/main" val="477404361"/>
              </p:ext>
            </p:extLst>
          </p:nvPr>
        </p:nvGraphicFramePr>
        <p:xfrm>
          <a:off x="200439" y="1210235"/>
          <a:ext cx="11780890" cy="5553636"/>
        </p:xfrm>
        <a:graphic>
          <a:graphicData uri="http://schemas.openxmlformats.org/drawingml/2006/table">
            <a:tbl>
              <a:tblPr firstRow="1" bandRow="1">
                <a:tableStyleId>{5C22544A-7EE6-4342-B048-85BDC9FD1C3A}</a:tableStyleId>
              </a:tblPr>
              <a:tblGrid>
                <a:gridCol w="5890445">
                  <a:extLst>
                    <a:ext uri="{9D8B030D-6E8A-4147-A177-3AD203B41FA5}">
                      <a16:colId xmlns:a16="http://schemas.microsoft.com/office/drawing/2014/main" val="1493188709"/>
                    </a:ext>
                  </a:extLst>
                </a:gridCol>
                <a:gridCol w="5890445">
                  <a:extLst>
                    <a:ext uri="{9D8B030D-6E8A-4147-A177-3AD203B41FA5}">
                      <a16:colId xmlns:a16="http://schemas.microsoft.com/office/drawing/2014/main" val="3210653264"/>
                    </a:ext>
                  </a:extLst>
                </a:gridCol>
              </a:tblGrid>
              <a:tr h="5553636">
                <a:tc>
                  <a:txBody>
                    <a:bodyPr/>
                    <a:lstStyle/>
                    <a:p>
                      <a:pPr algn="ctr"/>
                      <a:r>
                        <a:rPr lang="en-US" sz="1600" b="1" u="sng" dirty="0">
                          <a:solidFill>
                            <a:schemeClr val="tx1"/>
                          </a:solidFill>
                        </a:rPr>
                        <a:t>OOPS</a:t>
                      </a:r>
                    </a:p>
                    <a:p>
                      <a:endParaRPr lang="en-US" sz="1200" dirty="0">
                        <a:solidFill>
                          <a:schemeClr val="tx1"/>
                        </a:solidFill>
                      </a:endParaRPr>
                    </a:p>
                    <a:p>
                      <a:r>
                        <a:rPr lang="en-US" sz="1600" b="1" dirty="0">
                          <a:solidFill>
                            <a:schemeClr val="tx1"/>
                          </a:solidFill>
                        </a:rPr>
                        <a:t>template &lt;</a:t>
                      </a:r>
                      <a:r>
                        <a:rPr lang="en-US" sz="1600" b="1" dirty="0" err="1">
                          <a:solidFill>
                            <a:schemeClr val="tx1"/>
                          </a:solidFill>
                        </a:rPr>
                        <a:t>typename</a:t>
                      </a:r>
                      <a:r>
                        <a:rPr lang="en-US" sz="1600" b="1" dirty="0">
                          <a:solidFill>
                            <a:schemeClr val="tx1"/>
                          </a:solidFill>
                        </a:rPr>
                        <a:t> MODEL&gt;</a:t>
                      </a:r>
                    </a:p>
                    <a:p>
                      <a:r>
                        <a:rPr lang="en-US" sz="1600" b="0" dirty="0">
                          <a:solidFill>
                            <a:srgbClr val="FF0000"/>
                          </a:solidFill>
                        </a:rPr>
                        <a:t>class Geometry </a:t>
                      </a:r>
                      <a:r>
                        <a:rPr lang="en-US" sz="1600" b="0" dirty="0">
                          <a:solidFill>
                            <a:schemeClr val="tx1"/>
                          </a:solidFill>
                        </a:rPr>
                        <a:t>: public </a:t>
                      </a:r>
                      <a:r>
                        <a:rPr lang="en-US" sz="1600" b="0" dirty="0" err="1">
                          <a:solidFill>
                            <a:schemeClr val="tx1"/>
                          </a:solidFill>
                        </a:rPr>
                        <a:t>util</a:t>
                      </a:r>
                      <a:r>
                        <a:rPr lang="en-US" sz="1600" b="0" dirty="0">
                          <a:solidFill>
                            <a:schemeClr val="tx1"/>
                          </a:solidFill>
                        </a:rPr>
                        <a:t>::Printable,</a:t>
                      </a:r>
                    </a:p>
                    <a:p>
                      <a:r>
                        <a:rPr lang="en-US" sz="1600" b="0" dirty="0">
                          <a:solidFill>
                            <a:schemeClr val="tx1"/>
                          </a:solidFill>
                        </a:rPr>
                        <a:t>                 private </a:t>
                      </a:r>
                      <a:r>
                        <a:rPr lang="en-US" sz="1600" b="0" dirty="0" err="1">
                          <a:solidFill>
                            <a:schemeClr val="tx1"/>
                          </a:solidFill>
                        </a:rPr>
                        <a:t>util</a:t>
                      </a:r>
                      <a:r>
                        <a:rPr lang="en-US" sz="1600" b="0" dirty="0">
                          <a:solidFill>
                            <a:schemeClr val="tx1"/>
                          </a:solidFill>
                        </a:rPr>
                        <a:t>::</a:t>
                      </a:r>
                      <a:r>
                        <a:rPr lang="en-US" sz="1600" b="0" dirty="0" err="1">
                          <a:solidFill>
                            <a:schemeClr val="tx1"/>
                          </a:solidFill>
                        </a:rPr>
                        <a:t>ObjectCounter</a:t>
                      </a:r>
                      <a:r>
                        <a:rPr lang="en-US" sz="1600" b="0" dirty="0">
                          <a:solidFill>
                            <a:schemeClr val="tx1"/>
                          </a:solidFill>
                        </a:rPr>
                        <a:t>&lt;Geometry&lt;MODEL&gt; &gt; {</a:t>
                      </a:r>
                    </a:p>
                    <a:p>
                      <a:r>
                        <a:rPr lang="en-US" sz="1600" b="0" dirty="0">
                          <a:solidFill>
                            <a:schemeClr val="tx1"/>
                          </a:solidFill>
                        </a:rPr>
                        <a:t>  typedef </a:t>
                      </a:r>
                      <a:r>
                        <a:rPr lang="en-US" sz="1600" b="0" dirty="0" err="1">
                          <a:solidFill>
                            <a:schemeClr val="tx1"/>
                          </a:solidFill>
                        </a:rPr>
                        <a:t>typename</a:t>
                      </a:r>
                      <a:r>
                        <a:rPr lang="en-US" sz="1600" b="0" dirty="0">
                          <a:solidFill>
                            <a:schemeClr val="tx1"/>
                          </a:solidFill>
                        </a:rPr>
                        <a:t> MODEL::Geometry              Geometry_;</a:t>
                      </a:r>
                    </a:p>
                    <a:p>
                      <a:endParaRPr lang="en-US" sz="1600" b="0" dirty="0">
                        <a:solidFill>
                          <a:schemeClr val="tx1"/>
                        </a:solidFill>
                      </a:endParaRPr>
                    </a:p>
                    <a:p>
                      <a:r>
                        <a:rPr lang="en-US" sz="1600" b="0" dirty="0">
                          <a:solidFill>
                            <a:schemeClr val="tx1"/>
                          </a:solidFill>
                        </a:rPr>
                        <a:t> public:</a:t>
                      </a:r>
                    </a:p>
                    <a:p>
                      <a:r>
                        <a:rPr lang="en-US" sz="1600" b="0" dirty="0">
                          <a:solidFill>
                            <a:schemeClr val="tx1"/>
                          </a:solidFill>
                        </a:rPr>
                        <a:t>  static </a:t>
                      </a:r>
                      <a:r>
                        <a:rPr lang="en-US" sz="1600" b="0" dirty="0" err="1">
                          <a:solidFill>
                            <a:schemeClr val="tx1"/>
                          </a:solidFill>
                        </a:rPr>
                        <a:t>const</a:t>
                      </a:r>
                      <a:r>
                        <a:rPr lang="en-US" sz="1600" b="0" dirty="0">
                          <a:solidFill>
                            <a:schemeClr val="tx1"/>
                          </a:solidFill>
                        </a:rPr>
                        <a:t> </a:t>
                      </a:r>
                      <a:r>
                        <a:rPr lang="en-US" sz="1600" b="0" dirty="0" err="1">
                          <a:solidFill>
                            <a:schemeClr val="tx1"/>
                          </a:solidFill>
                        </a:rPr>
                        <a:t>std</a:t>
                      </a:r>
                      <a:r>
                        <a:rPr lang="en-US" sz="1600" b="0" dirty="0">
                          <a:solidFill>
                            <a:schemeClr val="tx1"/>
                          </a:solidFill>
                        </a:rPr>
                        <a:t>::string </a:t>
                      </a:r>
                      <a:r>
                        <a:rPr lang="en-US" sz="1600" b="0" dirty="0" err="1">
                          <a:solidFill>
                            <a:schemeClr val="tx1"/>
                          </a:solidFill>
                        </a:rPr>
                        <a:t>classname</a:t>
                      </a:r>
                      <a:r>
                        <a:rPr lang="en-US" sz="1600" b="0" dirty="0">
                          <a:solidFill>
                            <a:schemeClr val="tx1"/>
                          </a:solidFill>
                        </a:rPr>
                        <a:t>() {return "oops::Geometry";}</a:t>
                      </a:r>
                    </a:p>
                    <a:p>
                      <a:endParaRPr lang="en-US" sz="1600" b="0" dirty="0">
                        <a:solidFill>
                          <a:schemeClr val="tx1"/>
                        </a:solidFill>
                      </a:endParaRPr>
                    </a:p>
                    <a:p>
                      <a:r>
                        <a:rPr lang="en-US" sz="1600" b="0" dirty="0">
                          <a:solidFill>
                            <a:schemeClr val="tx1"/>
                          </a:solidFill>
                        </a:rPr>
                        <a:t>  explicit </a:t>
                      </a:r>
                      <a:r>
                        <a:rPr lang="en-US" sz="1600" b="0" dirty="0">
                          <a:solidFill>
                            <a:schemeClr val="accent6">
                              <a:lumMod val="75000"/>
                            </a:schemeClr>
                          </a:solidFill>
                        </a:rPr>
                        <a:t>Geometry</a:t>
                      </a:r>
                      <a:r>
                        <a:rPr lang="en-US" sz="1600" b="0" dirty="0">
                          <a:solidFill>
                            <a:schemeClr val="tx1"/>
                          </a:solidFill>
                        </a:rPr>
                        <a:t>(</a:t>
                      </a:r>
                      <a:r>
                        <a:rPr lang="en-US" sz="1600" b="0" dirty="0" err="1">
                          <a:solidFill>
                            <a:schemeClr val="tx1"/>
                          </a:solidFill>
                        </a:rPr>
                        <a:t>const</a:t>
                      </a:r>
                      <a:r>
                        <a:rPr lang="en-US" sz="1600" b="0" dirty="0">
                          <a:solidFill>
                            <a:schemeClr val="tx1"/>
                          </a:solidFill>
                        </a:rPr>
                        <a:t> </a:t>
                      </a:r>
                      <a:r>
                        <a:rPr lang="en-US" sz="1600" b="0" dirty="0" err="1">
                          <a:solidFill>
                            <a:schemeClr val="tx1"/>
                          </a:solidFill>
                        </a:rPr>
                        <a:t>eckit</a:t>
                      </a:r>
                      <a:r>
                        <a:rPr lang="en-US" sz="1600" b="0" dirty="0">
                          <a:solidFill>
                            <a:schemeClr val="tx1"/>
                          </a:solidFill>
                        </a:rPr>
                        <a:t>::Configuration &amp;);</a:t>
                      </a:r>
                    </a:p>
                    <a:p>
                      <a:r>
                        <a:rPr lang="en-US" sz="1600" b="0" dirty="0">
                          <a:solidFill>
                            <a:schemeClr val="tx1"/>
                          </a:solidFill>
                        </a:rPr>
                        <a:t>  </a:t>
                      </a:r>
                      <a:r>
                        <a:rPr lang="en-US" sz="1600" b="0" dirty="0">
                          <a:solidFill>
                            <a:schemeClr val="accent6">
                              <a:lumMod val="75000"/>
                            </a:schemeClr>
                          </a:solidFill>
                        </a:rPr>
                        <a:t>Geometry</a:t>
                      </a:r>
                      <a:r>
                        <a:rPr lang="en-US" sz="1600" b="0" dirty="0">
                          <a:solidFill>
                            <a:schemeClr val="tx1"/>
                          </a:solidFill>
                        </a:rPr>
                        <a:t>(</a:t>
                      </a:r>
                      <a:r>
                        <a:rPr lang="en-US" sz="1600" b="0" dirty="0" err="1">
                          <a:solidFill>
                            <a:schemeClr val="tx1"/>
                          </a:solidFill>
                        </a:rPr>
                        <a:t>const</a:t>
                      </a:r>
                      <a:r>
                        <a:rPr lang="en-US" sz="1600" b="0" dirty="0">
                          <a:solidFill>
                            <a:schemeClr val="tx1"/>
                          </a:solidFill>
                        </a:rPr>
                        <a:t> Geometry &amp;);</a:t>
                      </a:r>
                    </a:p>
                    <a:p>
                      <a:r>
                        <a:rPr lang="en-US" sz="1600" b="0" dirty="0">
                          <a:solidFill>
                            <a:schemeClr val="tx1"/>
                          </a:solidFill>
                        </a:rPr>
                        <a:t> ~</a:t>
                      </a:r>
                      <a:r>
                        <a:rPr lang="en-US" sz="1600" b="0" dirty="0">
                          <a:solidFill>
                            <a:schemeClr val="accent6">
                              <a:lumMod val="75000"/>
                            </a:schemeClr>
                          </a:solidFill>
                        </a:rPr>
                        <a:t>Geometry</a:t>
                      </a:r>
                      <a:r>
                        <a:rPr lang="en-US" sz="1600" b="0" dirty="0">
                          <a:solidFill>
                            <a:schemeClr val="tx1"/>
                          </a:solidFill>
                        </a:rPr>
                        <a:t>();</a:t>
                      </a:r>
                    </a:p>
                    <a:p>
                      <a:endParaRPr lang="en-US" sz="1600" b="0" dirty="0">
                        <a:solidFill>
                          <a:schemeClr val="tx1"/>
                        </a:solidFill>
                      </a:endParaRPr>
                    </a:p>
                    <a:p>
                      <a:r>
                        <a:rPr lang="en-US" sz="1600" b="0" dirty="0">
                          <a:solidFill>
                            <a:schemeClr val="tx1"/>
                          </a:solidFill>
                        </a:rPr>
                        <a:t> </a:t>
                      </a:r>
                      <a:r>
                        <a:rPr lang="en-US" sz="1600" b="0" dirty="0" err="1">
                          <a:solidFill>
                            <a:schemeClr val="tx1"/>
                          </a:solidFill>
                        </a:rPr>
                        <a:t>const</a:t>
                      </a:r>
                      <a:r>
                        <a:rPr lang="en-US" sz="1600" b="0" dirty="0">
                          <a:solidFill>
                            <a:schemeClr val="tx1"/>
                          </a:solidFill>
                        </a:rPr>
                        <a:t> Geometry_ &amp; geometry() </a:t>
                      </a:r>
                      <a:r>
                        <a:rPr lang="en-US" sz="1600" b="0" dirty="0" err="1">
                          <a:solidFill>
                            <a:schemeClr val="tx1"/>
                          </a:solidFill>
                        </a:rPr>
                        <a:t>const</a:t>
                      </a:r>
                      <a:r>
                        <a:rPr lang="en-US" sz="1600" b="0" dirty="0">
                          <a:solidFill>
                            <a:schemeClr val="tx1"/>
                          </a:solidFill>
                        </a:rPr>
                        <a:t> {return *</a:t>
                      </a:r>
                      <a:r>
                        <a:rPr lang="en-US" sz="1600" b="0" dirty="0" err="1">
                          <a:solidFill>
                            <a:schemeClr val="tx1"/>
                          </a:solidFill>
                        </a:rPr>
                        <a:t>geom</a:t>
                      </a:r>
                      <a:r>
                        <a:rPr lang="en-US" sz="1600" b="0" dirty="0">
                          <a:solidFill>
                            <a:schemeClr val="tx1"/>
                          </a:solidFill>
                        </a:rPr>
                        <a:t>_;}</a:t>
                      </a:r>
                    </a:p>
                    <a:p>
                      <a:endParaRPr lang="en-US" sz="1600" b="0" dirty="0">
                        <a:solidFill>
                          <a:schemeClr val="tx1"/>
                        </a:solidFill>
                      </a:endParaRPr>
                    </a:p>
                    <a:p>
                      <a:endParaRPr lang="en-US" sz="1600" b="0" dirty="0">
                        <a:solidFill>
                          <a:schemeClr val="tx1"/>
                        </a:solidFill>
                      </a:endParaRPr>
                    </a:p>
                    <a:p>
                      <a:r>
                        <a:rPr lang="en-US" sz="1600" b="0" dirty="0">
                          <a:solidFill>
                            <a:schemeClr val="tx1"/>
                          </a:solidFill>
                        </a:rPr>
                        <a:t> private:</a:t>
                      </a:r>
                    </a:p>
                    <a:p>
                      <a:r>
                        <a:rPr lang="en-US" sz="1600" b="0" dirty="0">
                          <a:solidFill>
                            <a:schemeClr val="tx1"/>
                          </a:solidFill>
                        </a:rPr>
                        <a:t>  Geometry &amp; operator=(</a:t>
                      </a:r>
                      <a:r>
                        <a:rPr lang="en-US" sz="1600" b="0" dirty="0" err="1">
                          <a:solidFill>
                            <a:schemeClr val="tx1"/>
                          </a:solidFill>
                        </a:rPr>
                        <a:t>const</a:t>
                      </a:r>
                      <a:r>
                        <a:rPr lang="en-US" sz="1600" b="0" dirty="0">
                          <a:solidFill>
                            <a:schemeClr val="tx1"/>
                          </a:solidFill>
                        </a:rPr>
                        <a:t> Geometry &amp;);</a:t>
                      </a:r>
                    </a:p>
                    <a:p>
                      <a:r>
                        <a:rPr lang="en-US" sz="1600" b="0" dirty="0">
                          <a:solidFill>
                            <a:schemeClr val="tx1"/>
                          </a:solidFill>
                        </a:rPr>
                        <a:t>  void print(</a:t>
                      </a:r>
                      <a:r>
                        <a:rPr lang="en-US" sz="1600" b="0" dirty="0" err="1">
                          <a:solidFill>
                            <a:schemeClr val="tx1"/>
                          </a:solidFill>
                        </a:rPr>
                        <a:t>std</a:t>
                      </a:r>
                      <a:r>
                        <a:rPr lang="en-US" sz="1600" b="0" dirty="0">
                          <a:solidFill>
                            <a:schemeClr val="tx1"/>
                          </a:solidFill>
                        </a:rPr>
                        <a:t>::</a:t>
                      </a:r>
                      <a:r>
                        <a:rPr lang="en-US" sz="1600" b="0" dirty="0" err="1">
                          <a:solidFill>
                            <a:schemeClr val="tx1"/>
                          </a:solidFill>
                        </a:rPr>
                        <a:t>ostream</a:t>
                      </a:r>
                      <a:r>
                        <a:rPr lang="en-US" sz="1600" b="0" dirty="0">
                          <a:solidFill>
                            <a:schemeClr val="tx1"/>
                          </a:solidFill>
                        </a:rPr>
                        <a:t> &amp;) </a:t>
                      </a:r>
                      <a:r>
                        <a:rPr lang="en-US" sz="1600" b="0" dirty="0" err="1">
                          <a:solidFill>
                            <a:schemeClr val="tx1"/>
                          </a:solidFill>
                        </a:rPr>
                        <a:t>const</a:t>
                      </a:r>
                      <a:r>
                        <a:rPr lang="en-US" sz="1600" b="0" dirty="0">
                          <a:solidFill>
                            <a:schemeClr val="tx1"/>
                          </a:solidFill>
                        </a:rPr>
                        <a:t>;</a:t>
                      </a:r>
                    </a:p>
                    <a:p>
                      <a:r>
                        <a:rPr lang="en-US" sz="1600" b="0" dirty="0">
                          <a:solidFill>
                            <a:schemeClr val="tx1"/>
                          </a:solidFill>
                        </a:rPr>
                        <a:t>  boost::</a:t>
                      </a:r>
                      <a:r>
                        <a:rPr lang="en-US" sz="1600" b="0" dirty="0" err="1">
                          <a:solidFill>
                            <a:schemeClr val="tx1"/>
                          </a:solidFill>
                        </a:rPr>
                        <a:t>shared_ptr</a:t>
                      </a:r>
                      <a:r>
                        <a:rPr lang="en-US" sz="1600" b="0" dirty="0">
                          <a:solidFill>
                            <a:schemeClr val="tx1"/>
                          </a:solidFill>
                        </a:rPr>
                        <a:t>&lt;</a:t>
                      </a:r>
                      <a:r>
                        <a:rPr lang="en-US" sz="1600" b="0" dirty="0" err="1">
                          <a:solidFill>
                            <a:schemeClr val="tx1"/>
                          </a:solidFill>
                        </a:rPr>
                        <a:t>const</a:t>
                      </a:r>
                      <a:r>
                        <a:rPr lang="en-US" sz="1600" b="0" dirty="0">
                          <a:solidFill>
                            <a:schemeClr val="tx1"/>
                          </a:solidFill>
                        </a:rPr>
                        <a:t> Geometry_&gt; </a:t>
                      </a:r>
                      <a:r>
                        <a:rPr lang="en-US" sz="1600" b="0" dirty="0" err="1">
                          <a:solidFill>
                            <a:schemeClr val="tx1"/>
                          </a:solidFill>
                        </a:rPr>
                        <a:t>geom</a:t>
                      </a:r>
                      <a:r>
                        <a:rPr lang="en-US" sz="1600" b="0" dirty="0">
                          <a:solidFill>
                            <a:schemeClr val="tx1"/>
                          </a:solidFill>
                        </a:rPr>
                        <a:t>_;</a:t>
                      </a:r>
                    </a:p>
                    <a:p>
                      <a:r>
                        <a:rPr lang="en-US" sz="1600" b="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u="sng" dirty="0">
                          <a:solidFill>
                            <a:schemeClr val="tx1"/>
                          </a:solidFill>
                        </a:rPr>
                        <a:t>FV3-JEDI</a:t>
                      </a:r>
                    </a:p>
                    <a:p>
                      <a:endParaRPr lang="en-US" sz="1600" dirty="0">
                        <a:solidFill>
                          <a:schemeClr val="tx1"/>
                        </a:solidFill>
                      </a:endParaRPr>
                    </a:p>
                    <a:p>
                      <a:endParaRPr lang="en-US" sz="1100" dirty="0">
                        <a:solidFill>
                          <a:schemeClr val="tx1"/>
                        </a:solidFill>
                      </a:endParaRPr>
                    </a:p>
                    <a:p>
                      <a:r>
                        <a:rPr lang="en-US" sz="1600" b="0" dirty="0">
                          <a:solidFill>
                            <a:srgbClr val="FF0000"/>
                          </a:solidFill>
                        </a:rPr>
                        <a:t>class GeometryFV3JEDI </a:t>
                      </a:r>
                      <a:r>
                        <a:rPr lang="en-US" sz="1600" b="0" dirty="0">
                          <a:solidFill>
                            <a:schemeClr val="tx1"/>
                          </a:solidFill>
                        </a:rPr>
                        <a:t>: public </a:t>
                      </a:r>
                      <a:r>
                        <a:rPr lang="en-US" sz="1600" b="0" dirty="0" err="1">
                          <a:solidFill>
                            <a:schemeClr val="tx1"/>
                          </a:solidFill>
                        </a:rPr>
                        <a:t>util</a:t>
                      </a:r>
                      <a:r>
                        <a:rPr lang="en-US" sz="1600" b="0" dirty="0">
                          <a:solidFill>
                            <a:schemeClr val="tx1"/>
                          </a:solidFill>
                        </a:rPr>
                        <a:t>::Printable,</a:t>
                      </a:r>
                    </a:p>
                    <a:p>
                      <a:r>
                        <a:rPr lang="en-US" sz="1600" b="0" dirty="0">
                          <a:solidFill>
                            <a:schemeClr val="tx1"/>
                          </a:solidFill>
                        </a:rPr>
                        <a:t>                      private </a:t>
                      </a:r>
                      <a:r>
                        <a:rPr lang="en-US" sz="1600" b="0" dirty="0" err="1">
                          <a:solidFill>
                            <a:schemeClr val="tx1"/>
                          </a:solidFill>
                        </a:rPr>
                        <a:t>util</a:t>
                      </a:r>
                      <a:r>
                        <a:rPr lang="en-US" sz="1600" b="0" dirty="0">
                          <a:solidFill>
                            <a:schemeClr val="tx1"/>
                          </a:solidFill>
                        </a:rPr>
                        <a:t>::</a:t>
                      </a:r>
                      <a:r>
                        <a:rPr lang="en-US" sz="1600" b="0" dirty="0" err="1">
                          <a:solidFill>
                            <a:schemeClr val="tx1"/>
                          </a:solidFill>
                        </a:rPr>
                        <a:t>ObjectCounter</a:t>
                      </a:r>
                      <a:r>
                        <a:rPr lang="en-US" sz="1600" b="0" dirty="0">
                          <a:solidFill>
                            <a:schemeClr val="tx1"/>
                          </a:solidFill>
                        </a:rPr>
                        <a:t>&lt;GeometryFV3JEDI&gt; {</a:t>
                      </a:r>
                    </a:p>
                    <a:p>
                      <a:r>
                        <a:rPr lang="en-US" sz="1600" b="0" dirty="0">
                          <a:solidFill>
                            <a:schemeClr val="tx1"/>
                          </a:solidFill>
                        </a:rPr>
                        <a:t> </a:t>
                      </a:r>
                    </a:p>
                    <a:p>
                      <a:endParaRPr lang="en-US" sz="1600" b="0" dirty="0">
                        <a:solidFill>
                          <a:schemeClr val="tx1"/>
                        </a:solidFill>
                      </a:endParaRPr>
                    </a:p>
                    <a:p>
                      <a:r>
                        <a:rPr lang="en-US" sz="1600" b="0" dirty="0">
                          <a:solidFill>
                            <a:schemeClr val="tx1"/>
                          </a:solidFill>
                        </a:rPr>
                        <a:t>public:</a:t>
                      </a:r>
                    </a:p>
                    <a:p>
                      <a:r>
                        <a:rPr lang="en-US" sz="1600" b="0" dirty="0">
                          <a:solidFill>
                            <a:schemeClr val="tx1"/>
                          </a:solidFill>
                        </a:rPr>
                        <a:t>  static </a:t>
                      </a:r>
                      <a:r>
                        <a:rPr lang="en-US" sz="1600" b="0" dirty="0" err="1">
                          <a:solidFill>
                            <a:schemeClr val="tx1"/>
                          </a:solidFill>
                        </a:rPr>
                        <a:t>const</a:t>
                      </a:r>
                      <a:r>
                        <a:rPr lang="en-US" sz="1600" b="0" dirty="0">
                          <a:solidFill>
                            <a:schemeClr val="tx1"/>
                          </a:solidFill>
                        </a:rPr>
                        <a:t> </a:t>
                      </a:r>
                      <a:r>
                        <a:rPr lang="en-US" sz="1600" b="0" dirty="0" err="1">
                          <a:solidFill>
                            <a:schemeClr val="tx1"/>
                          </a:solidFill>
                        </a:rPr>
                        <a:t>std</a:t>
                      </a:r>
                      <a:r>
                        <a:rPr lang="en-US" sz="1600" b="0" dirty="0">
                          <a:solidFill>
                            <a:schemeClr val="tx1"/>
                          </a:solidFill>
                        </a:rPr>
                        <a:t>::string </a:t>
                      </a:r>
                      <a:r>
                        <a:rPr lang="en-US" sz="1600" b="0" dirty="0" err="1">
                          <a:solidFill>
                            <a:schemeClr val="tx1"/>
                          </a:solidFill>
                        </a:rPr>
                        <a:t>classname</a:t>
                      </a:r>
                      <a:r>
                        <a:rPr lang="en-US" sz="1600" b="0" dirty="0">
                          <a:solidFill>
                            <a:schemeClr val="tx1"/>
                          </a:solidFill>
                        </a:rPr>
                        <a:t>() {return "fv3jedi::Geometry";}</a:t>
                      </a:r>
                    </a:p>
                    <a:p>
                      <a:endParaRPr lang="en-US" sz="1600" b="0" dirty="0">
                        <a:solidFill>
                          <a:schemeClr val="tx1"/>
                        </a:solidFill>
                      </a:endParaRPr>
                    </a:p>
                    <a:p>
                      <a:r>
                        <a:rPr lang="en-US" sz="1600" b="0" dirty="0">
                          <a:solidFill>
                            <a:schemeClr val="tx1"/>
                          </a:solidFill>
                        </a:rPr>
                        <a:t>  explicit </a:t>
                      </a:r>
                      <a:r>
                        <a:rPr lang="en-US" sz="1600" b="0" dirty="0">
                          <a:solidFill>
                            <a:schemeClr val="accent6">
                              <a:lumMod val="75000"/>
                            </a:schemeClr>
                          </a:solidFill>
                        </a:rPr>
                        <a:t>GeometryFV3JEDI</a:t>
                      </a:r>
                      <a:r>
                        <a:rPr lang="en-US" sz="1600" b="0" dirty="0">
                          <a:solidFill>
                            <a:schemeClr val="tx1"/>
                          </a:solidFill>
                        </a:rPr>
                        <a:t>(</a:t>
                      </a:r>
                      <a:r>
                        <a:rPr lang="en-US" sz="1600" b="0" dirty="0" err="1">
                          <a:solidFill>
                            <a:schemeClr val="tx1"/>
                          </a:solidFill>
                        </a:rPr>
                        <a:t>const</a:t>
                      </a:r>
                      <a:r>
                        <a:rPr lang="en-US" sz="1600" b="0" dirty="0">
                          <a:solidFill>
                            <a:schemeClr val="tx1"/>
                          </a:solidFill>
                        </a:rPr>
                        <a:t> </a:t>
                      </a:r>
                      <a:r>
                        <a:rPr lang="en-US" sz="1600" b="0" dirty="0" err="1">
                          <a:solidFill>
                            <a:schemeClr val="tx1"/>
                          </a:solidFill>
                        </a:rPr>
                        <a:t>eckit</a:t>
                      </a:r>
                      <a:r>
                        <a:rPr lang="en-US" sz="1600" b="0" dirty="0">
                          <a:solidFill>
                            <a:schemeClr val="tx1"/>
                          </a:solidFill>
                        </a:rPr>
                        <a:t>::Configuration &amp;);</a:t>
                      </a:r>
                    </a:p>
                    <a:p>
                      <a:r>
                        <a:rPr lang="en-US" sz="1600" b="0" dirty="0">
                          <a:solidFill>
                            <a:schemeClr val="tx1"/>
                          </a:solidFill>
                        </a:rPr>
                        <a:t>  </a:t>
                      </a:r>
                      <a:r>
                        <a:rPr lang="en-US" sz="1600" b="0" dirty="0">
                          <a:solidFill>
                            <a:schemeClr val="accent6">
                              <a:lumMod val="75000"/>
                            </a:schemeClr>
                          </a:solidFill>
                        </a:rPr>
                        <a:t>GeometryFV3JEDI</a:t>
                      </a:r>
                      <a:r>
                        <a:rPr lang="en-US" sz="1600" b="0" dirty="0">
                          <a:solidFill>
                            <a:schemeClr val="tx1"/>
                          </a:solidFill>
                        </a:rPr>
                        <a:t>(</a:t>
                      </a:r>
                      <a:r>
                        <a:rPr lang="en-US" sz="1600" b="0" dirty="0" err="1">
                          <a:solidFill>
                            <a:schemeClr val="tx1"/>
                          </a:solidFill>
                        </a:rPr>
                        <a:t>const</a:t>
                      </a:r>
                      <a:r>
                        <a:rPr lang="en-US" sz="1600" b="0" dirty="0">
                          <a:solidFill>
                            <a:schemeClr val="tx1"/>
                          </a:solidFill>
                        </a:rPr>
                        <a:t> GeometryFV3JEDI &amp;);</a:t>
                      </a:r>
                    </a:p>
                    <a:p>
                      <a:r>
                        <a:rPr lang="en-US" sz="1600" b="0" dirty="0">
                          <a:solidFill>
                            <a:schemeClr val="tx1"/>
                          </a:solidFill>
                        </a:rPr>
                        <a:t>  ~</a:t>
                      </a:r>
                      <a:r>
                        <a:rPr lang="en-US" sz="1600" b="0" dirty="0">
                          <a:solidFill>
                            <a:schemeClr val="accent6">
                              <a:lumMod val="75000"/>
                            </a:schemeClr>
                          </a:solidFill>
                        </a:rPr>
                        <a:t>GeometryFV3JEDI</a:t>
                      </a:r>
                      <a:r>
                        <a:rPr lang="en-US" sz="1600" b="0" dirty="0">
                          <a:solidFill>
                            <a:schemeClr val="tx1"/>
                          </a:solidFill>
                        </a:rPr>
                        <a:t>();</a:t>
                      </a:r>
                    </a:p>
                    <a:p>
                      <a:endParaRPr lang="en-US" sz="1600" b="0" dirty="0">
                        <a:solidFill>
                          <a:schemeClr val="tx1"/>
                        </a:solidFill>
                      </a:endParaRPr>
                    </a:p>
                    <a:p>
                      <a:r>
                        <a:rPr lang="en-US" sz="1600" b="0" dirty="0">
                          <a:solidFill>
                            <a:schemeClr val="tx1"/>
                          </a:solidFill>
                        </a:rPr>
                        <a:t>  F90geom &amp; </a:t>
                      </a:r>
                      <a:r>
                        <a:rPr lang="en-US" sz="1600" b="0" dirty="0" err="1">
                          <a:solidFill>
                            <a:schemeClr val="tx1"/>
                          </a:solidFill>
                        </a:rPr>
                        <a:t>toFortran</a:t>
                      </a:r>
                      <a:r>
                        <a:rPr lang="en-US" sz="1600" b="0" dirty="0">
                          <a:solidFill>
                            <a:schemeClr val="tx1"/>
                          </a:solidFill>
                        </a:rPr>
                        <a:t>() {return </a:t>
                      </a:r>
                      <a:r>
                        <a:rPr lang="en-US" sz="1600" b="0" dirty="0" err="1">
                          <a:solidFill>
                            <a:schemeClr val="tx1"/>
                          </a:solidFill>
                        </a:rPr>
                        <a:t>keyGeom</a:t>
                      </a:r>
                      <a:r>
                        <a:rPr lang="en-US" sz="1600" b="0" dirty="0">
                          <a:solidFill>
                            <a:schemeClr val="tx1"/>
                          </a:solidFill>
                        </a:rPr>
                        <a:t>_;}</a:t>
                      </a:r>
                    </a:p>
                    <a:p>
                      <a:r>
                        <a:rPr lang="en-US" sz="1600" b="0" dirty="0">
                          <a:solidFill>
                            <a:schemeClr val="tx1"/>
                          </a:solidFill>
                        </a:rPr>
                        <a:t>  </a:t>
                      </a:r>
                      <a:r>
                        <a:rPr lang="en-US" sz="1600" b="0" dirty="0" err="1">
                          <a:solidFill>
                            <a:schemeClr val="tx1"/>
                          </a:solidFill>
                        </a:rPr>
                        <a:t>const</a:t>
                      </a:r>
                      <a:r>
                        <a:rPr lang="en-US" sz="1600" b="0" dirty="0">
                          <a:solidFill>
                            <a:schemeClr val="tx1"/>
                          </a:solidFill>
                        </a:rPr>
                        <a:t> F90geom &amp; </a:t>
                      </a:r>
                      <a:r>
                        <a:rPr lang="en-US" sz="1600" b="0" dirty="0" err="1">
                          <a:solidFill>
                            <a:schemeClr val="tx1"/>
                          </a:solidFill>
                        </a:rPr>
                        <a:t>toFortran</a:t>
                      </a:r>
                      <a:r>
                        <a:rPr lang="en-US" sz="1600" b="0" dirty="0">
                          <a:solidFill>
                            <a:schemeClr val="tx1"/>
                          </a:solidFill>
                        </a:rPr>
                        <a:t>() </a:t>
                      </a:r>
                      <a:r>
                        <a:rPr lang="en-US" sz="1600" b="0" dirty="0" err="1">
                          <a:solidFill>
                            <a:schemeClr val="tx1"/>
                          </a:solidFill>
                        </a:rPr>
                        <a:t>const</a:t>
                      </a:r>
                      <a:r>
                        <a:rPr lang="en-US" sz="1600" b="0" dirty="0">
                          <a:solidFill>
                            <a:schemeClr val="tx1"/>
                          </a:solidFill>
                        </a:rPr>
                        <a:t> {return </a:t>
                      </a:r>
                      <a:r>
                        <a:rPr lang="en-US" sz="1600" b="0" dirty="0" err="1">
                          <a:solidFill>
                            <a:schemeClr val="tx1"/>
                          </a:solidFill>
                        </a:rPr>
                        <a:t>keyGeom</a:t>
                      </a:r>
                      <a:r>
                        <a:rPr lang="en-US" sz="1600" b="0" dirty="0">
                          <a:solidFill>
                            <a:schemeClr val="tx1"/>
                          </a:solidFill>
                        </a:rPr>
                        <a:t>_;}</a:t>
                      </a:r>
                    </a:p>
                    <a:p>
                      <a:endParaRPr lang="en-US" sz="1600" b="0" dirty="0">
                        <a:solidFill>
                          <a:schemeClr val="tx1"/>
                        </a:solidFill>
                      </a:endParaRPr>
                    </a:p>
                    <a:p>
                      <a:r>
                        <a:rPr lang="en-US" sz="1600" b="0" dirty="0">
                          <a:solidFill>
                            <a:schemeClr val="tx1"/>
                          </a:solidFill>
                        </a:rPr>
                        <a:t> private:</a:t>
                      </a:r>
                    </a:p>
                    <a:p>
                      <a:r>
                        <a:rPr lang="en-US" sz="1600" b="0" dirty="0">
                          <a:solidFill>
                            <a:schemeClr val="tx1"/>
                          </a:solidFill>
                        </a:rPr>
                        <a:t>  GeometryFV3JEDI &amp; operator=(</a:t>
                      </a:r>
                      <a:r>
                        <a:rPr lang="en-US" sz="1600" b="0" dirty="0" err="1">
                          <a:solidFill>
                            <a:schemeClr val="tx1"/>
                          </a:solidFill>
                        </a:rPr>
                        <a:t>const</a:t>
                      </a:r>
                      <a:r>
                        <a:rPr lang="en-US" sz="1600" b="0" dirty="0">
                          <a:solidFill>
                            <a:schemeClr val="tx1"/>
                          </a:solidFill>
                        </a:rPr>
                        <a:t> GeometryFV3JEDI &amp;);</a:t>
                      </a:r>
                    </a:p>
                    <a:p>
                      <a:r>
                        <a:rPr lang="en-US" sz="1600" b="0" dirty="0">
                          <a:solidFill>
                            <a:schemeClr val="tx1"/>
                          </a:solidFill>
                        </a:rPr>
                        <a:t>  void print(</a:t>
                      </a:r>
                      <a:r>
                        <a:rPr lang="en-US" sz="1600" b="0" dirty="0" err="1">
                          <a:solidFill>
                            <a:schemeClr val="tx1"/>
                          </a:solidFill>
                        </a:rPr>
                        <a:t>std</a:t>
                      </a:r>
                      <a:r>
                        <a:rPr lang="en-US" sz="1600" b="0" dirty="0">
                          <a:solidFill>
                            <a:schemeClr val="tx1"/>
                          </a:solidFill>
                        </a:rPr>
                        <a:t>::</a:t>
                      </a:r>
                      <a:r>
                        <a:rPr lang="en-US" sz="1600" b="0" dirty="0" err="1">
                          <a:solidFill>
                            <a:schemeClr val="tx1"/>
                          </a:solidFill>
                        </a:rPr>
                        <a:t>ostream</a:t>
                      </a:r>
                      <a:r>
                        <a:rPr lang="en-US" sz="1600" b="0" dirty="0">
                          <a:solidFill>
                            <a:schemeClr val="tx1"/>
                          </a:solidFill>
                        </a:rPr>
                        <a:t> &amp;) </a:t>
                      </a:r>
                      <a:r>
                        <a:rPr lang="en-US" sz="1600" b="0" dirty="0" err="1">
                          <a:solidFill>
                            <a:schemeClr val="tx1"/>
                          </a:solidFill>
                        </a:rPr>
                        <a:t>const</a:t>
                      </a:r>
                      <a:r>
                        <a:rPr lang="en-US" sz="1600" b="0" dirty="0">
                          <a:solidFill>
                            <a:schemeClr val="tx1"/>
                          </a:solidFill>
                        </a:rPr>
                        <a:t>;</a:t>
                      </a:r>
                    </a:p>
                    <a:p>
                      <a:r>
                        <a:rPr lang="en-US" sz="1600" b="0" dirty="0">
                          <a:solidFill>
                            <a:schemeClr val="tx1"/>
                          </a:solidFill>
                        </a:rPr>
                        <a:t>  F90geom </a:t>
                      </a:r>
                      <a:r>
                        <a:rPr lang="en-US" sz="1600" b="0" dirty="0" err="1">
                          <a:solidFill>
                            <a:schemeClr val="tx1"/>
                          </a:solidFill>
                        </a:rPr>
                        <a:t>keyGeom</a:t>
                      </a:r>
                      <a:r>
                        <a:rPr lang="en-US" sz="1600" b="0" dirty="0">
                          <a:solidFill>
                            <a:schemeClr val="tx1"/>
                          </a:solidFill>
                        </a:rPr>
                        <a:t>_;</a:t>
                      </a:r>
                    </a:p>
                    <a:p>
                      <a:r>
                        <a:rPr lang="en-US" sz="1600" b="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10445375"/>
                  </a:ext>
                </a:extLst>
              </a:tr>
            </a:tbl>
          </a:graphicData>
        </a:graphic>
      </p:graphicFrame>
    </p:spTree>
    <p:extLst>
      <p:ext uri="{BB962C8B-B14F-4D97-AF65-F5344CB8AC3E}">
        <p14:creationId xmlns:p14="http://schemas.microsoft.com/office/powerpoint/2010/main" val="2472869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1A426-3683-2A4F-B6E9-6567521C3DE3}"/>
              </a:ext>
            </a:extLst>
          </p:cNvPr>
          <p:cNvSpPr>
            <a:spLocks noGrp="1"/>
          </p:cNvSpPr>
          <p:nvPr>
            <p:ph type="title"/>
          </p:nvPr>
        </p:nvSpPr>
        <p:spPr/>
        <p:txBody>
          <a:bodyPr/>
          <a:lstStyle/>
          <a:p>
            <a:r>
              <a:rPr lang="en-US" dirty="0" err="1"/>
              <a:t>Geometry.cc</a:t>
            </a:r>
            <a:endParaRPr lang="en-US" dirty="0"/>
          </a:p>
        </p:txBody>
      </p:sp>
      <p:sp>
        <p:nvSpPr>
          <p:cNvPr id="3" name="Text Placeholder 2">
            <a:extLst>
              <a:ext uri="{FF2B5EF4-FFF2-40B4-BE49-F238E27FC236}">
                <a16:creationId xmlns:a16="http://schemas.microsoft.com/office/drawing/2014/main" id="{2F956AE2-F1B8-B842-AA7E-F1CAE71B5DCB}"/>
              </a:ext>
            </a:extLst>
          </p:cNvPr>
          <p:cNvSpPr>
            <a:spLocks noGrp="1"/>
          </p:cNvSpPr>
          <p:nvPr>
            <p:ph type="body" sz="quarter" idx="10"/>
          </p:nvPr>
        </p:nvSpPr>
        <p:spPr>
          <a:xfrm>
            <a:off x="409990" y="1444143"/>
            <a:ext cx="11410950" cy="5022850"/>
          </a:xfrm>
        </p:spPr>
        <p:txBody>
          <a:bodyPr>
            <a:noAutofit/>
          </a:bodyPr>
          <a:lstStyle/>
          <a:p>
            <a:pPr marL="0" indent="0">
              <a:lnSpc>
                <a:spcPct val="100000"/>
              </a:lnSpc>
              <a:spcBef>
                <a:spcPts val="0"/>
              </a:spcBef>
              <a:buNone/>
            </a:pPr>
            <a:r>
              <a:rPr lang="en-US" sz="1600" dirty="0">
                <a:solidFill>
                  <a:schemeClr val="accent1">
                    <a:lumMod val="75000"/>
                  </a:schemeClr>
                </a:solidFill>
                <a:latin typeface="Courier" pitchFamily="2" charset="0"/>
              </a:rPr>
              <a:t>#include</a:t>
            </a:r>
            <a:r>
              <a:rPr lang="en-US" sz="1600" dirty="0">
                <a:latin typeface="Courier" pitchFamily="2" charset="0"/>
              </a:rPr>
              <a:t> "GeometryFV3JEDI.h"</a:t>
            </a:r>
          </a:p>
          <a:p>
            <a:pPr marL="0" indent="0">
              <a:lnSpc>
                <a:spcPct val="100000"/>
              </a:lnSpc>
              <a:spcBef>
                <a:spcPts val="0"/>
              </a:spcBef>
              <a:buNone/>
            </a:pPr>
            <a:r>
              <a:rPr lang="en-US" sz="1600" dirty="0">
                <a:solidFill>
                  <a:schemeClr val="accent1">
                    <a:lumMod val="75000"/>
                  </a:schemeClr>
                </a:solidFill>
                <a:latin typeface="Courier" pitchFamily="2" charset="0"/>
              </a:rPr>
              <a:t>#include</a:t>
            </a:r>
            <a:r>
              <a:rPr lang="en-US" sz="1600" dirty="0">
                <a:latin typeface="Courier" pitchFamily="2" charset="0"/>
              </a:rPr>
              <a:t> "</a:t>
            </a:r>
            <a:r>
              <a:rPr lang="en-US" sz="1600" dirty="0" err="1">
                <a:latin typeface="Courier" pitchFamily="2" charset="0"/>
              </a:rPr>
              <a:t>Fortran.h</a:t>
            </a:r>
            <a:r>
              <a:rPr lang="en-US" sz="1600" dirty="0">
                <a:latin typeface="Courier" pitchFamily="2" charset="0"/>
              </a:rPr>
              <a:t>”</a:t>
            </a:r>
          </a:p>
          <a:p>
            <a:pPr marL="0" indent="0">
              <a:lnSpc>
                <a:spcPct val="100000"/>
              </a:lnSpc>
              <a:spcBef>
                <a:spcPts val="0"/>
              </a:spcBef>
              <a:buNone/>
            </a:pPr>
            <a:endParaRPr lang="en-US" sz="1600" dirty="0">
              <a:latin typeface="Courier" pitchFamily="2" charset="0"/>
            </a:endParaRPr>
          </a:p>
          <a:p>
            <a:pPr marL="0" indent="0">
              <a:lnSpc>
                <a:spcPct val="100000"/>
              </a:lnSpc>
              <a:spcBef>
                <a:spcPts val="0"/>
              </a:spcBef>
              <a:buNone/>
            </a:pPr>
            <a:r>
              <a:rPr lang="en-US" sz="1600" dirty="0">
                <a:latin typeface="Courier" pitchFamily="2" charset="0"/>
              </a:rPr>
              <a:t>namespace fv3jedi {</a:t>
            </a:r>
          </a:p>
          <a:p>
            <a:pPr marL="0" indent="0">
              <a:lnSpc>
                <a:spcPct val="100000"/>
              </a:lnSpc>
              <a:spcBef>
                <a:spcPts val="0"/>
              </a:spcBef>
              <a:buNone/>
            </a:pPr>
            <a:endParaRPr lang="en-US" sz="1600" dirty="0">
              <a:latin typeface="Courier" pitchFamily="2" charset="0"/>
            </a:endParaRPr>
          </a:p>
          <a:p>
            <a:pPr marL="0" indent="0">
              <a:lnSpc>
                <a:spcPct val="100000"/>
              </a:lnSpc>
              <a:spcBef>
                <a:spcPts val="0"/>
              </a:spcBef>
              <a:buNone/>
            </a:pPr>
            <a:r>
              <a:rPr lang="en-US" sz="1600" b="1" dirty="0">
                <a:solidFill>
                  <a:srgbClr val="FF0000"/>
                </a:solidFill>
                <a:latin typeface="Courier" pitchFamily="2" charset="0"/>
              </a:rPr>
              <a:t>GeometryFV3JEDI</a:t>
            </a:r>
            <a:r>
              <a:rPr lang="en-US" sz="1600" dirty="0">
                <a:latin typeface="Courier" pitchFamily="2" charset="0"/>
              </a:rPr>
              <a:t>::GeometryFV3JEDI(</a:t>
            </a:r>
            <a:r>
              <a:rPr lang="en-US" sz="1600" dirty="0" err="1">
                <a:latin typeface="Courier" pitchFamily="2" charset="0"/>
              </a:rPr>
              <a:t>const</a:t>
            </a:r>
            <a:r>
              <a:rPr lang="en-US" sz="1600" dirty="0">
                <a:latin typeface="Courier" pitchFamily="2" charset="0"/>
              </a:rPr>
              <a:t> </a:t>
            </a:r>
            <a:r>
              <a:rPr lang="en-US" sz="1600" dirty="0" err="1">
                <a:latin typeface="Courier" pitchFamily="2" charset="0"/>
              </a:rPr>
              <a:t>eckit</a:t>
            </a:r>
            <a:r>
              <a:rPr lang="en-US" sz="1600" dirty="0">
                <a:latin typeface="Courier" pitchFamily="2" charset="0"/>
              </a:rPr>
              <a:t>::Configuration &amp; </a:t>
            </a:r>
            <a:r>
              <a:rPr lang="en-US" sz="1600" dirty="0" err="1">
                <a:latin typeface="Courier" pitchFamily="2" charset="0"/>
              </a:rPr>
              <a:t>conf</a:t>
            </a:r>
            <a:r>
              <a:rPr lang="en-US" sz="1600" dirty="0">
                <a:latin typeface="Courier" pitchFamily="2" charset="0"/>
              </a:rPr>
              <a:t>) {</a:t>
            </a:r>
          </a:p>
          <a:p>
            <a:pPr marL="0" indent="0">
              <a:lnSpc>
                <a:spcPct val="100000"/>
              </a:lnSpc>
              <a:spcBef>
                <a:spcPts val="0"/>
              </a:spcBef>
              <a:buNone/>
            </a:pPr>
            <a:r>
              <a:rPr lang="en-US" sz="1600" dirty="0">
                <a:latin typeface="Courier" pitchFamily="2" charset="0"/>
              </a:rPr>
              <a:t>  </a:t>
            </a:r>
            <a:r>
              <a:rPr lang="en-US" sz="1600" dirty="0" err="1">
                <a:latin typeface="Courier" pitchFamily="2" charset="0"/>
              </a:rPr>
              <a:t>const</a:t>
            </a:r>
            <a:r>
              <a:rPr lang="en-US" sz="1600" dirty="0">
                <a:latin typeface="Courier" pitchFamily="2" charset="0"/>
              </a:rPr>
              <a:t> </a:t>
            </a:r>
            <a:r>
              <a:rPr lang="en-US" sz="1600" dirty="0" err="1">
                <a:latin typeface="Courier" pitchFamily="2" charset="0"/>
              </a:rPr>
              <a:t>eckit</a:t>
            </a:r>
            <a:r>
              <a:rPr lang="en-US" sz="1600" dirty="0">
                <a:latin typeface="Courier" pitchFamily="2" charset="0"/>
              </a:rPr>
              <a:t>::Configuration * </a:t>
            </a:r>
            <a:r>
              <a:rPr lang="en-US" sz="1600" dirty="0" err="1">
                <a:latin typeface="Courier" pitchFamily="2" charset="0"/>
              </a:rPr>
              <a:t>configc</a:t>
            </a:r>
            <a:r>
              <a:rPr lang="en-US" sz="1600" dirty="0">
                <a:latin typeface="Courier" pitchFamily="2" charset="0"/>
              </a:rPr>
              <a:t> = &amp;</a:t>
            </a:r>
            <a:r>
              <a:rPr lang="en-US" sz="1600" dirty="0" err="1">
                <a:latin typeface="Courier" pitchFamily="2" charset="0"/>
              </a:rPr>
              <a:t>conf</a:t>
            </a:r>
            <a:r>
              <a:rPr lang="en-US" sz="1600" dirty="0">
                <a:latin typeface="Courier" pitchFamily="2" charset="0"/>
              </a:rPr>
              <a:t>;</a:t>
            </a:r>
          </a:p>
          <a:p>
            <a:pPr marL="0" indent="0">
              <a:lnSpc>
                <a:spcPct val="100000"/>
              </a:lnSpc>
              <a:spcBef>
                <a:spcPts val="0"/>
              </a:spcBef>
              <a:buNone/>
            </a:pPr>
            <a:r>
              <a:rPr lang="en-US" sz="1600" dirty="0">
                <a:latin typeface="Courier" pitchFamily="2" charset="0"/>
              </a:rPr>
              <a:t>  stageFv3Files(</a:t>
            </a:r>
            <a:r>
              <a:rPr lang="en-US" sz="1600" dirty="0" err="1">
                <a:latin typeface="Courier" pitchFamily="2" charset="0"/>
              </a:rPr>
              <a:t>conf</a:t>
            </a:r>
            <a:r>
              <a:rPr lang="en-US" sz="1600" dirty="0">
                <a:latin typeface="Courier" pitchFamily="2" charset="0"/>
              </a:rPr>
              <a:t>);</a:t>
            </a:r>
          </a:p>
          <a:p>
            <a:pPr marL="0" indent="0">
              <a:lnSpc>
                <a:spcPct val="100000"/>
              </a:lnSpc>
              <a:spcBef>
                <a:spcPts val="0"/>
              </a:spcBef>
              <a:buNone/>
            </a:pPr>
            <a:r>
              <a:rPr lang="en-US" sz="1600" dirty="0">
                <a:latin typeface="Courier" pitchFamily="2" charset="0"/>
              </a:rPr>
              <a:t>  fv3jedi_geo_setup_f90(</a:t>
            </a:r>
            <a:r>
              <a:rPr lang="en-US" sz="1600" dirty="0" err="1">
                <a:latin typeface="Courier" pitchFamily="2" charset="0"/>
              </a:rPr>
              <a:t>keyGeom</a:t>
            </a:r>
            <a:r>
              <a:rPr lang="en-US" sz="1600" dirty="0">
                <a:latin typeface="Courier" pitchFamily="2" charset="0"/>
              </a:rPr>
              <a:t>_, &amp;</a:t>
            </a:r>
            <a:r>
              <a:rPr lang="en-US" sz="1600" dirty="0" err="1">
                <a:latin typeface="Courier" pitchFamily="2" charset="0"/>
              </a:rPr>
              <a:t>configc</a:t>
            </a:r>
            <a:r>
              <a:rPr lang="en-US" sz="1600" dirty="0">
                <a:latin typeface="Courier" pitchFamily="2" charset="0"/>
              </a:rPr>
              <a:t>);</a:t>
            </a:r>
          </a:p>
          <a:p>
            <a:pPr marL="0" indent="0">
              <a:lnSpc>
                <a:spcPct val="100000"/>
              </a:lnSpc>
              <a:spcBef>
                <a:spcPts val="0"/>
              </a:spcBef>
              <a:buNone/>
            </a:pPr>
            <a:r>
              <a:rPr lang="en-US" sz="1600" dirty="0">
                <a:latin typeface="Courier" pitchFamily="2" charset="0"/>
              </a:rPr>
              <a:t>  removeFv3Files(); </a:t>
            </a:r>
          </a:p>
          <a:p>
            <a:pPr marL="0" indent="0">
              <a:lnSpc>
                <a:spcPct val="100000"/>
              </a:lnSpc>
              <a:spcBef>
                <a:spcPts val="0"/>
              </a:spcBef>
              <a:buNone/>
            </a:pPr>
            <a:r>
              <a:rPr lang="en-US" sz="1600" dirty="0">
                <a:latin typeface="Courier" pitchFamily="2" charset="0"/>
              </a:rPr>
              <a:t>}</a:t>
            </a:r>
          </a:p>
          <a:p>
            <a:pPr marL="0" indent="0">
              <a:lnSpc>
                <a:spcPct val="100000"/>
              </a:lnSpc>
              <a:spcBef>
                <a:spcPts val="0"/>
              </a:spcBef>
              <a:buNone/>
            </a:pPr>
            <a:endParaRPr lang="en-US" sz="1600" dirty="0">
              <a:latin typeface="Courier" pitchFamily="2" charset="0"/>
            </a:endParaRPr>
          </a:p>
          <a:p>
            <a:pPr marL="0" indent="0">
              <a:lnSpc>
                <a:spcPct val="100000"/>
              </a:lnSpc>
              <a:spcBef>
                <a:spcPts val="0"/>
              </a:spcBef>
              <a:buNone/>
            </a:pPr>
            <a:r>
              <a:rPr lang="en-US" sz="1600" b="1" dirty="0">
                <a:solidFill>
                  <a:srgbClr val="FF0000"/>
                </a:solidFill>
                <a:latin typeface="Courier" pitchFamily="2" charset="0"/>
              </a:rPr>
              <a:t>GeometryFV3JEDI</a:t>
            </a:r>
            <a:r>
              <a:rPr lang="en-US" sz="1600" dirty="0">
                <a:latin typeface="Courier" pitchFamily="2" charset="0"/>
              </a:rPr>
              <a:t>::GeometryFV3JEDI(</a:t>
            </a:r>
            <a:r>
              <a:rPr lang="en-US" sz="1600" dirty="0" err="1">
                <a:latin typeface="Courier" pitchFamily="2" charset="0"/>
              </a:rPr>
              <a:t>const</a:t>
            </a:r>
            <a:r>
              <a:rPr lang="en-US" sz="1600" dirty="0">
                <a:latin typeface="Courier" pitchFamily="2" charset="0"/>
              </a:rPr>
              <a:t> GeometryFV3JEDI &amp; other) {</a:t>
            </a:r>
          </a:p>
          <a:p>
            <a:pPr marL="0" indent="0">
              <a:lnSpc>
                <a:spcPct val="100000"/>
              </a:lnSpc>
              <a:spcBef>
                <a:spcPts val="0"/>
              </a:spcBef>
              <a:buNone/>
            </a:pPr>
            <a:r>
              <a:rPr lang="en-US" sz="1600" dirty="0">
                <a:latin typeface="Courier" pitchFamily="2" charset="0"/>
              </a:rPr>
              <a:t>  </a:t>
            </a:r>
            <a:r>
              <a:rPr lang="en-US" sz="1600" dirty="0" err="1">
                <a:latin typeface="Courier" pitchFamily="2" charset="0"/>
              </a:rPr>
              <a:t>const</a:t>
            </a:r>
            <a:r>
              <a:rPr lang="en-US" sz="1600" dirty="0">
                <a:latin typeface="Courier" pitchFamily="2" charset="0"/>
              </a:rPr>
              <a:t> </a:t>
            </a:r>
            <a:r>
              <a:rPr lang="en-US" sz="1600" dirty="0" err="1">
                <a:latin typeface="Courier" pitchFamily="2" charset="0"/>
              </a:rPr>
              <a:t>int</a:t>
            </a:r>
            <a:r>
              <a:rPr lang="en-US" sz="1600" dirty="0">
                <a:latin typeface="Courier" pitchFamily="2" charset="0"/>
              </a:rPr>
              <a:t> </a:t>
            </a:r>
            <a:r>
              <a:rPr lang="en-US" sz="1600" dirty="0" err="1">
                <a:latin typeface="Courier" pitchFamily="2" charset="0"/>
              </a:rPr>
              <a:t>key_geo</a:t>
            </a:r>
            <a:r>
              <a:rPr lang="en-US" sz="1600" dirty="0">
                <a:latin typeface="Courier" pitchFamily="2" charset="0"/>
              </a:rPr>
              <a:t> = </a:t>
            </a:r>
            <a:r>
              <a:rPr lang="en-US" sz="1600" dirty="0" err="1">
                <a:latin typeface="Courier" pitchFamily="2" charset="0"/>
              </a:rPr>
              <a:t>other.keyGeom</a:t>
            </a:r>
            <a:r>
              <a:rPr lang="en-US" sz="1600" dirty="0">
                <a:latin typeface="Courier" pitchFamily="2" charset="0"/>
              </a:rPr>
              <a:t>_;</a:t>
            </a:r>
          </a:p>
          <a:p>
            <a:pPr marL="0" indent="0">
              <a:lnSpc>
                <a:spcPct val="100000"/>
              </a:lnSpc>
              <a:spcBef>
                <a:spcPts val="0"/>
              </a:spcBef>
              <a:buNone/>
            </a:pPr>
            <a:r>
              <a:rPr lang="en-US" sz="1600" dirty="0">
                <a:latin typeface="Courier" pitchFamily="2" charset="0"/>
              </a:rPr>
              <a:t>  fv3jedi_geo_clone_f90(</a:t>
            </a:r>
            <a:r>
              <a:rPr lang="en-US" sz="1600" dirty="0" err="1">
                <a:latin typeface="Courier" pitchFamily="2" charset="0"/>
              </a:rPr>
              <a:t>key_geo</a:t>
            </a:r>
            <a:r>
              <a:rPr lang="en-US" sz="1600" dirty="0">
                <a:latin typeface="Courier" pitchFamily="2" charset="0"/>
              </a:rPr>
              <a:t>, </a:t>
            </a:r>
            <a:r>
              <a:rPr lang="en-US" sz="1600" dirty="0" err="1">
                <a:latin typeface="Courier" pitchFamily="2" charset="0"/>
              </a:rPr>
              <a:t>keyGeom</a:t>
            </a:r>
            <a:r>
              <a:rPr lang="en-US" sz="1600" dirty="0">
                <a:latin typeface="Courier" pitchFamily="2" charset="0"/>
              </a:rPr>
              <a:t>_);</a:t>
            </a:r>
          </a:p>
          <a:p>
            <a:pPr marL="0" indent="0">
              <a:lnSpc>
                <a:spcPct val="100000"/>
              </a:lnSpc>
              <a:spcBef>
                <a:spcPts val="0"/>
              </a:spcBef>
              <a:buNone/>
            </a:pPr>
            <a:r>
              <a:rPr lang="en-US" sz="1600" dirty="0">
                <a:latin typeface="Courier" pitchFamily="2" charset="0"/>
              </a:rPr>
              <a:t>}</a:t>
            </a:r>
          </a:p>
          <a:p>
            <a:pPr marL="0" indent="0">
              <a:lnSpc>
                <a:spcPct val="100000"/>
              </a:lnSpc>
              <a:spcBef>
                <a:spcPts val="0"/>
              </a:spcBef>
              <a:buNone/>
            </a:pPr>
            <a:endParaRPr lang="en-US" sz="1600" dirty="0">
              <a:latin typeface="Courier" pitchFamily="2" charset="0"/>
            </a:endParaRPr>
          </a:p>
          <a:p>
            <a:pPr marL="0" indent="0">
              <a:lnSpc>
                <a:spcPct val="100000"/>
              </a:lnSpc>
              <a:spcBef>
                <a:spcPts val="0"/>
              </a:spcBef>
              <a:buNone/>
            </a:pPr>
            <a:r>
              <a:rPr lang="en-US" sz="1600" b="1" dirty="0">
                <a:solidFill>
                  <a:srgbClr val="FF0000"/>
                </a:solidFill>
                <a:latin typeface="Courier" pitchFamily="2" charset="0"/>
              </a:rPr>
              <a:t>GeometryFV3JEDI</a:t>
            </a:r>
            <a:r>
              <a:rPr lang="en-US" sz="1600" dirty="0">
                <a:latin typeface="Courier" pitchFamily="2" charset="0"/>
              </a:rPr>
              <a:t>::~GeometryFV3JEDI() {</a:t>
            </a:r>
          </a:p>
          <a:p>
            <a:pPr marL="0" indent="0">
              <a:lnSpc>
                <a:spcPct val="100000"/>
              </a:lnSpc>
              <a:spcBef>
                <a:spcPts val="0"/>
              </a:spcBef>
              <a:buNone/>
            </a:pPr>
            <a:r>
              <a:rPr lang="en-US" sz="1600" dirty="0">
                <a:latin typeface="Courier" pitchFamily="2" charset="0"/>
              </a:rPr>
              <a:t>  fv3jedi_geo_delete_f90(</a:t>
            </a:r>
            <a:r>
              <a:rPr lang="en-US" sz="1600" dirty="0" err="1">
                <a:latin typeface="Courier" pitchFamily="2" charset="0"/>
              </a:rPr>
              <a:t>keyGeom</a:t>
            </a:r>
            <a:r>
              <a:rPr lang="en-US" sz="1600" dirty="0">
                <a:latin typeface="Courier" pitchFamily="2" charset="0"/>
              </a:rPr>
              <a:t>_);</a:t>
            </a:r>
          </a:p>
          <a:p>
            <a:pPr marL="0" indent="0">
              <a:lnSpc>
                <a:spcPct val="100000"/>
              </a:lnSpc>
              <a:spcBef>
                <a:spcPts val="0"/>
              </a:spcBef>
              <a:buNone/>
            </a:pPr>
            <a:r>
              <a:rPr lang="en-US" sz="1600" dirty="0">
                <a:latin typeface="Courier" pitchFamily="2" charset="0"/>
              </a:rPr>
              <a:t>}</a:t>
            </a:r>
          </a:p>
        </p:txBody>
      </p:sp>
      <p:sp>
        <p:nvSpPr>
          <p:cNvPr id="4" name="Right Brace 3">
            <a:extLst>
              <a:ext uri="{FF2B5EF4-FFF2-40B4-BE49-F238E27FC236}">
                <a16:creationId xmlns:a16="http://schemas.microsoft.com/office/drawing/2014/main" id="{01438471-4BC5-594E-AC6C-791933706134}"/>
              </a:ext>
            </a:extLst>
          </p:cNvPr>
          <p:cNvSpPr/>
          <p:nvPr/>
        </p:nvSpPr>
        <p:spPr>
          <a:xfrm>
            <a:off x="9161059" y="2645478"/>
            <a:ext cx="389965" cy="14791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D8BC8FBD-9348-1B4C-BEEC-F0B901FA6F55}"/>
              </a:ext>
            </a:extLst>
          </p:cNvPr>
          <p:cNvSpPr txBox="1"/>
          <p:nvPr/>
        </p:nvSpPr>
        <p:spPr>
          <a:xfrm>
            <a:off x="9777015" y="3200400"/>
            <a:ext cx="1613648" cy="369332"/>
          </a:xfrm>
          <a:prstGeom prst="rect">
            <a:avLst/>
          </a:prstGeom>
          <a:noFill/>
        </p:spPr>
        <p:txBody>
          <a:bodyPr wrap="square" rtlCol="0">
            <a:spAutoFit/>
          </a:bodyPr>
          <a:lstStyle/>
          <a:p>
            <a:r>
              <a:rPr lang="en-US" dirty="0">
                <a:solidFill>
                  <a:srgbClr val="FF0000"/>
                </a:solidFill>
              </a:rPr>
              <a:t>Constructor</a:t>
            </a:r>
          </a:p>
        </p:txBody>
      </p:sp>
      <p:sp>
        <p:nvSpPr>
          <p:cNvPr id="6" name="Right Brace 5">
            <a:extLst>
              <a:ext uri="{FF2B5EF4-FFF2-40B4-BE49-F238E27FC236}">
                <a16:creationId xmlns:a16="http://schemas.microsoft.com/office/drawing/2014/main" id="{BCB8BF3D-E38E-1B45-B817-FC4D5A683427}"/>
              </a:ext>
            </a:extLst>
          </p:cNvPr>
          <p:cNvSpPr/>
          <p:nvPr/>
        </p:nvSpPr>
        <p:spPr>
          <a:xfrm>
            <a:off x="9161059" y="4278774"/>
            <a:ext cx="389965" cy="104721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82515F7F-AB74-F046-9CC9-839959393801}"/>
              </a:ext>
            </a:extLst>
          </p:cNvPr>
          <p:cNvSpPr txBox="1"/>
          <p:nvPr/>
        </p:nvSpPr>
        <p:spPr>
          <a:xfrm>
            <a:off x="9777015" y="4649030"/>
            <a:ext cx="1613648" cy="369332"/>
          </a:xfrm>
          <a:prstGeom prst="rect">
            <a:avLst/>
          </a:prstGeom>
          <a:noFill/>
        </p:spPr>
        <p:txBody>
          <a:bodyPr wrap="square" rtlCol="0">
            <a:spAutoFit/>
          </a:bodyPr>
          <a:lstStyle/>
          <a:p>
            <a:r>
              <a:rPr lang="en-US" dirty="0">
                <a:solidFill>
                  <a:srgbClr val="FF0000"/>
                </a:solidFill>
              </a:rPr>
              <a:t>Copy geometry</a:t>
            </a:r>
          </a:p>
        </p:txBody>
      </p:sp>
      <p:sp>
        <p:nvSpPr>
          <p:cNvPr id="8" name="Right Brace 7">
            <a:extLst>
              <a:ext uri="{FF2B5EF4-FFF2-40B4-BE49-F238E27FC236}">
                <a16:creationId xmlns:a16="http://schemas.microsoft.com/office/drawing/2014/main" id="{0860E2D5-3350-5C43-87C5-FA312DEB2202}"/>
              </a:ext>
            </a:extLst>
          </p:cNvPr>
          <p:cNvSpPr/>
          <p:nvPr/>
        </p:nvSpPr>
        <p:spPr>
          <a:xfrm>
            <a:off x="9161059" y="5496838"/>
            <a:ext cx="389965" cy="97015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53565AC8-3F9D-8B41-A25B-3321CF06A847}"/>
              </a:ext>
            </a:extLst>
          </p:cNvPr>
          <p:cNvSpPr txBox="1"/>
          <p:nvPr/>
        </p:nvSpPr>
        <p:spPr>
          <a:xfrm>
            <a:off x="9777015" y="5797249"/>
            <a:ext cx="1613648" cy="369332"/>
          </a:xfrm>
          <a:prstGeom prst="rect">
            <a:avLst/>
          </a:prstGeom>
          <a:noFill/>
        </p:spPr>
        <p:txBody>
          <a:bodyPr wrap="square" rtlCol="0">
            <a:spAutoFit/>
          </a:bodyPr>
          <a:lstStyle/>
          <a:p>
            <a:r>
              <a:rPr lang="en-US" dirty="0">
                <a:solidFill>
                  <a:srgbClr val="FF0000"/>
                </a:solidFill>
              </a:rPr>
              <a:t>Deallocate</a:t>
            </a:r>
          </a:p>
        </p:txBody>
      </p:sp>
    </p:spTree>
    <p:extLst>
      <p:ext uri="{BB962C8B-B14F-4D97-AF65-F5344CB8AC3E}">
        <p14:creationId xmlns:p14="http://schemas.microsoft.com/office/powerpoint/2010/main" val="231606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4A816-C490-D942-9112-5E32FDAA531D}"/>
              </a:ext>
            </a:extLst>
          </p:cNvPr>
          <p:cNvSpPr>
            <a:spLocks noGrp="1"/>
          </p:cNvSpPr>
          <p:nvPr>
            <p:ph type="title"/>
          </p:nvPr>
        </p:nvSpPr>
        <p:spPr/>
        <p:txBody>
          <a:bodyPr/>
          <a:lstStyle/>
          <a:p>
            <a:r>
              <a:rPr lang="en-US" dirty="0"/>
              <a:t>Geometry.F90</a:t>
            </a:r>
          </a:p>
        </p:txBody>
      </p:sp>
      <p:sp>
        <p:nvSpPr>
          <p:cNvPr id="3" name="Text Placeholder 2">
            <a:extLst>
              <a:ext uri="{FF2B5EF4-FFF2-40B4-BE49-F238E27FC236}">
                <a16:creationId xmlns:a16="http://schemas.microsoft.com/office/drawing/2014/main" id="{2F7688C4-DECD-D54C-AB37-A0C1D5396E22}"/>
              </a:ext>
            </a:extLst>
          </p:cNvPr>
          <p:cNvSpPr>
            <a:spLocks noGrp="1"/>
          </p:cNvSpPr>
          <p:nvPr>
            <p:ph type="body" sz="quarter" idx="10"/>
          </p:nvPr>
        </p:nvSpPr>
        <p:spPr/>
        <p:txBody>
          <a:bodyPr>
            <a:noAutofit/>
          </a:bodyPr>
          <a:lstStyle/>
          <a:p>
            <a:pPr marL="0" indent="0">
              <a:spcBef>
                <a:spcPts val="0"/>
              </a:spcBef>
              <a:buNone/>
            </a:pPr>
            <a:r>
              <a:rPr lang="en-US" sz="1600" dirty="0">
                <a:latin typeface="Courier" pitchFamily="2" charset="0"/>
              </a:rPr>
              <a:t>type :: fv3jedi_geom</a:t>
            </a:r>
          </a:p>
          <a:p>
            <a:pPr marL="0" indent="0">
              <a:spcBef>
                <a:spcPts val="0"/>
              </a:spcBef>
              <a:buNone/>
            </a:pPr>
            <a:r>
              <a:rPr lang="en-US" sz="1600" dirty="0">
                <a:latin typeface="Courier" pitchFamily="2" charset="0"/>
              </a:rPr>
              <a:t>  !From user</a:t>
            </a:r>
          </a:p>
          <a:p>
            <a:pPr marL="0" indent="0">
              <a:spcBef>
                <a:spcPts val="0"/>
              </a:spcBef>
              <a:buNone/>
            </a:pPr>
            <a:r>
              <a:rPr lang="en-US" sz="1600" dirty="0">
                <a:latin typeface="Courier" pitchFamily="2" charset="0"/>
              </a:rPr>
              <a:t>  integer :: </a:t>
            </a:r>
            <a:r>
              <a:rPr lang="en-US" sz="1600" dirty="0" err="1">
                <a:latin typeface="Courier" pitchFamily="2" charset="0"/>
              </a:rPr>
              <a:t>npx</a:t>
            </a:r>
            <a:r>
              <a:rPr lang="en-US" sz="1600" dirty="0">
                <a:latin typeface="Courier" pitchFamily="2" charset="0"/>
              </a:rPr>
              <a:t>                                          !x-</a:t>
            </a:r>
            <a:r>
              <a:rPr lang="en-US" sz="1600" dirty="0" err="1">
                <a:latin typeface="Courier" pitchFamily="2" charset="0"/>
              </a:rPr>
              <a:t>dir</a:t>
            </a:r>
            <a:r>
              <a:rPr lang="en-US" sz="1600" dirty="0">
                <a:latin typeface="Courier" pitchFamily="2" charset="0"/>
              </a:rPr>
              <a:t> grid edge points per tile</a:t>
            </a:r>
          </a:p>
          <a:p>
            <a:pPr marL="0" indent="0">
              <a:spcBef>
                <a:spcPts val="0"/>
              </a:spcBef>
              <a:buNone/>
            </a:pPr>
            <a:r>
              <a:rPr lang="en-US" sz="1600" dirty="0">
                <a:latin typeface="Courier" pitchFamily="2" charset="0"/>
              </a:rPr>
              <a:t>  integer :: </a:t>
            </a:r>
            <a:r>
              <a:rPr lang="en-US" sz="1600" dirty="0" err="1">
                <a:latin typeface="Courier" pitchFamily="2" charset="0"/>
              </a:rPr>
              <a:t>npy</a:t>
            </a:r>
            <a:r>
              <a:rPr lang="en-US" sz="1600" dirty="0">
                <a:latin typeface="Courier" pitchFamily="2" charset="0"/>
              </a:rPr>
              <a:t>                                          !y-</a:t>
            </a:r>
            <a:r>
              <a:rPr lang="en-US" sz="1600" dirty="0" err="1">
                <a:latin typeface="Courier" pitchFamily="2" charset="0"/>
              </a:rPr>
              <a:t>dir</a:t>
            </a:r>
            <a:r>
              <a:rPr lang="en-US" sz="1600" dirty="0">
                <a:latin typeface="Courier" pitchFamily="2" charset="0"/>
              </a:rPr>
              <a:t> grid edge points per tile</a:t>
            </a:r>
          </a:p>
          <a:p>
            <a:pPr marL="0" indent="0">
              <a:spcBef>
                <a:spcPts val="0"/>
              </a:spcBef>
              <a:buNone/>
            </a:pPr>
            <a:r>
              <a:rPr lang="en-US" sz="1600" dirty="0">
                <a:latin typeface="Courier" pitchFamily="2" charset="0"/>
              </a:rPr>
              <a:t>  integer :: </a:t>
            </a:r>
            <a:r>
              <a:rPr lang="en-US" sz="1600" dirty="0" err="1">
                <a:latin typeface="Courier" pitchFamily="2" charset="0"/>
              </a:rPr>
              <a:t>npz</a:t>
            </a:r>
            <a:r>
              <a:rPr lang="en-US" sz="1600" dirty="0">
                <a:latin typeface="Courier" pitchFamily="2" charset="0"/>
              </a:rPr>
              <a:t>                                          !z-</a:t>
            </a:r>
            <a:r>
              <a:rPr lang="en-US" sz="1600" dirty="0" err="1">
                <a:latin typeface="Courier" pitchFamily="2" charset="0"/>
              </a:rPr>
              <a:t>dir</a:t>
            </a:r>
            <a:r>
              <a:rPr lang="en-US" sz="1600" dirty="0">
                <a:latin typeface="Courier" pitchFamily="2" charset="0"/>
              </a:rPr>
              <a:t> grid points global</a:t>
            </a:r>
          </a:p>
          <a:p>
            <a:pPr marL="0" indent="0">
              <a:spcBef>
                <a:spcPts val="0"/>
              </a:spcBef>
              <a:buNone/>
            </a:pPr>
            <a:r>
              <a:rPr lang="en-US" sz="1600" dirty="0">
                <a:latin typeface="Courier" pitchFamily="2" charset="0"/>
              </a:rPr>
              <a:t>  integer :: layout(2)                                    !Processor layout for computation</a:t>
            </a:r>
          </a:p>
          <a:p>
            <a:pPr marL="0" indent="0">
              <a:spcBef>
                <a:spcPts val="0"/>
              </a:spcBef>
              <a:buNone/>
            </a:pPr>
            <a:r>
              <a:rPr lang="en-US" sz="1600" dirty="0">
                <a:latin typeface="Courier" pitchFamily="2" charset="0"/>
              </a:rPr>
              <a:t>  integer :: halo                                         !Number of halo points</a:t>
            </a:r>
          </a:p>
          <a:p>
            <a:pPr marL="0" indent="0">
              <a:spcBef>
                <a:spcPts val="0"/>
              </a:spcBef>
              <a:buNone/>
            </a:pPr>
            <a:r>
              <a:rPr lang="en-US" sz="1600" dirty="0">
                <a:latin typeface="Courier" pitchFamily="2" charset="0"/>
              </a:rPr>
              <a:t>  character(</a:t>
            </a:r>
            <a:r>
              <a:rPr lang="en-US" sz="1600" dirty="0" err="1">
                <a:latin typeface="Courier" pitchFamily="2" charset="0"/>
              </a:rPr>
              <a:t>len</a:t>
            </a:r>
            <a:r>
              <a:rPr lang="en-US" sz="1600" dirty="0">
                <a:latin typeface="Courier" pitchFamily="2" charset="0"/>
              </a:rPr>
              <a:t>=255) :: </a:t>
            </a:r>
            <a:r>
              <a:rPr lang="en-US" sz="1600" dirty="0" err="1">
                <a:latin typeface="Courier" pitchFamily="2" charset="0"/>
              </a:rPr>
              <a:t>nml_file</a:t>
            </a:r>
            <a:r>
              <a:rPr lang="en-US" sz="1600" dirty="0">
                <a:latin typeface="Courier" pitchFamily="2" charset="0"/>
              </a:rPr>
              <a:t>                          !FV3 files</a:t>
            </a:r>
          </a:p>
          <a:p>
            <a:pPr marL="0" indent="0">
              <a:spcBef>
                <a:spcPts val="0"/>
              </a:spcBef>
              <a:buNone/>
            </a:pPr>
            <a:r>
              <a:rPr lang="en-US" sz="1600" dirty="0">
                <a:latin typeface="Courier" pitchFamily="2" charset="0"/>
              </a:rPr>
              <a:t>  integer :: </a:t>
            </a:r>
            <a:r>
              <a:rPr lang="en-US" sz="1600" dirty="0" err="1">
                <a:latin typeface="Courier" pitchFamily="2" charset="0"/>
              </a:rPr>
              <a:t>ntracers</a:t>
            </a:r>
            <a:r>
              <a:rPr lang="en-US" sz="1600" dirty="0">
                <a:latin typeface="Courier" pitchFamily="2" charset="0"/>
              </a:rPr>
              <a:t>                                     !Number of tracers</a:t>
            </a:r>
          </a:p>
          <a:p>
            <a:pPr marL="0" indent="0">
              <a:spcBef>
                <a:spcPts val="0"/>
              </a:spcBef>
              <a:buNone/>
            </a:pPr>
            <a:r>
              <a:rPr lang="en-US" sz="1600" dirty="0">
                <a:latin typeface="Courier" pitchFamily="2" charset="0"/>
              </a:rPr>
              <a:t>  type(domain2D) :: domain                                !MPP domain</a:t>
            </a:r>
          </a:p>
          <a:p>
            <a:pPr marL="0" indent="0">
              <a:spcBef>
                <a:spcPts val="0"/>
              </a:spcBef>
              <a:buNone/>
            </a:pPr>
            <a:r>
              <a:rPr lang="en-US" sz="1600" dirty="0">
                <a:latin typeface="Courier" pitchFamily="2" charset="0"/>
              </a:rPr>
              <a:t>  type(</a:t>
            </a:r>
            <a:r>
              <a:rPr lang="en-US" sz="1600" dirty="0" err="1">
                <a:latin typeface="Courier" pitchFamily="2" charset="0"/>
              </a:rPr>
              <a:t>fv_grid_bounds_type</a:t>
            </a:r>
            <a:r>
              <a:rPr lang="en-US" sz="1600" dirty="0">
                <a:latin typeface="Courier" pitchFamily="2" charset="0"/>
              </a:rPr>
              <a:t>) :: </a:t>
            </a:r>
            <a:r>
              <a:rPr lang="en-US" sz="1600" dirty="0" err="1">
                <a:latin typeface="Courier" pitchFamily="2" charset="0"/>
              </a:rPr>
              <a:t>bd</a:t>
            </a:r>
            <a:r>
              <a:rPr lang="en-US" sz="1600" dirty="0">
                <a:latin typeface="Courier" pitchFamily="2" charset="0"/>
              </a:rPr>
              <a:t>                         !FV grid bounds</a:t>
            </a:r>
          </a:p>
          <a:p>
            <a:pPr marL="0" indent="0">
              <a:spcBef>
                <a:spcPts val="0"/>
              </a:spcBef>
              <a:buNone/>
            </a:pPr>
            <a:r>
              <a:rPr lang="en-US" sz="1600" dirty="0">
                <a:latin typeface="Courier" pitchFamily="2" charset="0"/>
              </a:rPr>
              <a:t>  real(kind=</a:t>
            </a:r>
            <a:r>
              <a:rPr lang="en-US" sz="1600" dirty="0" err="1">
                <a:latin typeface="Courier" pitchFamily="2" charset="0"/>
              </a:rPr>
              <a:t>kind_real</a:t>
            </a:r>
            <a:r>
              <a:rPr lang="en-US" sz="1600" dirty="0">
                <a:latin typeface="Courier" pitchFamily="2" charset="0"/>
              </a:rPr>
              <a:t>), </a:t>
            </a:r>
            <a:r>
              <a:rPr lang="en-US" sz="1600" dirty="0" err="1">
                <a:latin typeface="Courier" pitchFamily="2" charset="0"/>
              </a:rPr>
              <a:t>allocatable</a:t>
            </a:r>
            <a:r>
              <a:rPr lang="en-US" sz="1600" dirty="0">
                <a:latin typeface="Courier" pitchFamily="2" charset="0"/>
              </a:rPr>
              <a:t> :: </a:t>
            </a:r>
            <a:r>
              <a:rPr lang="en-US" sz="1600" dirty="0" err="1">
                <a:latin typeface="Courier" pitchFamily="2" charset="0"/>
              </a:rPr>
              <a:t>grid_lon</a:t>
            </a:r>
            <a:r>
              <a:rPr lang="en-US" sz="1600" dirty="0">
                <a:latin typeface="Courier" pitchFamily="2" charset="0"/>
              </a:rPr>
              <a:t>(:,:)      !Longitude at cell center</a:t>
            </a:r>
          </a:p>
          <a:p>
            <a:pPr marL="0" indent="0">
              <a:spcBef>
                <a:spcPts val="0"/>
              </a:spcBef>
              <a:buNone/>
            </a:pPr>
            <a:r>
              <a:rPr lang="en-US" sz="1600" dirty="0">
                <a:latin typeface="Courier" pitchFamily="2" charset="0"/>
              </a:rPr>
              <a:t>  real(kind=</a:t>
            </a:r>
            <a:r>
              <a:rPr lang="en-US" sz="1600" dirty="0" err="1">
                <a:latin typeface="Courier" pitchFamily="2" charset="0"/>
              </a:rPr>
              <a:t>kind_real</a:t>
            </a:r>
            <a:r>
              <a:rPr lang="en-US" sz="1600" dirty="0">
                <a:latin typeface="Courier" pitchFamily="2" charset="0"/>
              </a:rPr>
              <a:t>), </a:t>
            </a:r>
            <a:r>
              <a:rPr lang="en-US" sz="1600" dirty="0" err="1">
                <a:latin typeface="Courier" pitchFamily="2" charset="0"/>
              </a:rPr>
              <a:t>allocatable</a:t>
            </a:r>
            <a:r>
              <a:rPr lang="en-US" sz="1600" dirty="0">
                <a:latin typeface="Courier" pitchFamily="2" charset="0"/>
              </a:rPr>
              <a:t> :: </a:t>
            </a:r>
            <a:r>
              <a:rPr lang="en-US" sz="1600" dirty="0" err="1">
                <a:latin typeface="Courier" pitchFamily="2" charset="0"/>
              </a:rPr>
              <a:t>grid_lat</a:t>
            </a:r>
            <a:r>
              <a:rPr lang="en-US" sz="1600" dirty="0">
                <a:latin typeface="Courier" pitchFamily="2" charset="0"/>
              </a:rPr>
              <a:t>(:,:)      !Latitude at cell center</a:t>
            </a:r>
          </a:p>
          <a:p>
            <a:pPr marL="0" indent="0">
              <a:spcBef>
                <a:spcPts val="0"/>
              </a:spcBef>
              <a:buNone/>
            </a:pPr>
            <a:r>
              <a:rPr lang="en-US" sz="1600" dirty="0">
                <a:latin typeface="Courier" pitchFamily="2" charset="0"/>
              </a:rPr>
              <a:t>end type fv3jedi_geom</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a:t>
            </a:r>
          </a:p>
          <a:p>
            <a:pPr marL="0" indent="0">
              <a:spcBef>
                <a:spcPts val="0"/>
              </a:spcBef>
              <a:buNone/>
            </a:pPr>
            <a:endParaRPr lang="en-US" sz="1600" dirty="0">
              <a:latin typeface="Courier" pitchFamily="2" charset="0"/>
            </a:endParaRPr>
          </a:p>
          <a:p>
            <a:pPr marL="0" indent="0">
              <a:spcBef>
                <a:spcPts val="0"/>
              </a:spcBef>
              <a:buNone/>
            </a:pPr>
            <a:r>
              <a:rPr lang="en-US" sz="1600" dirty="0">
                <a:latin typeface="Courier" pitchFamily="2" charset="0"/>
              </a:rPr>
              <a:t>call </a:t>
            </a:r>
            <a:r>
              <a:rPr lang="en-US" sz="1600" dirty="0" err="1">
                <a:latin typeface="Courier" pitchFamily="2" charset="0"/>
              </a:rPr>
              <a:t>fv_init</a:t>
            </a:r>
            <a:r>
              <a:rPr lang="en-US" sz="1600" dirty="0">
                <a:latin typeface="Courier" pitchFamily="2" charset="0"/>
              </a:rPr>
              <a:t>(</a:t>
            </a:r>
            <a:r>
              <a:rPr lang="en-US" sz="1600" dirty="0" err="1">
                <a:latin typeface="Courier" pitchFamily="2" charset="0"/>
              </a:rPr>
              <a:t>FV_Atm</a:t>
            </a:r>
            <a:r>
              <a:rPr lang="en-US" sz="1600" dirty="0">
                <a:latin typeface="Courier" pitchFamily="2" charset="0"/>
              </a:rPr>
              <a:t>)</a:t>
            </a:r>
          </a:p>
          <a:p>
            <a:pPr marL="0" indent="0">
              <a:spcBef>
                <a:spcPts val="0"/>
              </a:spcBef>
              <a:buNone/>
            </a:pPr>
            <a:endParaRPr lang="en-US" sz="1600" dirty="0">
              <a:latin typeface="Courier" pitchFamily="2" charset="0"/>
            </a:endParaRPr>
          </a:p>
          <a:p>
            <a:pPr marL="0" indent="0">
              <a:spcBef>
                <a:spcPts val="0"/>
              </a:spcBef>
              <a:buNone/>
            </a:pPr>
            <a:r>
              <a:rPr lang="en-US" sz="1600" dirty="0" err="1">
                <a:latin typeface="Courier" pitchFamily="2" charset="0"/>
              </a:rPr>
              <a:t>self%npx</a:t>
            </a:r>
            <a:r>
              <a:rPr lang="en-US" sz="1600" dirty="0">
                <a:latin typeface="Courier" pitchFamily="2" charset="0"/>
              </a:rPr>
              <a:t> = </a:t>
            </a:r>
            <a:r>
              <a:rPr lang="en-US" sz="1600" dirty="0" err="1">
                <a:latin typeface="Courier" pitchFamily="2" charset="0"/>
              </a:rPr>
              <a:t>FV_Atm%gridstruct%npx</a:t>
            </a:r>
            <a:endParaRPr lang="en-US" sz="1600" dirty="0">
              <a:latin typeface="Courier" pitchFamily="2" charset="0"/>
            </a:endParaRPr>
          </a:p>
        </p:txBody>
      </p:sp>
    </p:spTree>
    <p:extLst>
      <p:ext uri="{BB962C8B-B14F-4D97-AF65-F5344CB8AC3E}">
        <p14:creationId xmlns:p14="http://schemas.microsoft.com/office/powerpoint/2010/main" val="5634294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1488</TotalTime>
  <Words>3457</Words>
  <Application>Microsoft Macintosh PowerPoint</Application>
  <PresentationFormat>Widescreen</PresentationFormat>
  <Paragraphs>553</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Courier</vt:lpstr>
      <vt:lpstr>Office Theme</vt:lpstr>
      <vt:lpstr>PowerPoint Presentation</vt:lpstr>
      <vt:lpstr>Models using the framework</vt:lpstr>
      <vt:lpstr>Model components</vt:lpstr>
      <vt:lpstr>Classes, variables and methods</vt:lpstr>
      <vt:lpstr>Adding a Model</vt:lpstr>
      <vt:lpstr>Structure</vt:lpstr>
      <vt:lpstr>Geometry.h | OOPS versus Model</vt:lpstr>
      <vt:lpstr>Geometry.cc</vt:lpstr>
      <vt:lpstr>Geometry.F90</vt:lpstr>
      <vt:lpstr>Fields</vt:lpstr>
      <vt:lpstr>Fields.F90</vt:lpstr>
      <vt:lpstr>Linear algebra</vt:lpstr>
      <vt:lpstr>getValues (interpolation) with BUMP</vt:lpstr>
      <vt:lpstr>BUMP Weight Computation</vt:lpstr>
      <vt:lpstr>BUMP Apply Interpolation</vt:lpstr>
      <vt:lpstr>BUMP Apply Interpolation Adjoint</vt:lpstr>
      <vt:lpstr>Analytical IC</vt:lpstr>
      <vt:lpstr>IO</vt:lpstr>
      <vt:lpstr>Model interface</vt:lpstr>
      <vt:lpstr>TLM and ADM</vt:lpstr>
      <vt:lpstr>Static B covariance setup</vt:lpstr>
      <vt:lpstr>EnVar</vt:lpstr>
      <vt:lpstr>EnVar</vt:lpstr>
      <vt:lpstr>Unit tests</vt:lpstr>
      <vt:lpstr>Unit tests</vt:lpstr>
      <vt:lpstr>Traits</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 Holdaway</dc:creator>
  <cp:lastModifiedBy>Daniel Holdaway</cp:lastModifiedBy>
  <cp:revision>156</cp:revision>
  <dcterms:created xsi:type="dcterms:W3CDTF">2018-05-15T00:16:13Z</dcterms:created>
  <dcterms:modified xsi:type="dcterms:W3CDTF">2018-06-08T18:27:02Z</dcterms:modified>
</cp:coreProperties>
</file>