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84" r:id="rId2"/>
    <p:sldId id="285" r:id="rId3"/>
    <p:sldId id="293" r:id="rId4"/>
    <p:sldId id="289" r:id="rId5"/>
    <p:sldId id="292" r:id="rId6"/>
    <p:sldId id="290" r:id="rId7"/>
    <p:sldId id="294" r:id="rId8"/>
    <p:sldId id="287" r:id="rId9"/>
    <p:sldId id="295" r:id="rId10"/>
    <p:sldId id="296" r:id="rId11"/>
    <p:sldId id="29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2"/>
    <p:restoredTop sz="92598" autoAdjust="0"/>
  </p:normalViewPr>
  <p:slideViewPr>
    <p:cSldViewPr snapToGrid="0" snapToObjects="1">
      <p:cViewPr varScale="1">
        <p:scale>
          <a:sx n="122" d="100"/>
          <a:sy n="122" d="100"/>
        </p:scale>
        <p:origin x="-86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09347-1563-D04C-9141-79A4C96F6D11}" type="datetimeFigureOut">
              <a:rPr lang="en-US" smtClean="0"/>
              <a:t>5/06/18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42FB3-68CF-A743-9122-6CCEE71E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90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01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4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3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8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3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6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0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1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9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51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06012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10" descr="JCSDA_transp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913431" y="-1"/>
            <a:ext cx="1224000" cy="1224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38103-557B-4D4D-B75E-486DAE7A7F73}" type="datetimeFigureOut">
              <a:rPr lang="en-US" smtClean="0"/>
              <a:t>5/06/18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7771088" cy="1059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4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3357217"/>
            <a:ext cx="7772400" cy="117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400" dirty="0" smtClean="0"/>
              <a:t>Joint Center for Satellite Data Assimilation (JCSDA)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832" y="4787613"/>
            <a:ext cx="6365818" cy="198755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62867" y="1377547"/>
            <a:ext cx="8357313" cy="1747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chemeClr val="tx2"/>
                </a:solidFill>
              </a:rPr>
              <a:t>The Joint Effort for Data assimilation Integration</a:t>
            </a:r>
          </a:p>
          <a:p>
            <a:endParaRPr lang="en-US" sz="3200" dirty="0" smtClean="0">
              <a:solidFill>
                <a:schemeClr val="tx2"/>
              </a:solidFill>
            </a:endParaRPr>
          </a:p>
          <a:p>
            <a:r>
              <a:rPr lang="en-US" sz="3200" dirty="0" smtClean="0">
                <a:solidFill>
                  <a:schemeClr val="tx2"/>
                </a:solidFill>
              </a:rPr>
              <a:t>Object Oriented Programming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50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General Comments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132" y="1726340"/>
            <a:ext cx="87152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One class = One responsibility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The purpose of a class should fit in one (simple) sentence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Interfaces should be easy to use correctly, difficult to use incorrectly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They should make sense for somebody who knows the domain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11891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Evolution of Programming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22714" y="1488720"/>
            <a:ext cx="1478239" cy="5621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Unstructured</a:t>
            </a:r>
          </a:p>
          <a:p>
            <a:pPr algn="ctr"/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778537" y="1488720"/>
            <a:ext cx="1307924" cy="5621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Procedural</a:t>
            </a:r>
          </a:p>
          <a:p>
            <a:pPr algn="ctr"/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64045" y="1488720"/>
            <a:ext cx="1307924" cy="5621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Object Oriented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349554" y="1488720"/>
            <a:ext cx="1508622" cy="5621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Functional</a:t>
            </a:r>
          </a:p>
          <a:p>
            <a:pPr algn="ctr"/>
            <a:r>
              <a:rPr lang="en-US" dirty="0" smtClean="0"/>
              <a:t>Programming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800953" y="1400475"/>
            <a:ext cx="977584" cy="369332"/>
            <a:chOff x="1800953" y="1400475"/>
            <a:chExt cx="977584" cy="369332"/>
          </a:xfrm>
        </p:grpSpPr>
        <p:sp>
          <p:nvSpPr>
            <p:cNvPr id="21" name="TextBox 20"/>
            <p:cNvSpPr txBox="1"/>
            <p:nvPr/>
          </p:nvSpPr>
          <p:spPr>
            <a:xfrm>
              <a:off x="1884234" y="1400475"/>
              <a:ext cx="748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GOTO</a:t>
              </a:r>
              <a:endParaRPr lang="en-US" dirty="0"/>
            </a:p>
          </p:txBody>
        </p:sp>
        <p:cxnSp>
          <p:nvCxnSpPr>
            <p:cNvPr id="12" name="Straight Arrow Connector 11"/>
            <p:cNvCxnSpPr>
              <a:stCxn id="4" idx="3"/>
              <a:endCxn id="6" idx="1"/>
            </p:cNvCxnSpPr>
            <p:nvPr/>
          </p:nvCxnSpPr>
          <p:spPr>
            <a:xfrm>
              <a:off x="1800953" y="1769807"/>
              <a:ext cx="97758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1957105" y="1488720"/>
              <a:ext cx="562147" cy="197801"/>
              <a:chOff x="1957105" y="1488720"/>
              <a:chExt cx="562147" cy="197801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flipV="1">
                <a:off x="1957105" y="1488720"/>
                <a:ext cx="562147" cy="197801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957105" y="1488720"/>
                <a:ext cx="562147" cy="197801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Group 39"/>
          <p:cNvGrpSpPr/>
          <p:nvPr/>
        </p:nvGrpSpPr>
        <p:grpSpPr>
          <a:xfrm>
            <a:off x="4086461" y="1395515"/>
            <a:ext cx="977584" cy="374292"/>
            <a:chOff x="4086461" y="1395515"/>
            <a:chExt cx="977584" cy="374292"/>
          </a:xfrm>
        </p:grpSpPr>
        <p:cxnSp>
          <p:nvCxnSpPr>
            <p:cNvPr id="14" name="Straight Arrow Connector 13"/>
            <p:cNvCxnSpPr>
              <a:stCxn id="6" idx="3"/>
              <a:endCxn id="7" idx="1"/>
            </p:cNvCxnSpPr>
            <p:nvPr/>
          </p:nvCxnSpPr>
          <p:spPr>
            <a:xfrm>
              <a:off x="4086461" y="1769807"/>
              <a:ext cx="97758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346715" y="1395515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IF</a:t>
              </a:r>
              <a:endParaRPr lang="en-US" dirty="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659" y="1515425"/>
              <a:ext cx="281073" cy="186956"/>
              <a:chOff x="1957105" y="1488720"/>
              <a:chExt cx="562147" cy="197801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flipV="1">
                <a:off x="1957105" y="1488720"/>
                <a:ext cx="562147" cy="197801"/>
              </a:xfrm>
              <a:prstGeom prst="line">
                <a:avLst/>
              </a:prstGeom>
              <a:ln>
                <a:solidFill>
                  <a:schemeClr val="accent2">
                    <a:alpha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1957105" y="1488720"/>
                <a:ext cx="562147" cy="197801"/>
              </a:xfrm>
              <a:prstGeom prst="line">
                <a:avLst/>
              </a:prstGeom>
              <a:ln>
                <a:solidFill>
                  <a:schemeClr val="accent2">
                    <a:alpha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Group 42"/>
          <p:cNvGrpSpPr/>
          <p:nvPr/>
        </p:nvGrpSpPr>
        <p:grpSpPr>
          <a:xfrm>
            <a:off x="6351149" y="1395515"/>
            <a:ext cx="1049611" cy="374292"/>
            <a:chOff x="6351149" y="1395515"/>
            <a:chExt cx="1049611" cy="374292"/>
          </a:xfrm>
        </p:grpSpPr>
        <p:cxnSp>
          <p:nvCxnSpPr>
            <p:cNvPr id="15" name="Straight Arrow Connector 14"/>
            <p:cNvCxnSpPr>
              <a:stCxn id="7" idx="3"/>
              <a:endCxn id="8" idx="1"/>
            </p:cNvCxnSpPr>
            <p:nvPr/>
          </p:nvCxnSpPr>
          <p:spPr>
            <a:xfrm>
              <a:off x="6371969" y="1769807"/>
              <a:ext cx="97758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351149" y="1395515"/>
              <a:ext cx="10496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Variables</a:t>
              </a:r>
              <a:endParaRPr lang="en-US" dirty="0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575451" y="1488720"/>
              <a:ext cx="562147" cy="197801"/>
              <a:chOff x="1957105" y="1488720"/>
              <a:chExt cx="562147" cy="197801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flipV="1">
                <a:off x="1957105" y="1488720"/>
                <a:ext cx="562147" cy="197801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1957105" y="1488720"/>
                <a:ext cx="562147" cy="197801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" name="TextBox 37"/>
          <p:cNvSpPr txBox="1"/>
          <p:nvPr/>
        </p:nvSpPr>
        <p:spPr>
          <a:xfrm>
            <a:off x="322714" y="2601276"/>
            <a:ext cx="8535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Each new programming model removes the most common source of bugs in the previous one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84355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Objective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835" y="1860084"/>
            <a:ext cx="83913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Very brief introduction to object oriented programming</a:t>
            </a:r>
          </a:p>
          <a:p>
            <a:endParaRPr lang="en-US" sz="2400" dirty="0"/>
          </a:p>
          <a:p>
            <a:r>
              <a:rPr lang="en-US" sz="2400" dirty="0" smtClean="0"/>
              <a:t>Concepts that are the most useful to work with JEDI</a:t>
            </a:r>
          </a:p>
          <a:p>
            <a:endParaRPr lang="en-US" sz="2400" dirty="0"/>
          </a:p>
          <a:p>
            <a:r>
              <a:rPr lang="en-US" sz="2400" dirty="0" smtClean="0"/>
              <a:t>Learning all the subtleties of OOP can take years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67883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is an object?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835" y="1489667"/>
            <a:ext cx="8391317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 object is an instance of a class, it contains data and methods</a:t>
            </a:r>
          </a:p>
          <a:p>
            <a:endParaRPr lang="en-US" sz="2400" dirty="0"/>
          </a:p>
          <a:p>
            <a:r>
              <a:rPr lang="en-US" sz="2400" dirty="0" smtClean="0"/>
              <a:t>The data part of a class is most of the time private (ensure encapsulation)</a:t>
            </a:r>
          </a:p>
          <a:p>
            <a:endParaRPr lang="en-US" sz="2400" dirty="0"/>
          </a:p>
          <a:p>
            <a:r>
              <a:rPr lang="en-US" sz="2400" dirty="0" smtClean="0"/>
              <a:t>Methods are instructions sent to objects of a class to perform actions (often using the data)</a:t>
            </a:r>
          </a:p>
          <a:p>
            <a:endParaRPr lang="en-US" sz="2400" dirty="0"/>
          </a:p>
          <a:p>
            <a:r>
              <a:rPr lang="en-US" sz="2400" dirty="0" smtClean="0"/>
              <a:t>Methods can be public or private (or protected)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The interface stays, the implementation can change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2908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Polymorphism and inheritance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716" y="1173988"/>
            <a:ext cx="8895284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Subclasses can be defined from a base class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A subclass inherits the data and methods from its parent class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A subclass can add its own data and methods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A subclass can overwrite (specialize) an inherited method</a:t>
            </a:r>
          </a:p>
          <a:p>
            <a:pPr>
              <a:buClr>
                <a:schemeClr val="tx2"/>
              </a:buClr>
            </a:pPr>
            <a:endParaRPr lang="en-US" sz="2400" dirty="0" smtClean="0"/>
          </a:p>
          <a:p>
            <a:pPr>
              <a:buClr>
                <a:schemeClr val="tx2"/>
              </a:buClr>
            </a:pPr>
            <a:r>
              <a:rPr lang="en-US" sz="2400" dirty="0" smtClean="0"/>
              <a:t>Base classes are very useful for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/>
              <a:t>F</a:t>
            </a:r>
            <a:r>
              <a:rPr lang="en-US" sz="2400" dirty="0" smtClean="0"/>
              <a:t>actorizing common code between subclasses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Defining common interfaces (abstract base class)</a:t>
            </a:r>
            <a:endParaRPr lang="en-US" sz="2400" dirty="0"/>
          </a:p>
          <a:p>
            <a:pPr>
              <a:buClr>
                <a:schemeClr val="tx2"/>
              </a:buClr>
            </a:pPr>
            <a:endParaRPr lang="en-US" sz="2400" dirty="0" smtClean="0"/>
          </a:p>
          <a:p>
            <a:pPr>
              <a:buClr>
                <a:schemeClr val="tx2"/>
              </a:buClr>
            </a:pPr>
            <a:r>
              <a:rPr lang="en-US" sz="2400" dirty="0" smtClean="0"/>
              <a:t>It is very common to hold objects whose subclass is not known in pointers to the base class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Use smart pointers to avoid memory leaks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Use factories to create objects based on input parameters</a:t>
            </a:r>
          </a:p>
          <a:p>
            <a:pPr>
              <a:buClr>
                <a:schemeClr val="tx2"/>
              </a:buClr>
            </a:pPr>
            <a:endParaRPr lang="en-US" sz="2400" dirty="0" smtClean="0"/>
          </a:p>
          <a:p>
            <a:pPr>
              <a:buClr>
                <a:schemeClr val="tx2"/>
              </a:buClr>
            </a:pPr>
            <a:r>
              <a:rPr lang="en-US" sz="2400" dirty="0" smtClean="0"/>
              <a:t>Each object carries its methods so the appropriate one will be called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80260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Inheritance warnings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132" y="1353905"/>
            <a:ext cx="85872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Deep inheritance structures are usually not a good idea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There are often simpler ways to solve the problem (composition)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It is not efficient (resolving of virtual tables)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They introduce too much “coupling”</a:t>
            </a:r>
          </a:p>
          <a:p>
            <a:pPr>
              <a:buClr>
                <a:schemeClr val="tx2"/>
              </a:buClr>
            </a:pPr>
            <a:endParaRPr lang="en-US" sz="2400" dirty="0" smtClean="0"/>
          </a:p>
          <a:p>
            <a:pPr>
              <a:buClr>
                <a:schemeClr val="tx2"/>
              </a:buClr>
            </a:pPr>
            <a:r>
              <a:rPr lang="en-US" sz="2400" dirty="0" smtClean="0"/>
              <a:t>The deepest inheritance tree in OOPS (Minimizer) has two levels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First level sets the RHS (primal, dual, saddle point)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Second level to select the actual minimization algorithm</a:t>
            </a:r>
            <a:endParaRPr lang="en-US" sz="2400" dirty="0"/>
          </a:p>
          <a:p>
            <a:pPr>
              <a:buClr>
                <a:schemeClr val="tx2"/>
              </a:buClr>
            </a:pPr>
            <a:endParaRPr lang="en-US" sz="2400" dirty="0"/>
          </a:p>
          <a:p>
            <a:pPr>
              <a:buClr>
                <a:schemeClr val="tx2"/>
              </a:buClr>
            </a:pPr>
            <a:r>
              <a:rPr lang="en-US" sz="2400" dirty="0" smtClean="0"/>
              <a:t>An object of a subclass can be passed </a:t>
            </a:r>
            <a:r>
              <a:rPr lang="en-US" sz="2400" b="1" dirty="0" smtClean="0">
                <a:solidFill>
                  <a:srgbClr val="FF0000"/>
                </a:solidFill>
              </a:rPr>
              <a:t>anywhere</a:t>
            </a:r>
            <a:r>
              <a:rPr lang="en-US" sz="2400" dirty="0" smtClean="0"/>
              <a:t> an object from a parent class is expected (there is </a:t>
            </a:r>
            <a:r>
              <a:rPr lang="en-US" sz="2400" b="1" dirty="0" smtClean="0">
                <a:solidFill>
                  <a:srgbClr val="FF0000"/>
                </a:solidFill>
              </a:rPr>
              <a:t>no</a:t>
            </a:r>
            <a:r>
              <a:rPr lang="en-US" sz="2400" dirty="0" smtClean="0"/>
              <a:t> exception to this rule)</a:t>
            </a:r>
          </a:p>
          <a:p>
            <a:pPr>
              <a:buClr>
                <a:schemeClr val="tx2"/>
              </a:buClr>
            </a:pPr>
            <a:endParaRPr lang="en-US" sz="2400" dirty="0"/>
          </a:p>
          <a:p>
            <a:pPr>
              <a:buClr>
                <a:schemeClr val="tx2"/>
              </a:buClr>
            </a:pPr>
            <a:r>
              <a:rPr lang="en-US" sz="2400" dirty="0" smtClean="0"/>
              <a:t>If exceptions (if statements to determine the subclass) are needed, inheritance is not the right approach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5775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Inheritance example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132" y="1385035"/>
            <a:ext cx="6670065" cy="4401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FB41D"/>
                </a:solidFill>
                <a:latin typeface="Menlo-Regular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CovarianceMatrix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C1651C"/>
                </a:solidFill>
                <a:latin typeface="Menlo-Regular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CovarianceMatrix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Geometry &amp;, </a:t>
            </a:r>
            <a:r>
              <a:rPr lang="en-US" sz="14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Configuration &amp;);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~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CovarianceMatrix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400" dirty="0">
                <a:solidFill>
                  <a:srgbClr val="2FB41D"/>
                </a:solidFill>
                <a:latin typeface="Menlo-Regular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Increment multiply(</a:t>
            </a:r>
            <a:r>
              <a:rPr lang="en-US" sz="14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Increment &amp;) </a:t>
            </a:r>
            <a:r>
              <a:rPr lang="en-US" sz="14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=</a:t>
            </a:r>
            <a:r>
              <a:rPr lang="en-US" sz="1400" dirty="0">
                <a:solidFill>
                  <a:srgbClr val="B42419"/>
                </a:solidFill>
                <a:latin typeface="Menlo-Regular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2FB41D"/>
                </a:solidFill>
                <a:latin typeface="Menlo-Regular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SpectralCovariance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: </a:t>
            </a:r>
            <a:r>
              <a:rPr lang="en-US" sz="1400" dirty="0">
                <a:solidFill>
                  <a:srgbClr val="C1651C"/>
                </a:solidFill>
                <a:latin typeface="Menlo-Regular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CovarianceMatrix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C1651C"/>
                </a:solidFill>
                <a:latin typeface="Menlo-Regular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CovarianceMatrix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Geometry &amp;, </a:t>
            </a:r>
            <a:r>
              <a:rPr lang="en-US" sz="14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Configuration &amp;);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~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CovarianceMatrix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Increment multiply(</a:t>
            </a:r>
            <a:r>
              <a:rPr lang="en-US" sz="14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Increment &amp;) </a:t>
            </a:r>
            <a:r>
              <a:rPr lang="en-US" sz="14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2FB41D"/>
                </a:solidFill>
                <a:latin typeface="Menlo-Regular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WaveletCovariance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: </a:t>
            </a:r>
            <a:r>
              <a:rPr lang="en-US" sz="1400" dirty="0">
                <a:solidFill>
                  <a:srgbClr val="C1651C"/>
                </a:solidFill>
                <a:latin typeface="Menlo-Regular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CovarianceMatrix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C1651C"/>
                </a:solidFill>
                <a:latin typeface="Menlo-Regular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CovarianceMatrix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Geometry &amp;, </a:t>
            </a:r>
            <a:r>
              <a:rPr lang="en-US" sz="14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Configuration &amp;);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~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CovarianceMatrix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Increment multiply(</a:t>
            </a:r>
            <a:r>
              <a:rPr lang="en-US" sz="14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Increment &amp;) </a:t>
            </a:r>
            <a:r>
              <a:rPr lang="en-US" sz="14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400318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Inheritance example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132" y="1385035"/>
            <a:ext cx="5002391" cy="132343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FB41D"/>
                </a:solidFill>
                <a:latin typeface="Menlo-Regular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State {}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FB41D"/>
                </a:solidFill>
                <a:latin typeface="Menlo-Regular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OceanState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: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State {}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FB41D"/>
                </a:solidFill>
                <a:latin typeface="Menlo-Regular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AtmosphereState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: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State {}</a:t>
            </a:r>
            <a:endParaRPr lang="en-US" sz="1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38132" y="3059667"/>
            <a:ext cx="6361237" cy="280076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FB41D"/>
                </a:solidFill>
                <a:latin typeface="Menlo-Regular"/>
              </a:rPr>
              <a:t>class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Model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600" dirty="0">
                <a:solidFill>
                  <a:srgbClr val="2FB41D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forecast(State &amp;, </a:t>
            </a:r>
            <a:r>
              <a:rPr lang="en-US" sz="16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Duration) </a:t>
            </a:r>
            <a:r>
              <a:rPr lang="en-US" sz="16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</a:t>
            </a:r>
            <a:r>
              <a:rPr lang="en-US" sz="1600" dirty="0">
                <a:solidFill>
                  <a:srgbClr val="B42419"/>
                </a:solidFill>
                <a:latin typeface="Menlo-Regular"/>
              </a:rPr>
              <a:t>0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FB41D"/>
                </a:solidFill>
                <a:latin typeface="Menlo-Regular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OceanModel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: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Model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600" dirty="0">
                <a:solidFill>
                  <a:srgbClr val="2FB41D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forecast(State &amp;, </a:t>
            </a:r>
            <a:r>
              <a:rPr lang="en-US" sz="16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Duration) </a:t>
            </a:r>
            <a:r>
              <a:rPr lang="en-US" sz="16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FB41D"/>
                </a:solidFill>
                <a:latin typeface="Menlo-Regular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AtmosphereModel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: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Model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600" dirty="0">
                <a:solidFill>
                  <a:srgbClr val="2FB41D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forecast(State &amp;, </a:t>
            </a:r>
            <a:r>
              <a:rPr lang="en-US" sz="16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Duration) </a:t>
            </a:r>
            <a:r>
              <a:rPr lang="en-US" sz="16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8132" y="3059667"/>
            <a:ext cx="6361237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FB41D"/>
                </a:solidFill>
                <a:latin typeface="Menlo-Regular"/>
              </a:rPr>
              <a:t>class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Model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600" dirty="0" smtClean="0">
                <a:solidFill>
                  <a:srgbClr val="2FB41D"/>
                </a:solidFill>
                <a:latin typeface="Menlo-Regular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forecast(State &amp;, </a:t>
            </a:r>
            <a:r>
              <a:rPr lang="en-US" sz="16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Duration) </a:t>
            </a:r>
            <a:r>
              <a:rPr lang="en-US" sz="1600" dirty="0" err="1">
                <a:solidFill>
                  <a:srgbClr val="2FB41D"/>
                </a:solidFill>
                <a:latin typeface="Menlo-Regular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</a:t>
            </a:r>
            <a:r>
              <a:rPr lang="en-US" sz="1600" dirty="0">
                <a:solidFill>
                  <a:srgbClr val="B42419"/>
                </a:solidFill>
                <a:latin typeface="Menlo-Regular"/>
              </a:rPr>
              <a:t>0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8132" y="6043083"/>
            <a:ext cx="4306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Inheritance is not for everything!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757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3" animBg="1"/>
      <p:bldP spid="7" grpId="4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Generic Programming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171" y="1226286"/>
            <a:ext cx="4380579" cy="547842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814C9"/>
                </a:solidFill>
                <a:latin typeface="Source Code Pro Medium"/>
                <a:cs typeface="Source Code Pro Medium"/>
              </a:rPr>
              <a:t>module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generic_min</a:t>
            </a:r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400" dirty="0">
                <a:solidFill>
                  <a:srgbClr val="C814C9"/>
                </a:solidFill>
                <a:latin typeface="Source Code Pro Medium"/>
                <a:cs typeface="Source Code Pro Medium"/>
              </a:rPr>
              <a:t>interface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>
                <a:solidFill>
                  <a:srgbClr val="2EAEBB"/>
                </a:solidFill>
                <a:latin typeface="Source Code Pro Medium"/>
                <a:cs typeface="Source Code Pro Medium"/>
              </a:rPr>
              <a:t>min</a:t>
            </a:r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</a:t>
            </a:r>
            <a:r>
              <a:rPr lang="en-US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module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procedure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min_int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min_real</a:t>
            </a:r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400" dirty="0">
                <a:solidFill>
                  <a:srgbClr val="C814C9"/>
                </a:solidFill>
                <a:latin typeface="Source Code Pro Medium"/>
                <a:cs typeface="Source Code Pro Medium"/>
              </a:rPr>
              <a:t>end interface</a:t>
            </a:r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 smtClean="0">
                <a:solidFill>
                  <a:srgbClr val="C814C9"/>
                </a:solidFill>
                <a:latin typeface="Source Code Pro Medium"/>
                <a:cs typeface="Source Code Pro Medium"/>
              </a:rPr>
              <a:t>contains</a:t>
            </a:r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endParaRPr lang="en-US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C814C9"/>
                </a:solidFill>
                <a:latin typeface="Source Code Pro Medium"/>
                <a:cs typeface="Source Code Pro Medium"/>
              </a:rPr>
              <a:t>function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min_int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(x, y) </a:t>
            </a:r>
            <a:r>
              <a:rPr lang="en-US" sz="1400" dirty="0">
                <a:solidFill>
                  <a:srgbClr val="C814C9"/>
                </a:solidFill>
                <a:latin typeface="Source Code Pro Medium"/>
                <a:cs typeface="Source Code Pro Medium"/>
              </a:rPr>
              <a:t>result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(z)</a:t>
            </a:r>
          </a:p>
          <a:p>
            <a:r>
              <a:rPr lang="es-ES_tradnl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</a:t>
            </a:r>
            <a:r>
              <a:rPr lang="es-ES_tradnl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integer</a:t>
            </a:r>
            <a:r>
              <a:rPr lang="es-ES_tradnl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x, y, z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</a:t>
            </a:r>
            <a:r>
              <a:rPr lang="en-US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(x</a:t>
            </a:r>
            <a:r>
              <a:rPr lang="en-US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y) </a:t>
            </a:r>
            <a:r>
              <a:rPr lang="en-US" sz="14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then</a:t>
            </a:r>
            <a:endParaRPr lang="en-US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  </a:t>
            </a:r>
            <a:r>
              <a:rPr lang="mr-IN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z </a:t>
            </a:r>
            <a:r>
              <a:rPr lang="mr-IN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=</a:t>
            </a:r>
            <a:r>
              <a:rPr lang="mr-IN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mr-IN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x</a:t>
            </a:r>
            <a:endParaRPr lang="en-GB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GB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</a:t>
            </a:r>
            <a:r>
              <a:rPr lang="mr-IN" sz="14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else</a:t>
            </a:r>
            <a:endParaRPr lang="en-GB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GB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  </a:t>
            </a:r>
            <a:r>
              <a:rPr lang="mr-IN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z </a:t>
            </a:r>
            <a:r>
              <a:rPr lang="mr-IN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=</a:t>
            </a:r>
            <a:r>
              <a:rPr lang="mr-IN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mr-IN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y</a:t>
            </a:r>
            <a:endParaRPr lang="en-GB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GB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</a:t>
            </a:r>
            <a:r>
              <a:rPr lang="mr-IN" sz="14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endif</a:t>
            </a:r>
            <a:endParaRPr lang="en-GB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GB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C814C9"/>
                </a:solidFill>
                <a:latin typeface="Source Code Pro Medium"/>
                <a:cs typeface="Source Code Pro Medium"/>
              </a:rPr>
              <a:t>end </a:t>
            </a:r>
            <a:r>
              <a:rPr lang="en-US" sz="1400" dirty="0">
                <a:solidFill>
                  <a:srgbClr val="C814C9"/>
                </a:solidFill>
                <a:latin typeface="Source Code Pro Medium"/>
                <a:cs typeface="Source Code Pro Medium"/>
              </a:rPr>
              <a:t>function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min_int</a:t>
            </a:r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endParaRPr lang="en-US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C814C9"/>
                </a:solidFill>
                <a:latin typeface="Source Code Pro Medium"/>
                <a:cs typeface="Source Code Pro Medium"/>
              </a:rPr>
              <a:t>function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min_real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(x, y) </a:t>
            </a:r>
            <a:r>
              <a:rPr lang="en-US" sz="1400" dirty="0">
                <a:solidFill>
                  <a:srgbClr val="C814C9"/>
                </a:solidFill>
                <a:latin typeface="Source Code Pro Medium"/>
                <a:cs typeface="Source Code Pro Medium"/>
              </a:rPr>
              <a:t>result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(z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</a:t>
            </a:r>
            <a:r>
              <a:rPr lang="es-ES_tradnl" sz="1400" dirty="0" smtClean="0">
                <a:solidFill>
                  <a:srgbClr val="2FB41D"/>
                </a:solidFill>
                <a:latin typeface="Source Code Pro Medium"/>
                <a:cs typeface="Source Code Pro Medium"/>
              </a:rPr>
              <a:t>real</a:t>
            </a:r>
            <a:r>
              <a:rPr lang="es-ES_tradnl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s-ES_tradnl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x, y, </a:t>
            </a:r>
            <a:r>
              <a:rPr lang="es-ES_tradnl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z</a:t>
            </a:r>
          </a:p>
          <a:p>
            <a:r>
              <a:rPr lang="es-ES_tradnl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s-ES_tradnl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</a:t>
            </a:r>
            <a:r>
              <a:rPr lang="en-US" sz="14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if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(x</a:t>
            </a:r>
            <a:r>
              <a:rPr lang="en-US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y) </a:t>
            </a:r>
            <a:r>
              <a:rPr lang="en-US" sz="14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then</a:t>
            </a:r>
            <a:endParaRPr lang="en-US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  </a:t>
            </a:r>
            <a:r>
              <a:rPr lang="mr-IN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z </a:t>
            </a:r>
            <a:r>
              <a:rPr lang="mr-IN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=</a:t>
            </a:r>
            <a:r>
              <a:rPr lang="mr-IN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mr-IN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y</a:t>
            </a:r>
            <a:endParaRPr lang="en-GB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GB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</a:t>
            </a:r>
            <a:r>
              <a:rPr lang="mr-IN" sz="14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else</a:t>
            </a:r>
            <a:endParaRPr lang="en-GB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GB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  </a:t>
            </a:r>
            <a:r>
              <a:rPr lang="mr-IN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z </a:t>
            </a:r>
            <a:r>
              <a:rPr lang="mr-IN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=</a:t>
            </a:r>
            <a:r>
              <a:rPr lang="mr-IN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mr-IN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x</a:t>
            </a:r>
            <a:endParaRPr lang="en-GB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GB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</a:t>
            </a:r>
            <a:r>
              <a:rPr lang="mr-IN" sz="14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endif</a:t>
            </a:r>
            <a:endParaRPr lang="en-GB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GB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C814C9"/>
                </a:solidFill>
                <a:latin typeface="Source Code Pro Medium"/>
                <a:cs typeface="Source Code Pro Medium"/>
              </a:rPr>
              <a:t>end </a:t>
            </a:r>
            <a:r>
              <a:rPr lang="en-US" sz="1400" dirty="0">
                <a:solidFill>
                  <a:srgbClr val="C814C9"/>
                </a:solidFill>
                <a:latin typeface="Source Code Pro Medium"/>
                <a:cs typeface="Source Code Pro Medium"/>
              </a:rPr>
              <a:t>function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min_real</a:t>
            </a:r>
            <a:endParaRPr lang="en-US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 smtClean="0">
                <a:solidFill>
                  <a:srgbClr val="C814C9"/>
                </a:solidFill>
                <a:latin typeface="Source Code Pro Medium"/>
                <a:cs typeface="Source Code Pro Medium"/>
              </a:rPr>
              <a:t>end </a:t>
            </a:r>
            <a:r>
              <a:rPr lang="en-US" sz="1400" dirty="0">
                <a:solidFill>
                  <a:srgbClr val="C814C9"/>
                </a:solidFill>
                <a:latin typeface="Source Code Pro Medium"/>
                <a:cs typeface="Source Code Pro Medium"/>
              </a:rPr>
              <a:t>module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generic_min</a:t>
            </a:r>
            <a:endParaRPr lang="en-US" sz="2400" dirty="0" smtClean="0">
              <a:latin typeface="Source Code Pro Medium"/>
              <a:cs typeface="Source Code Pro Medium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01166" y="1268619"/>
            <a:ext cx="37041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is possible to write generic subroutines or functions in Fortran</a:t>
            </a:r>
          </a:p>
          <a:p>
            <a:endParaRPr lang="en-US" dirty="0"/>
          </a:p>
          <a:p>
            <a:r>
              <a:rPr lang="en-US" dirty="0" smtClean="0"/>
              <a:t>However, the code is repeated for each implementation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101166" y="2846811"/>
            <a:ext cx="3704167" cy="2334572"/>
            <a:chOff x="5101166" y="3217228"/>
            <a:chExt cx="3704167" cy="2334572"/>
          </a:xfrm>
        </p:grpSpPr>
        <p:sp>
          <p:nvSpPr>
            <p:cNvPr id="4" name="TextBox 3"/>
            <p:cNvSpPr txBox="1"/>
            <p:nvPr/>
          </p:nvSpPr>
          <p:spPr>
            <a:xfrm>
              <a:off x="5281083" y="3735918"/>
              <a:ext cx="3308596" cy="1815882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2FB41D"/>
                  </a:solidFill>
                  <a:latin typeface="Source Code Pro Medium"/>
                  <a:cs typeface="Source Code Pro Medium"/>
                </a:rPr>
                <a:t>template</a:t>
              </a:r>
              <a:r>
                <a:rPr lang="en-US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&lt;</a:t>
              </a:r>
              <a:r>
                <a:rPr lang="en-US" sz="1400" dirty="0">
                  <a:solidFill>
                    <a:srgbClr val="2FB41D"/>
                  </a:solidFill>
                  <a:latin typeface="Source Code Pro Medium"/>
                  <a:cs typeface="Source Code Pro Medium"/>
                </a:rPr>
                <a:t>class</a:t>
              </a:r>
              <a:r>
                <a:rPr lang="en-US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 T&gt;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T min(</a:t>
              </a:r>
              <a:r>
                <a:rPr lang="en-US" sz="1400" dirty="0" err="1">
                  <a:solidFill>
                    <a:srgbClr val="2FB41D"/>
                  </a:solidFill>
                  <a:latin typeface="Source Code Pro Medium"/>
                  <a:cs typeface="Source Code Pro Medium"/>
                </a:rPr>
                <a:t>const</a:t>
              </a:r>
              <a:r>
                <a:rPr lang="en-US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 T x, </a:t>
              </a:r>
              <a:r>
                <a:rPr lang="en-US" sz="1400" dirty="0" err="1">
                  <a:solidFill>
                    <a:srgbClr val="2FB41D"/>
                  </a:solidFill>
                  <a:latin typeface="Source Code Pro Medium"/>
                  <a:cs typeface="Source Code Pro Medium"/>
                </a:rPr>
                <a:t>const</a:t>
              </a:r>
              <a:r>
                <a:rPr lang="en-US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 T y) {</a:t>
              </a:r>
            </a:p>
            <a:p>
              <a:r>
                <a:rPr lang="mr-IN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  </a:t>
              </a:r>
              <a:r>
                <a:rPr lang="mr-IN" sz="1400" dirty="0">
                  <a:solidFill>
                    <a:srgbClr val="C1651C"/>
                  </a:solidFill>
                  <a:latin typeface="Source Code Pro Medium"/>
                  <a:cs typeface="Source Code Pro Medium"/>
                </a:rPr>
                <a:t>if</a:t>
              </a:r>
              <a:r>
                <a:rPr lang="mr-IN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 (x &lt; y) {</a:t>
              </a:r>
            </a:p>
            <a:p>
              <a:r>
                <a:rPr lang="mr-IN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    </a:t>
              </a:r>
              <a:r>
                <a:rPr lang="mr-IN" sz="1400" dirty="0">
                  <a:solidFill>
                    <a:srgbClr val="C1651C"/>
                  </a:solidFill>
                  <a:latin typeface="Source Code Pro Medium"/>
                  <a:cs typeface="Source Code Pro Medium"/>
                </a:rPr>
                <a:t>return</a:t>
              </a:r>
              <a:r>
                <a:rPr lang="mr-IN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 x;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  } </a:t>
              </a:r>
              <a:r>
                <a:rPr lang="en-US" sz="1400" dirty="0">
                  <a:solidFill>
                    <a:srgbClr val="C1651C"/>
                  </a:solidFill>
                  <a:latin typeface="Source Code Pro Medium"/>
                  <a:cs typeface="Source Code Pro Medium"/>
                </a:rPr>
                <a:t>else</a:t>
              </a:r>
              <a:r>
                <a:rPr lang="en-US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 {</a:t>
              </a:r>
            </a:p>
            <a:p>
              <a:r>
                <a:rPr lang="mr-IN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    </a:t>
              </a:r>
              <a:r>
                <a:rPr lang="mr-IN" sz="1400" dirty="0">
                  <a:solidFill>
                    <a:srgbClr val="C1651C"/>
                  </a:solidFill>
                  <a:latin typeface="Source Code Pro Medium"/>
                  <a:cs typeface="Source Code Pro Medium"/>
                </a:rPr>
                <a:t>return</a:t>
              </a:r>
              <a:r>
                <a:rPr lang="mr-IN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 y;</a:t>
              </a:r>
            </a:p>
            <a:p>
              <a:r>
                <a:rPr lang="mr-IN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  }</a:t>
              </a:r>
            </a:p>
            <a:p>
              <a:r>
                <a:rPr lang="mr-IN" sz="1400" dirty="0">
                  <a:solidFill>
                    <a:srgbClr val="000000"/>
                  </a:solidFill>
                  <a:latin typeface="Source Code Pro Medium"/>
                  <a:cs typeface="Source Code Pro Medium"/>
                </a:rPr>
                <a:t>}</a:t>
              </a:r>
              <a:endParaRPr lang="en-US" sz="1400" dirty="0">
                <a:latin typeface="Source Code Pro Medium"/>
                <a:cs typeface="Source Code Pro Medium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01166" y="3217228"/>
              <a:ext cx="3704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 C++ the code is not repeated:</a:t>
              </a:r>
              <a:endParaRPr lang="en-US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101166" y="5537149"/>
            <a:ext cx="3704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advantage becomes obvious when the function is long and complex: 4D-Var cost function</a:t>
            </a:r>
            <a:r>
              <a:rPr lang="mr-IN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2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Generic Programming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132" y="1247452"/>
            <a:ext cx="848456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Templates in C++, “duck-typing” in python, nothing in Fortran</a:t>
            </a:r>
          </a:p>
          <a:p>
            <a:endParaRPr lang="en-US" sz="2400" dirty="0"/>
          </a:p>
          <a:p>
            <a:r>
              <a:rPr lang="en-US" sz="2400" dirty="0" smtClean="0"/>
              <a:t> OOPS/JEDI uses generic programming more than inheritance</a:t>
            </a:r>
          </a:p>
          <a:p>
            <a:endParaRPr lang="en-US" sz="2400" dirty="0"/>
          </a:p>
          <a:p>
            <a:r>
              <a:rPr lang="en-US" sz="2400" dirty="0" smtClean="0"/>
              <a:t>The technique of TRAITS is used to define a coherent set of classes: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047750" y="3280833"/>
            <a:ext cx="6694133" cy="230832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struct</a:t>
            </a:r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QgTraits</a:t>
            </a:r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</a:p>
          <a:p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qg</a:t>
            </a:r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GeometryQG</a:t>
            </a:r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Geometry;</a:t>
            </a:r>
          </a:p>
          <a:p>
            <a:r>
              <a:rPr lang="mr-IN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mr-IN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mr-IN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qg::StateQG               State;</a:t>
            </a:r>
          </a:p>
          <a:p>
            <a:r>
              <a:rPr lang="mr-IN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mr-IN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mr-IN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qg::ModelQG               Model;</a:t>
            </a:r>
          </a:p>
          <a:p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qg</a:t>
            </a:r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IncrementQG</a:t>
            </a:r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Increment;</a:t>
            </a:r>
          </a:p>
          <a:p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qg</a:t>
            </a:r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ErrorCovarianceQG</a:t>
            </a:r>
            <a:r>
              <a:rPr lang="en-US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Covariance;</a:t>
            </a:r>
          </a:p>
          <a:p>
            <a:r>
              <a:rPr lang="en-US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this example is incomplete</a:t>
            </a:r>
            <a:endParaRPr lang="en-US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endParaRPr lang="en-US" dirty="0">
              <a:latin typeface="Source Code Pro Medium"/>
              <a:cs typeface="Source Code Pro Medium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7418" y="5742001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Actual classes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99047" y="5742001"/>
            <a:ext cx="1998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Names used in JEDI</a:t>
            </a:r>
            <a:endParaRPr lang="en-US" dirty="0"/>
          </a:p>
        </p:txBody>
      </p:sp>
      <p:cxnSp>
        <p:nvCxnSpPr>
          <p:cNvPr id="8" name="Straight Arrow Connector 7"/>
          <p:cNvCxnSpPr>
            <a:stCxn id="4" idx="3"/>
          </p:cNvCxnSpPr>
          <p:nvPr/>
        </p:nvCxnSpPr>
        <p:spPr>
          <a:xfrm flipV="1">
            <a:off x="3247310" y="5016500"/>
            <a:ext cx="467440" cy="910167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7"/>
          <p:cNvCxnSpPr/>
          <p:nvPr/>
        </p:nvCxnSpPr>
        <p:spPr>
          <a:xfrm flipV="1">
            <a:off x="6402032" y="5016500"/>
            <a:ext cx="467440" cy="910167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003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6579</TotalTime>
  <Words>886</Words>
  <Application>Microsoft Macintosh PowerPoint</Application>
  <PresentationFormat>On-screen Show (4:3)</PresentationFormat>
  <Paragraphs>164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1_Office Theme</vt:lpstr>
      <vt:lpstr>PowerPoint Presentation</vt:lpstr>
      <vt:lpstr>Objective</vt:lpstr>
      <vt:lpstr>What is an object?</vt:lpstr>
      <vt:lpstr>Polymorphism and inheritance</vt:lpstr>
      <vt:lpstr>Inheritance warnings</vt:lpstr>
      <vt:lpstr>Inheritance example</vt:lpstr>
      <vt:lpstr>Inheritance example</vt:lpstr>
      <vt:lpstr>Generic Programming</vt:lpstr>
      <vt:lpstr>Generic Programming</vt:lpstr>
      <vt:lpstr>General Comments</vt:lpstr>
      <vt:lpstr>Evolution of Programming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Effort for Data assimilation Integration (JEDI)</dc:title>
  <dc:creator>Yannick</dc:creator>
  <cp:lastModifiedBy>Yannick</cp:lastModifiedBy>
  <cp:revision>191</cp:revision>
  <dcterms:created xsi:type="dcterms:W3CDTF">2017-03-29T21:24:21Z</dcterms:created>
  <dcterms:modified xsi:type="dcterms:W3CDTF">2018-06-05T13:47:34Z</dcterms:modified>
</cp:coreProperties>
</file>