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84" r:id="rId2"/>
    <p:sldId id="303" r:id="rId3"/>
    <p:sldId id="304" r:id="rId4"/>
    <p:sldId id="305" r:id="rId5"/>
    <p:sldId id="294" r:id="rId6"/>
    <p:sldId id="293" r:id="rId7"/>
    <p:sldId id="295" r:id="rId8"/>
    <p:sldId id="296" r:id="rId9"/>
    <p:sldId id="297" r:id="rId10"/>
    <p:sldId id="298" r:id="rId11"/>
    <p:sldId id="299" r:id="rId12"/>
    <p:sldId id="302" r:id="rId13"/>
    <p:sldId id="30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2"/>
    <p:restoredTop sz="92598" autoAdjust="0"/>
  </p:normalViewPr>
  <p:slideViewPr>
    <p:cSldViewPr snapToGrid="0" snapToObjects="1">
      <p:cViewPr varScale="1">
        <p:scale>
          <a:sx n="120" d="100"/>
          <a:sy n="12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09347-1563-D04C-9141-79A4C96F6D11}" type="datetimeFigureOut">
              <a:rPr lang="en-US" smtClean="0"/>
              <a:t>5/06/18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42FB3-68CF-A743-9122-6CCEE71E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90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1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4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3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8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3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6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0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1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9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1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06012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 descr="JCSDA_transp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913431" y="-1"/>
            <a:ext cx="1224000" cy="1224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7771088" cy="1059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4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3357217"/>
            <a:ext cx="7772400" cy="117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400" dirty="0" smtClean="0"/>
              <a:t>Joint Center for Satellite Data Assimilation (JCSDA)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832" y="4787613"/>
            <a:ext cx="6365818" cy="19875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62867" y="1377547"/>
            <a:ext cx="8357313" cy="1747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tx2"/>
                </a:solidFill>
              </a:rPr>
              <a:t>The Joint Effort for Data assimilation Integration</a:t>
            </a:r>
          </a:p>
          <a:p>
            <a:endParaRPr lang="en-US" sz="3200" dirty="0" smtClean="0">
              <a:solidFill>
                <a:schemeClr val="tx2"/>
              </a:solidFill>
            </a:endParaRPr>
          </a:p>
          <a:p>
            <a:r>
              <a:rPr lang="en-US" sz="3200" dirty="0" smtClean="0">
                <a:solidFill>
                  <a:schemeClr val="tx2"/>
                </a:solidFill>
              </a:rPr>
              <a:t>Observation Space Structures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50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ObsVector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2147" y="1242449"/>
            <a:ext cx="5938376" cy="533992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: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::Printable,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ObjectCounter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&gt; </a:t>
            </a:r>
            <a:r>
              <a:rPr lang="en-US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{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explicit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ObservationSpace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explicit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&amp;,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bool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copy = </a:t>
            </a:r>
            <a:r>
              <a:rPr lang="en-US" sz="11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true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explicit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*);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~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</a:t>
            </a:r>
            <a:r>
              <a:rPr lang="en-US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Interfacing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*data_;}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*data_;</a:t>
            </a:r>
            <a:r>
              <a:rPr lang="en-US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Linear algebra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= 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*= 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double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+= 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-= 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*= 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/= 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</a:t>
            </a:r>
            <a:r>
              <a:rPr lang="en-US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zero();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axpy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double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&amp;,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invert();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random();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double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dot_product_with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100" dirty="0" smtClean="0">
                <a:solidFill>
                  <a:srgbClr val="2FB41D"/>
                </a:solidFill>
                <a:latin typeface="Source Code Pro Medium"/>
                <a:cs typeface="Source Code Pro Medium"/>
              </a:rPr>
              <a:t>  unsigned</a:t>
            </a:r>
            <a:r>
              <a:rPr lang="en-US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int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size()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data_-&gt;size();</a:t>
            </a:r>
            <a:r>
              <a:rPr lang="en-US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mr-IN" sz="11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I/O</a:t>
            </a:r>
            <a:endParaRPr lang="mr-IN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read(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save(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&amp;)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_&gt; data_</a:t>
            </a:r>
            <a:r>
              <a:rPr lang="en-US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mr-IN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r>
              <a:rPr lang="mr-IN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4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2562955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ObsOperator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2146" y="1652501"/>
            <a:ext cx="8217931" cy="433964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: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::Printable,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</a:t>
            </a:r>
            <a:r>
              <a:rPr lang="mr-IN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boost::noncopyable,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ObjectCounter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&gt; 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{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"oops::</a:t>
            </a:r>
            <a:r>
              <a:rPr lang="en-US" sz="12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explicit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~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</a:t>
            </a:r>
            <a:r>
              <a:rPr lang="en-US" sz="1200" dirty="0" err="1">
                <a:solidFill>
                  <a:srgbClr val="400BD9"/>
                </a:solidFill>
                <a:latin typeface="Source Code Pro Medium"/>
                <a:cs typeface="Source Code Pro Medium"/>
              </a:rPr>
              <a:t>Obs</a:t>
            </a:r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 Operator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obsEquiv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GeoVaLs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ObsAuxControl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Interfacing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ObsOperatorBase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oper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Other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 variables()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  </a:t>
            </a:r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Required inputs variables from Model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ObsOperatorBase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_&gt;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oper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GB" sz="12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mr-IN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200" dirty="0">
              <a:latin typeface="Source Code Pro Medium"/>
              <a:cs typeface="Source Code Pro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2146" y="1652501"/>
            <a:ext cx="8217931" cy="433964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: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::Printable,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</a:t>
            </a:r>
            <a:r>
              <a:rPr lang="mr-IN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boost::noncopyable,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ObjectCounter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&gt; 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{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"oops::</a:t>
            </a:r>
            <a:r>
              <a:rPr lang="en-US" sz="12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explicit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~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</a:t>
            </a:r>
            <a:r>
              <a:rPr lang="en-US" sz="1200" dirty="0" err="1">
                <a:solidFill>
                  <a:srgbClr val="400BD9"/>
                </a:solidFill>
                <a:latin typeface="Source Code Pro Medium"/>
                <a:cs typeface="Source Code Pro Medium"/>
              </a:rPr>
              <a:t>Obs</a:t>
            </a:r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 Operator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simulateObs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GeoVaLs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ObsAuxControl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Interfacing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ObsOperatorBase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oper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Other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 variables()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  </a:t>
            </a:r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Required inputs variables from Model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ObsOperatorBase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_&gt;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oper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GB" sz="12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mr-IN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2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93089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LinearObsOperator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132" y="1520361"/>
            <a:ext cx="8143868" cy="473438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: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::Printable,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 </a:t>
            </a:r>
            <a:r>
              <a:rPr lang="mr-IN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boost::noncopyable,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ObjectCounter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&gt; {</a:t>
            </a:r>
          </a:p>
          <a:p>
            <a:r>
              <a:rPr lang="en-US" sz="12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"oops::</a:t>
            </a:r>
            <a:r>
              <a:rPr lang="en-US" sz="12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LinearObsOperator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explicit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~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Interfacing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LinearObsOperBase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linearobsoperator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oper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</a:t>
            </a:r>
            <a:r>
              <a:rPr lang="en-US" sz="1200" dirty="0" err="1">
                <a:solidFill>
                  <a:srgbClr val="400BD9"/>
                </a:solidFill>
                <a:latin typeface="Source Code Pro Medium"/>
                <a:cs typeface="Source Code Pro Medium"/>
              </a:rPr>
              <a:t>Obs</a:t>
            </a:r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 Operators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setTrajectory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GeoVaLs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ObsAuxControl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obsEquivTL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GeoVaLs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ObsAuxIncrement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obsEquivAD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GeoVaLs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ObsAuxIncrement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Other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 variables()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  </a:t>
            </a:r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Required inputs variables from </a:t>
            </a:r>
            <a:r>
              <a:rPr lang="en-US" sz="1200" dirty="0" err="1">
                <a:solidFill>
                  <a:srgbClr val="400BD9"/>
                </a:solidFill>
                <a:latin typeface="Source Code Pro Medium"/>
                <a:cs typeface="Source Code Pro Medium"/>
              </a:rPr>
              <a:t>LinearModel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LinearObsOperBase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_&gt;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oper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mr-IN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2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851488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ObsErrorCovariance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132" y="1400306"/>
            <a:ext cx="7900451" cy="507831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ObsErrorCovariance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: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::Printable,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 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ObjectCounter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ObsErrorCovariance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&gt;,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  </a:t>
            </a:r>
            <a:r>
              <a:rPr lang="mr-IN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boost::noncopyable {</a:t>
            </a:r>
          </a:p>
          <a:p>
            <a:r>
              <a:rPr lang="en-US" sz="12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"oops::</a:t>
            </a:r>
            <a:r>
              <a:rPr lang="en-US" sz="12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ObsErrorCovariance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ObsErrorCovariance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&amp;);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~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ObsErrorCovariance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Linearize and reset for inner loop if needed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linearize(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Multiply a Departure by \</a:t>
            </a:r>
            <a:r>
              <a:rPr lang="en-US" sz="1200" dirty="0" err="1">
                <a:solidFill>
                  <a:srgbClr val="400BD9"/>
                </a:solidFill>
                <a:latin typeface="Source Code Pro Medium"/>
                <a:cs typeface="Source Code Pro Medium"/>
              </a:rPr>
              <a:t>f$R</a:t>
            </a:r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\f$ and \</a:t>
            </a:r>
            <a:r>
              <a:rPr lang="en-US" sz="1200" dirty="0" err="1">
                <a:solidFill>
                  <a:srgbClr val="400BD9"/>
                </a:solidFill>
                <a:latin typeface="Source Code Pro Medium"/>
                <a:cs typeface="Source Code Pro Medium"/>
              </a:rPr>
              <a:t>f$R</a:t>
            </a:r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^{-1}\f$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* multiply(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*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inverseMultiply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Generate random perturbation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randomize(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Get mean error for Jo table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double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getRMSE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ObsErrorBase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_&gt;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covar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mr-IN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2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34345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Interfaces Classes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6533" y="1412178"/>
            <a:ext cx="8435181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All model or observation specific classes are wrapped into an interface class</a:t>
            </a:r>
          </a:p>
          <a:p>
            <a:pPr lvl="1"/>
            <a:r>
              <a:rPr lang="en-US" sz="2000" dirty="0" smtClean="0"/>
              <a:t>Using the C++ templates this is not strictly necessary but provides a convenient place to group all interfaces and make them visible</a:t>
            </a:r>
          </a:p>
          <a:p>
            <a:endParaRPr lang="en-US" sz="2400" dirty="0" smtClean="0"/>
          </a:p>
          <a:p>
            <a:r>
              <a:rPr lang="en-US" sz="2400" dirty="0" smtClean="0"/>
              <a:t>Each interface class contains a (smart) pointer to the actual implementation defined by the “model trait” and passes the calls down</a:t>
            </a:r>
          </a:p>
          <a:p>
            <a:endParaRPr lang="en-US" sz="2400" dirty="0"/>
          </a:p>
          <a:p>
            <a:r>
              <a:rPr lang="en-US" sz="2400" dirty="0" smtClean="0"/>
              <a:t>The interface layer is also used to instrument the code</a:t>
            </a:r>
          </a:p>
          <a:p>
            <a:pPr lvl="1"/>
            <a:r>
              <a:rPr lang="en-US" sz="2000" dirty="0" smtClean="0"/>
              <a:t>Timing statistics</a:t>
            </a:r>
          </a:p>
          <a:p>
            <a:pPr lvl="1"/>
            <a:r>
              <a:rPr lang="en-US" sz="2000" dirty="0" smtClean="0"/>
              <a:t>Trace execution</a:t>
            </a:r>
          </a:p>
          <a:p>
            <a:endParaRPr lang="en-US" sz="2400" dirty="0"/>
          </a:p>
          <a:p>
            <a:r>
              <a:rPr lang="en-US" sz="2400" dirty="0" smtClean="0"/>
              <a:t>Interface classes are </a:t>
            </a:r>
            <a:r>
              <a:rPr lang="en-US" sz="2400" dirty="0"/>
              <a:t>all </a:t>
            </a:r>
            <a:r>
              <a:rPr lang="en-US" sz="2400" dirty="0" smtClean="0"/>
              <a:t>in  </a:t>
            </a:r>
            <a:r>
              <a:rPr lang="en-US" sz="2000" dirty="0">
                <a:latin typeface="Source Code Pro Medium"/>
                <a:cs typeface="Source Code Pro Medium"/>
              </a:rPr>
              <a:t>oops/</a:t>
            </a:r>
            <a:r>
              <a:rPr lang="en-US" sz="2000" dirty="0" err="1">
                <a:latin typeface="Source Code Pro Medium"/>
                <a:cs typeface="Source Code Pro Medium"/>
              </a:rPr>
              <a:t>src</a:t>
            </a:r>
            <a:r>
              <a:rPr lang="en-US" sz="2000" dirty="0">
                <a:latin typeface="Source Code Pro Medium"/>
                <a:cs typeface="Source Code Pro Medium"/>
              </a:rPr>
              <a:t>/oops/interface</a:t>
            </a:r>
            <a:endParaRPr lang="en-US" dirty="0" smtClean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1834938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Interfaces Classes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132" y="1994261"/>
            <a:ext cx="6196535" cy="375487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 {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MODEL::State      State_;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4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Most methods have been removed for readability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Interfacing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State_ &amp; state() {</a:t>
            </a:r>
            <a:r>
              <a:rPr lang="en-US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*state_;}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State_ &amp; state()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*state_;}</a:t>
            </a:r>
          </a:p>
          <a:p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Get state values at observation locations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Locations_ &amp;,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GeoVaLs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&lt;State_&gt; state_;</a:t>
            </a:r>
          </a:p>
          <a:p>
            <a:r>
              <a:rPr lang="mr-IN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400" dirty="0" smtClean="0">
              <a:latin typeface="Source Code Pro Medium"/>
              <a:cs typeface="Source Code Pro Medium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134426" y="1547774"/>
            <a:ext cx="3230063" cy="1034559"/>
            <a:chOff x="5134426" y="1547774"/>
            <a:chExt cx="3230063" cy="1034559"/>
          </a:xfrm>
        </p:grpSpPr>
        <p:sp>
          <p:nvSpPr>
            <p:cNvPr id="4" name="TextBox 3"/>
            <p:cNvSpPr txBox="1"/>
            <p:nvPr/>
          </p:nvSpPr>
          <p:spPr>
            <a:xfrm>
              <a:off x="6666451" y="1547774"/>
              <a:ext cx="169803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Class of specific</a:t>
              </a:r>
            </a:p>
            <a:p>
              <a:r>
                <a:rPr lang="en-US" dirty="0"/>
                <a:t>i</a:t>
              </a:r>
              <a:r>
                <a:rPr lang="en-US" dirty="0" smtClean="0"/>
                <a:t>mplementation</a:t>
              </a:r>
            </a:p>
            <a:p>
              <a:r>
                <a:rPr lang="en-US" dirty="0" smtClean="0"/>
                <a:t>(from trait)</a:t>
              </a:r>
              <a:endParaRPr lang="en-US" dirty="0"/>
            </a:p>
          </p:txBody>
        </p:sp>
        <p:cxnSp>
          <p:nvCxnSpPr>
            <p:cNvPr id="8" name="Straight Arrow Connector 7"/>
            <p:cNvCxnSpPr>
              <a:stCxn id="4" idx="1"/>
            </p:cNvCxnSpPr>
            <p:nvPr/>
          </p:nvCxnSpPr>
          <p:spPr>
            <a:xfrm flipH="1">
              <a:off x="5134426" y="2009439"/>
              <a:ext cx="1532025" cy="57289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4396285" y="2908804"/>
            <a:ext cx="4829768" cy="1477328"/>
            <a:chOff x="4396285" y="2908804"/>
            <a:chExt cx="4829768" cy="1477328"/>
          </a:xfrm>
        </p:grpSpPr>
        <p:sp>
          <p:nvSpPr>
            <p:cNvPr id="5" name="TextBox 4"/>
            <p:cNvSpPr txBox="1"/>
            <p:nvPr/>
          </p:nvSpPr>
          <p:spPr>
            <a:xfrm>
              <a:off x="6666451" y="2908804"/>
              <a:ext cx="2559602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Access specific object</a:t>
              </a:r>
            </a:p>
            <a:p>
              <a:r>
                <a:rPr lang="en-US" dirty="0" smtClean="0"/>
                <a:t>(only for use in interface</a:t>
              </a:r>
            </a:p>
            <a:p>
              <a:r>
                <a:rPr lang="en-US" dirty="0"/>
                <a:t>c</a:t>
              </a:r>
              <a:r>
                <a:rPr lang="en-US" dirty="0" smtClean="0"/>
                <a:t>lasses)</a:t>
              </a:r>
            </a:p>
            <a:p>
              <a:r>
                <a:rPr lang="en-US" dirty="0" smtClean="0"/>
                <a:t>Name of method is name</a:t>
              </a:r>
            </a:p>
            <a:p>
              <a:r>
                <a:rPr lang="en-US" dirty="0"/>
                <a:t>o</a:t>
              </a:r>
              <a:r>
                <a:rPr lang="en-US" dirty="0" smtClean="0"/>
                <a:t>f class in lowercase</a:t>
              </a:r>
              <a:endParaRPr lang="en-US" dirty="0"/>
            </a:p>
          </p:txBody>
        </p:sp>
        <p:cxnSp>
          <p:nvCxnSpPr>
            <p:cNvPr id="10" name="Straight Arrow Connector 9"/>
            <p:cNvCxnSpPr>
              <a:stCxn id="5" idx="1"/>
            </p:cNvCxnSpPr>
            <p:nvPr/>
          </p:nvCxnSpPr>
          <p:spPr>
            <a:xfrm flipH="1">
              <a:off x="4396285" y="3647468"/>
              <a:ext cx="227016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5" idx="1"/>
            </p:cNvCxnSpPr>
            <p:nvPr/>
          </p:nvCxnSpPr>
          <p:spPr>
            <a:xfrm flipH="1">
              <a:off x="5545667" y="3647468"/>
              <a:ext cx="1120784" cy="23661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159250" y="5386917"/>
            <a:ext cx="4244012" cy="759883"/>
            <a:chOff x="4159250" y="4836584"/>
            <a:chExt cx="4244012" cy="759883"/>
          </a:xfrm>
        </p:grpSpPr>
        <p:sp>
          <p:nvSpPr>
            <p:cNvPr id="6" name="TextBox 5"/>
            <p:cNvSpPr txBox="1"/>
            <p:nvPr/>
          </p:nvSpPr>
          <p:spPr>
            <a:xfrm>
              <a:off x="6666451" y="4950136"/>
              <a:ext cx="173681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 pointer to</a:t>
              </a:r>
            </a:p>
            <a:p>
              <a:r>
                <a:rPr lang="en-US" dirty="0"/>
                <a:t>a</a:t>
              </a:r>
              <a:r>
                <a:rPr lang="en-US" dirty="0" smtClean="0"/>
                <a:t>ctual object</a:t>
              </a:r>
              <a:endParaRPr lang="en-US" dirty="0"/>
            </a:p>
          </p:txBody>
        </p:sp>
        <p:cxnSp>
          <p:nvCxnSpPr>
            <p:cNvPr id="17" name="Straight Arrow Connector 16"/>
            <p:cNvCxnSpPr>
              <a:stCxn id="6" idx="1"/>
            </p:cNvCxnSpPr>
            <p:nvPr/>
          </p:nvCxnSpPr>
          <p:spPr>
            <a:xfrm flipH="1" flipV="1">
              <a:off x="4159250" y="4836584"/>
              <a:ext cx="2507201" cy="43671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7356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Interfaces Classes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965" y="2030605"/>
            <a:ext cx="7297201" cy="203132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State&lt;MODEL&gt;::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Locations_ &amp;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locs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  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vars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,</a:t>
            </a:r>
          </a:p>
          <a:p>
            <a:r>
              <a:rPr lang="mr-IN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    GeoVaLs_ &amp; gvals) </a:t>
            </a:r>
            <a:r>
              <a:rPr lang="mr-IN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mr-IN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{</a:t>
            </a:r>
            <a:endParaRPr lang="en-GB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Log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::trace() &lt;&lt; 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"State&lt;MODEL&gt;::</a:t>
            </a:r>
            <a:r>
              <a:rPr lang="en-US" sz="14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 starting"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&lt;&lt;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endl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400" dirty="0" err="1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::Timer timer(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(), 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</a:t>
            </a:r>
            <a:r>
              <a:rPr lang="en-US" sz="14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state_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-&gt;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locs.locations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vars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gvals.geovals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())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Log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::trace() &lt;&lt; 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"State&lt;MODEL&gt;::</a:t>
            </a:r>
            <a:r>
              <a:rPr lang="en-US" sz="14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 done"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&lt;&lt;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endl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endParaRPr lang="en-US" sz="1400" dirty="0" smtClean="0">
              <a:latin typeface="Source Code Pro Medium"/>
              <a:cs typeface="Source Code Pro Medium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132" y="1476917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of a method in an interface class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111131" y="3075150"/>
            <a:ext cx="2127551" cy="1996397"/>
            <a:chOff x="111131" y="3075150"/>
            <a:chExt cx="2127551" cy="1996397"/>
          </a:xfrm>
        </p:grpSpPr>
        <p:sp>
          <p:nvSpPr>
            <p:cNvPr id="5" name="TextBox 4"/>
            <p:cNvSpPr txBox="1"/>
            <p:nvPr/>
          </p:nvSpPr>
          <p:spPr>
            <a:xfrm>
              <a:off x="449798" y="4425216"/>
              <a:ext cx="1788884" cy="646331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Trace method on</a:t>
              </a:r>
            </a:p>
            <a:p>
              <a:r>
                <a:rPr lang="en-US" dirty="0"/>
                <a:t>e</a:t>
              </a:r>
              <a:r>
                <a:rPr lang="en-US" dirty="0" smtClean="0"/>
                <a:t>ntry and exit</a:t>
              </a:r>
              <a:endParaRPr lang="en-US" dirty="0"/>
            </a:p>
          </p:txBody>
        </p:sp>
        <p:cxnSp>
          <p:nvCxnSpPr>
            <p:cNvPr id="7" name="Elbow Connector 6"/>
            <p:cNvCxnSpPr>
              <a:stCxn id="5" idx="1"/>
            </p:cNvCxnSpPr>
            <p:nvPr/>
          </p:nvCxnSpPr>
          <p:spPr>
            <a:xfrm rot="10800000">
              <a:off x="111132" y="3075150"/>
              <a:ext cx="338666" cy="1673232"/>
            </a:xfrm>
            <a:prstGeom prst="bentConnector2">
              <a:avLst/>
            </a:prstGeom>
            <a:ln>
              <a:solidFill>
                <a:schemeClr val="tx2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11132" y="3075150"/>
              <a:ext cx="460368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11131" y="3693217"/>
              <a:ext cx="460368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930448" y="3280833"/>
            <a:ext cx="2868168" cy="2150992"/>
            <a:chOff x="2930448" y="3280833"/>
            <a:chExt cx="2868168" cy="2150992"/>
          </a:xfrm>
        </p:grpSpPr>
        <p:sp>
          <p:nvSpPr>
            <p:cNvPr id="22" name="TextBox 21"/>
            <p:cNvSpPr txBox="1"/>
            <p:nvPr/>
          </p:nvSpPr>
          <p:spPr>
            <a:xfrm>
              <a:off x="2930448" y="4231496"/>
              <a:ext cx="2545626" cy="1200329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Timer will be destructed </a:t>
              </a:r>
            </a:p>
            <a:p>
              <a:r>
                <a:rPr lang="en-US" dirty="0"/>
                <a:t>w</a:t>
              </a:r>
              <a:r>
                <a:rPr lang="en-US" dirty="0" smtClean="0"/>
                <a:t>hen going out of scope</a:t>
              </a:r>
            </a:p>
            <a:p>
              <a:r>
                <a:rPr lang="en-US" dirty="0" smtClean="0"/>
                <a:t>Constructor and</a:t>
              </a:r>
            </a:p>
            <a:p>
              <a:r>
                <a:rPr lang="en-US" dirty="0"/>
                <a:t>d</a:t>
              </a:r>
              <a:r>
                <a:rPr lang="en-US" dirty="0" smtClean="0"/>
                <a:t>estructor do the work</a:t>
              </a:r>
            </a:p>
          </p:txBody>
        </p:sp>
        <p:cxnSp>
          <p:nvCxnSpPr>
            <p:cNvPr id="23" name="Elbow Connector 22"/>
            <p:cNvCxnSpPr>
              <a:stCxn id="22" idx="3"/>
            </p:cNvCxnSpPr>
            <p:nvPr/>
          </p:nvCxnSpPr>
          <p:spPr>
            <a:xfrm flipV="1">
              <a:off x="5476074" y="3280833"/>
              <a:ext cx="322542" cy="1550828"/>
            </a:xfrm>
            <a:prstGeom prst="bentConnector2">
              <a:avLst/>
            </a:prstGeom>
            <a:ln>
              <a:solidFill>
                <a:schemeClr val="tx2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5365750" y="3280833"/>
              <a:ext cx="432865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1545167" y="3478387"/>
            <a:ext cx="6799075" cy="2680028"/>
            <a:chOff x="1545167" y="3478387"/>
            <a:chExt cx="6799075" cy="2680028"/>
          </a:xfrm>
        </p:grpSpPr>
        <p:sp>
          <p:nvSpPr>
            <p:cNvPr id="34" name="TextBox 33"/>
            <p:cNvSpPr txBox="1"/>
            <p:nvPr/>
          </p:nvSpPr>
          <p:spPr>
            <a:xfrm>
              <a:off x="1545167" y="5789083"/>
              <a:ext cx="6476533" cy="3693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Method of specific implementation is called, with actual arguments</a:t>
              </a:r>
            </a:p>
          </p:txBody>
        </p:sp>
        <p:cxnSp>
          <p:nvCxnSpPr>
            <p:cNvPr id="35" name="Elbow Connector 34"/>
            <p:cNvCxnSpPr>
              <a:stCxn id="34" idx="3"/>
            </p:cNvCxnSpPr>
            <p:nvPr/>
          </p:nvCxnSpPr>
          <p:spPr>
            <a:xfrm flipV="1">
              <a:off x="8021700" y="3478387"/>
              <a:ext cx="322542" cy="2495362"/>
            </a:xfrm>
            <a:prstGeom prst="bentConnector2">
              <a:avLst/>
            </a:prstGeom>
            <a:ln>
              <a:solidFill>
                <a:schemeClr val="tx2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6974417" y="3478387"/>
              <a:ext cx="1369825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9322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8448668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FF"/>
                </a:solidFill>
              </a:rPr>
              <a:t>UFO: the interface advantage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95551" y="3093003"/>
            <a:ext cx="1573756" cy="82159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737735" y="3060787"/>
            <a:ext cx="1649956" cy="82159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Obs. Operators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8" idx="0"/>
            <a:endCxn id="26" idx="5"/>
          </p:cNvCxnSpPr>
          <p:nvPr/>
        </p:nvCxnSpPr>
        <p:spPr>
          <a:xfrm flipH="1" flipV="1">
            <a:off x="3948818" y="2076991"/>
            <a:ext cx="1613895" cy="9837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1"/>
            <a:endCxn id="27" idx="6"/>
          </p:cNvCxnSpPr>
          <p:nvPr/>
        </p:nvCxnSpPr>
        <p:spPr>
          <a:xfrm flipH="1" flipV="1">
            <a:off x="4179289" y="2864903"/>
            <a:ext cx="800076" cy="316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27" idx="2"/>
            <a:endCxn id="4" idx="7"/>
          </p:cNvCxnSpPr>
          <p:nvPr/>
        </p:nvCxnSpPr>
        <p:spPr>
          <a:xfrm flipH="1">
            <a:off x="1738836" y="2864903"/>
            <a:ext cx="866697" cy="3484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6" idx="3"/>
            <a:endCxn id="4" idx="0"/>
          </p:cNvCxnSpPr>
          <p:nvPr/>
        </p:nvCxnSpPr>
        <p:spPr>
          <a:xfrm flipH="1">
            <a:off x="1182429" y="2076991"/>
            <a:ext cx="1653575" cy="10160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" idx="5"/>
            <a:endCxn id="28" idx="2"/>
          </p:cNvCxnSpPr>
          <p:nvPr/>
        </p:nvCxnSpPr>
        <p:spPr>
          <a:xfrm>
            <a:off x="1738836" y="3794274"/>
            <a:ext cx="704190" cy="449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8" idx="6"/>
            <a:endCxn id="8" idx="3"/>
          </p:cNvCxnSpPr>
          <p:nvPr/>
        </p:nvCxnSpPr>
        <p:spPr>
          <a:xfrm flipV="1">
            <a:off x="4341796" y="3762058"/>
            <a:ext cx="637569" cy="4815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605533" y="1375720"/>
            <a:ext cx="1573756" cy="82159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Obs. Locations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2605533" y="2454108"/>
            <a:ext cx="1573756" cy="82159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2443026" y="3832813"/>
            <a:ext cx="1898770" cy="82159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Field Values</a:t>
            </a:r>
          </a:p>
          <a:p>
            <a:pPr algn="ctr"/>
            <a:r>
              <a:rPr lang="en-US" dirty="0"/>
              <a:t>a</a:t>
            </a:r>
            <a:r>
              <a:rPr lang="en-US" dirty="0" smtClean="0"/>
              <a:t>t Locations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165265" y="1329136"/>
            <a:ext cx="0" cy="345937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532916" y="1329136"/>
            <a:ext cx="0" cy="345937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6899131" y="3060787"/>
            <a:ext cx="1997407" cy="82159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Observations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8" idx="6"/>
            <a:endCxn id="44" idx="2"/>
          </p:cNvCxnSpPr>
          <p:nvPr/>
        </p:nvCxnSpPr>
        <p:spPr>
          <a:xfrm>
            <a:off x="6387691" y="3471582"/>
            <a:ext cx="5114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07715" y="4954977"/>
            <a:ext cx="8777833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JEDI/UFO introduces standard interfaces between the model and observation worlds</a:t>
            </a:r>
          </a:p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Observation operators are independent of the model and can easily be shared, exchanged, compared</a:t>
            </a:r>
          </a:p>
        </p:txBody>
      </p:sp>
    </p:spTree>
    <p:extLst>
      <p:ext uri="{BB962C8B-B14F-4D97-AF65-F5344CB8AC3E}">
        <p14:creationId xmlns:p14="http://schemas.microsoft.com/office/powerpoint/2010/main" val="177545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Observation Interface Classes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836" y="3261074"/>
            <a:ext cx="2481745" cy="329320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Source Code Pro Medium"/>
                <a:cs typeface="Source Code Pro Medium"/>
              </a:rPr>
              <a:t>GeoVaLs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smtClean="0">
                <a:latin typeface="Source Code Pro Medium"/>
                <a:cs typeface="Source Code Pro Medium"/>
              </a:rPr>
              <a:t>Locations</a:t>
            </a:r>
          </a:p>
          <a:p>
            <a:r>
              <a:rPr lang="en-US" sz="1600" dirty="0" smtClean="0">
                <a:latin typeface="Source Code Pro Medium"/>
                <a:cs typeface="Source Code Pro Medium"/>
              </a:rPr>
              <a:t>Variables</a:t>
            </a:r>
            <a:endParaRPr lang="en-US" sz="1600" dirty="0">
              <a:latin typeface="Source Code Pro Medium"/>
              <a:cs typeface="Source Code Pro Medium"/>
            </a:endParaRPr>
          </a:p>
          <a:p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ObservationSpace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ObsVector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ObsOperator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LinearObsOperator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ObsErrorCovariance</a:t>
            </a:r>
            <a:endParaRPr lang="en-US" sz="1600" dirty="0">
              <a:latin typeface="Source Code Pro Medium"/>
              <a:cs typeface="Source Code Pro Medium"/>
            </a:endParaRPr>
          </a:p>
          <a:p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ObsAuxControl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ObsAuxIncrement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ObsAuxCovariance</a:t>
            </a:r>
            <a:endParaRPr lang="en-US" sz="1600" dirty="0">
              <a:latin typeface="Source Code Pro Medium"/>
              <a:cs typeface="Source Code Pro Medium"/>
            </a:endParaRPr>
          </a:p>
        </p:txBody>
      </p:sp>
      <p:sp>
        <p:nvSpPr>
          <p:cNvPr id="3" name="Right Bracket 2"/>
          <p:cNvSpPr/>
          <p:nvPr/>
        </p:nvSpPr>
        <p:spPr>
          <a:xfrm>
            <a:off x="3129079" y="3261073"/>
            <a:ext cx="73152" cy="82256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458741" y="3464753"/>
            <a:ext cx="3436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UFO interfaces (next presentation)</a:t>
            </a:r>
            <a:endParaRPr lang="en-US" dirty="0"/>
          </a:p>
        </p:txBody>
      </p:sp>
      <p:sp>
        <p:nvSpPr>
          <p:cNvPr id="6" name="Right Bracket 5"/>
          <p:cNvSpPr/>
          <p:nvPr/>
        </p:nvSpPr>
        <p:spPr>
          <a:xfrm>
            <a:off x="3129079" y="4300753"/>
            <a:ext cx="73152" cy="1204966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ket 6"/>
          <p:cNvSpPr/>
          <p:nvPr/>
        </p:nvSpPr>
        <p:spPr>
          <a:xfrm>
            <a:off x="3129079" y="5731716"/>
            <a:ext cx="73152" cy="82256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58741" y="4691732"/>
            <a:ext cx="1200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slides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58741" y="5973231"/>
            <a:ext cx="4798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bias correction (not implemented yet in UFO)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95770" y="2692057"/>
            <a:ext cx="4952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Observation-related classes required by OOPS-JEDI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95733" y="1237412"/>
            <a:ext cx="5552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Observation-related classes implemented in OOPS-JEDI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4837" y="1853714"/>
            <a:ext cx="2481744" cy="58477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ource Code Pro Medium"/>
                <a:cs typeface="Source Code Pro Medium"/>
              </a:rPr>
              <a:t>Observations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smtClean="0">
                <a:latin typeface="Source Code Pro Medium"/>
                <a:cs typeface="Source Code Pro Medium"/>
              </a:rPr>
              <a:t>Departures</a:t>
            </a:r>
            <a:endParaRPr lang="en-US" sz="1600" dirty="0">
              <a:latin typeface="Source Code Pro Medium"/>
              <a:cs typeface="Source Code Pro Medium"/>
            </a:endParaRPr>
          </a:p>
        </p:txBody>
      </p:sp>
      <p:sp>
        <p:nvSpPr>
          <p:cNvPr id="13" name="Right Bracket 12"/>
          <p:cNvSpPr/>
          <p:nvPr/>
        </p:nvSpPr>
        <p:spPr>
          <a:xfrm>
            <a:off x="3129079" y="1853714"/>
            <a:ext cx="73152" cy="584776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458741" y="1902333"/>
            <a:ext cx="1200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908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Observations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132" y="1869612"/>
            <a:ext cx="8462864" cy="470898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Observations :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::Printable {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explicit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Observations(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explicit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Observations(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Observations &amp;);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~Observations();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Observations &amp;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=(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Observations &amp;);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Access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size_t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size()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_.size();}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[](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size_t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ii)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_.at(ii);}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[](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size_t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ii)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_.at(ii);}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Interactions with Departures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::vector&lt;boost::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shared_ptr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_&gt; &gt;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-(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Observations &amp; other)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Observations &amp;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+=(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Departures_ &amp;);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Save observations values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save(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read(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&amp;)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ptr_vector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_&gt;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_;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};</a:t>
            </a:r>
            <a:endParaRPr lang="en-US" sz="1200" dirty="0">
              <a:latin typeface="Source Code Pro Medium"/>
              <a:cs typeface="Source Code Pro Medium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132" y="1302546"/>
            <a:ext cx="8055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Observations are organized by type, although types can be any convenient grouping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23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Departures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132" y="1174856"/>
            <a:ext cx="7110719" cy="550920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2FB41D"/>
                </a:solidFill>
                <a:latin typeface="Menlo-Regular"/>
              </a:rPr>
              <a:t>class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 : 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public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util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::Printable</a:t>
            </a:r>
            <a:r>
              <a:rPr lang="en-US" sz="11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public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GeneralizedDepartures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 smtClean="0">
                <a:solidFill>
                  <a:srgbClr val="000000"/>
                </a:solidFill>
                <a:latin typeface="Menlo-Regular"/>
              </a:rPr>
              <a:t>{</a:t>
            </a:r>
            <a:endParaRPr lang="en-US" sz="11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100" dirty="0" smtClean="0">
                <a:solidFill>
                  <a:srgbClr val="C1651C"/>
                </a:solidFill>
                <a:latin typeface="Menlo-Regular"/>
              </a:rPr>
              <a:t> public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:</a:t>
            </a:r>
          </a:p>
          <a:p>
            <a:r>
              <a:rPr lang="en-US" sz="1100" dirty="0">
                <a:solidFill>
                  <a:srgbClr val="400BD9"/>
                </a:solidFill>
                <a:latin typeface="Menlo-Regular"/>
              </a:rPr>
              <a:t>// Constructors and destructor</a:t>
            </a:r>
            <a:endParaRPr lang="en-US" sz="11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Menlo-Regular"/>
              </a:rPr>
              <a:t>explicit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ObsSpace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_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Menlo-Regular"/>
              </a:rPr>
              <a:t>explicit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Departures(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::vector&lt;boost::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shared_ptr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&lt;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_&gt; &gt;);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Menlo-Regular"/>
              </a:rPr>
              <a:t>explicit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~Departures();</a:t>
            </a:r>
          </a:p>
          <a:p>
            <a:endParaRPr lang="en-US" sz="11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100" dirty="0">
                <a:solidFill>
                  <a:srgbClr val="400BD9"/>
                </a:solidFill>
                <a:latin typeface="Menlo-Regular"/>
              </a:rPr>
              <a:t>/// Access</a:t>
            </a:r>
            <a:endParaRPr lang="en-US" sz="11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size_t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size() 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{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return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dep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_.size();}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_ &amp; 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[](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size_t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ii) {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return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dep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_.at(ii);}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_ &amp; 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[](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size_t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ii) 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{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return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dep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_.at(ii);}</a:t>
            </a:r>
          </a:p>
          <a:p>
            <a:endParaRPr lang="en-US" sz="11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100" dirty="0">
                <a:solidFill>
                  <a:srgbClr val="400BD9"/>
                </a:solidFill>
                <a:latin typeface="Menlo-Regular"/>
              </a:rPr>
              <a:t>// Linear algebra operators</a:t>
            </a:r>
            <a:endParaRPr lang="en-US" sz="11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Departures &amp; 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=(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Departures &amp; 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+=(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Departures &amp; 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-=(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Departures &amp; 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*=(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>
                <a:solidFill>
                  <a:srgbClr val="2FB41D"/>
                </a:solidFill>
                <a:latin typeface="Menlo-Regular"/>
              </a:rPr>
              <a:t>double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Departures &amp; 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*=(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Departures &amp; 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/=(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Menlo-Regular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zero();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Menlo-Regular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invert();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Menlo-Regular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axpy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>
                <a:solidFill>
                  <a:srgbClr val="2FB41D"/>
                </a:solidFill>
                <a:latin typeface="Menlo-Regular"/>
              </a:rPr>
              <a:t>double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&amp;, 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Menlo-Regular"/>
              </a:rPr>
              <a:t>double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dot_product_with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Departures &amp;) 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1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100" dirty="0">
                <a:solidFill>
                  <a:srgbClr val="400BD9"/>
                </a:solidFill>
                <a:latin typeface="Menlo-Regular"/>
              </a:rPr>
              <a:t>/// Save departures values</a:t>
            </a:r>
            <a:endParaRPr lang="en-US" sz="11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Menlo-Regular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save(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::string &amp;) 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1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 dirty="0">
                <a:solidFill>
                  <a:srgbClr val="C1651C"/>
                </a:solidFill>
                <a:latin typeface="Menlo-Regular"/>
              </a:rPr>
              <a:t>private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:</a:t>
            </a: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Menlo-Regular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print(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ostream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 &amp;) </a:t>
            </a:r>
            <a:r>
              <a:rPr lang="en-US" sz="11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100" dirty="0" smtClean="0">
                <a:solidFill>
                  <a:srgbClr val="000000"/>
                </a:solidFill>
                <a:latin typeface="Menlo-Regular"/>
              </a:rPr>
              <a:t>;</a:t>
            </a:r>
            <a:endParaRPr lang="en-US" sz="11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1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::vector&lt;boost::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shared_ptr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&lt;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ObsVector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_&gt; &gt; </a:t>
            </a:r>
            <a:r>
              <a:rPr lang="en-US" sz="1100" dirty="0" err="1">
                <a:solidFill>
                  <a:srgbClr val="000000"/>
                </a:solidFill>
                <a:latin typeface="Menlo-Regular"/>
              </a:rPr>
              <a:t>dep</a:t>
            </a:r>
            <a:r>
              <a:rPr lang="en-US" sz="1100" dirty="0">
                <a:solidFill>
                  <a:srgbClr val="000000"/>
                </a:solidFill>
                <a:latin typeface="Menlo-Regular"/>
              </a:rPr>
              <a:t>_;</a:t>
            </a:r>
          </a:p>
          <a:p>
            <a:r>
              <a:rPr lang="mr-IN" sz="1100" dirty="0">
                <a:solidFill>
                  <a:srgbClr val="000000"/>
                </a:solidFill>
                <a:latin typeface="Menlo-Regular"/>
              </a:rPr>
              <a:t>};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406222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ObservationSpace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132" y="1264157"/>
            <a:ext cx="7696890" cy="528420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ObservationSpace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: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::Printable,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</a:t>
            </a:r>
            <a:r>
              <a:rPr lang="mr-IN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boost::noncopyable,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ObjectCounter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ObservationSpace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&gt; 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{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"oops::</a:t>
            </a:r>
            <a:r>
              <a:rPr lang="en-US" sz="12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ObservationSpace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ObservationSpace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&amp;,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</a:t>
            </a:r>
            <a:r>
              <a:rPr lang="mr-IN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util::DateTime &amp;, </a:t>
            </a:r>
            <a:r>
              <a:rPr lang="mr-IN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util::DateTime &amp;);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~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ObservationSpace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Interfacing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observationspace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obsdb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Assimilation window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DateTime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windowStart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obsdb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_-&gt;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windowStart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();}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DateTime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windowEnd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obsdb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_-&gt;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windowEnd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();}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config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obsdb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_-&gt;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config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Other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Locations_ locations(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DateTime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DateTime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generateDistribution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&amp;);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printJo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ObsVector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shared_ptr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ObsSpace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_&gt;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obsdb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_;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};</a:t>
            </a:r>
            <a:endParaRPr lang="en-US" sz="12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4043815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6775</TotalTime>
  <Words>2305</Words>
  <Application>Microsoft Macintosh PowerPoint</Application>
  <PresentationFormat>On-screen Show (4:3)</PresentationFormat>
  <Paragraphs>315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1_Office Theme</vt:lpstr>
      <vt:lpstr>PowerPoint Presentation</vt:lpstr>
      <vt:lpstr>Interfaces Classes</vt:lpstr>
      <vt:lpstr>Interfaces Classes</vt:lpstr>
      <vt:lpstr>Interfaces Classes</vt:lpstr>
      <vt:lpstr>UFO: the interface advantage</vt:lpstr>
      <vt:lpstr>Observation Interface Classes</vt:lpstr>
      <vt:lpstr>Observations Class</vt:lpstr>
      <vt:lpstr>Departures Class</vt:lpstr>
      <vt:lpstr>ObservationSpace Class</vt:lpstr>
      <vt:lpstr>ObsVector Class</vt:lpstr>
      <vt:lpstr>ObsOperator Class</vt:lpstr>
      <vt:lpstr>LinearObsOperator Class</vt:lpstr>
      <vt:lpstr>ObsErrorCovariance Class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Effort for Data assimilation Integration (JEDI)</dc:title>
  <dc:creator>Yannick</dc:creator>
  <cp:lastModifiedBy>Yannick</cp:lastModifiedBy>
  <cp:revision>215</cp:revision>
  <dcterms:created xsi:type="dcterms:W3CDTF">2017-03-29T21:24:21Z</dcterms:created>
  <dcterms:modified xsi:type="dcterms:W3CDTF">2018-06-06T05:48:38Z</dcterms:modified>
</cp:coreProperties>
</file>