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84" r:id="rId2"/>
    <p:sldId id="285" r:id="rId3"/>
    <p:sldId id="292" r:id="rId4"/>
    <p:sldId id="291" r:id="rId5"/>
    <p:sldId id="293" r:id="rId6"/>
    <p:sldId id="286" r:id="rId7"/>
    <p:sldId id="288" r:id="rId8"/>
    <p:sldId id="289" r:id="rId9"/>
    <p:sldId id="29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52"/>
    <p:restoredTop sz="92598" autoAdjust="0"/>
  </p:normalViewPr>
  <p:slideViewPr>
    <p:cSldViewPr snapToGrid="0" snapToObjects="1">
      <p:cViewPr varScale="1">
        <p:scale>
          <a:sx n="115" d="100"/>
          <a:sy n="115" d="100"/>
        </p:scale>
        <p:origin x="1592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A09347-1563-D04C-9141-79A4C96F6D11}" type="datetimeFigureOut">
              <a:rPr lang="en-US" smtClean="0"/>
              <a:t>6/6/18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42FB3-68CF-A743-9122-6CCEE71EE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690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010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041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532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581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03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863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32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0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414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292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38103-557B-4D4D-B75E-486DAE7A7F73}" type="datetimeFigureOut">
              <a:rPr lang="en-US" smtClean="0"/>
              <a:t>6/6/18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513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060123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" name="Picture 10" descr="JCSDA_transp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913431" y="-1"/>
            <a:ext cx="1224000" cy="1224000"/>
          </a:xfrm>
          <a:prstGeom prst="rect">
            <a:avLst/>
          </a:prstGeom>
          <a:effectLst>
            <a:outerShdw blurRad="50800" dist="2032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38103-557B-4D4D-B75E-486DAE7A7F73}" type="datetimeFigureOut">
              <a:rPr lang="en-US" smtClean="0"/>
              <a:t>6/6/18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D3740-6ED1-F845-93BD-27C684B2C93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7771088" cy="1059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641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3780262"/>
            <a:ext cx="7772400" cy="970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2400" dirty="0" smtClean="0"/>
              <a:t>Joint </a:t>
            </a:r>
            <a:r>
              <a:rPr lang="en-US" sz="2400" dirty="0" smtClean="0"/>
              <a:t>Center for Satellite Data Assimilation (</a:t>
            </a:r>
            <a:r>
              <a:rPr lang="en-US" sz="2400" smtClean="0"/>
              <a:t>JCSDA</a:t>
            </a:r>
            <a:r>
              <a:rPr lang="en-US" sz="2400" smtClean="0"/>
              <a:t>)</a:t>
            </a:r>
            <a:endParaRPr lang="en-US" sz="2400" dirty="0" smtClean="0"/>
          </a:p>
          <a:p>
            <a:pPr>
              <a:lnSpc>
                <a:spcPct val="130000"/>
              </a:lnSpc>
            </a:pPr>
            <a:r>
              <a:rPr lang="en-US" sz="2400" dirty="0" smtClean="0"/>
              <a:t>JEDI Academy </a:t>
            </a:r>
            <a:r>
              <a:rPr lang="mr-IN" sz="2400" dirty="0" smtClean="0"/>
              <a:t>–</a:t>
            </a:r>
            <a:r>
              <a:rPr lang="en-US" sz="2400" dirty="0" smtClean="0"/>
              <a:t> 06 June2018</a:t>
            </a:r>
            <a:endParaRPr lang="en-US" sz="2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4832" y="4787613"/>
            <a:ext cx="6365818" cy="198755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62867" y="1121074"/>
            <a:ext cx="8357313" cy="23655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chemeClr val="tx2"/>
                </a:solidFill>
              </a:rPr>
              <a:t>Joint Effort for Data assimilation Integration</a:t>
            </a:r>
          </a:p>
          <a:p>
            <a:endParaRPr lang="en-US" sz="4000" dirty="0">
              <a:solidFill>
                <a:schemeClr val="tx2"/>
              </a:solidFill>
            </a:endParaRPr>
          </a:p>
          <a:p>
            <a:r>
              <a:rPr lang="en-US" sz="4000" dirty="0" smtClean="0">
                <a:solidFill>
                  <a:schemeClr val="tx2"/>
                </a:solidFill>
              </a:rPr>
              <a:t>IODA </a:t>
            </a:r>
            <a:r>
              <a:rPr lang="en-US" sz="4000" dirty="0" smtClean="0">
                <a:solidFill>
                  <a:schemeClr val="tx2"/>
                </a:solidFill>
              </a:rPr>
              <a:t>subsystem</a:t>
            </a:r>
            <a:endParaRPr lang="en-US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15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Requirements and Goals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48576"/>
            <a:ext cx="8229600" cy="570942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From </a:t>
            </a:r>
            <a:r>
              <a:rPr lang="en-US" smtClean="0"/>
              <a:t>Yannick’s presentation:</a:t>
            </a:r>
          </a:p>
          <a:p>
            <a:endParaRPr lang="en-US" dirty="0" smtClean="0"/>
          </a:p>
          <a:p>
            <a:r>
              <a:rPr lang="en-US" dirty="0" smtClean="0"/>
              <a:t>Interface </a:t>
            </a:r>
            <a:r>
              <a:rPr lang="en-US" dirty="0"/>
              <a:t>to isolate science code from data storage</a:t>
            </a:r>
          </a:p>
          <a:p>
            <a:endParaRPr lang="en-US" dirty="0"/>
          </a:p>
          <a:p>
            <a:r>
              <a:rPr lang="en-US" dirty="0"/>
              <a:t>Three levels:</a:t>
            </a:r>
          </a:p>
          <a:p>
            <a:pPr>
              <a:buClr>
                <a:schemeClr val="tx2"/>
              </a:buClr>
              <a:buFont typeface="Lucida Grande"/>
              <a:buChar char="-"/>
            </a:pPr>
            <a:r>
              <a:rPr lang="en-US" dirty="0"/>
              <a:t>Long term storage (historic database)</a:t>
            </a:r>
          </a:p>
          <a:p>
            <a:pPr>
              <a:buClr>
                <a:schemeClr val="tx2"/>
              </a:buClr>
              <a:buFont typeface="Lucida Grande"/>
              <a:buChar char="-"/>
            </a:pPr>
            <a:r>
              <a:rPr lang="en-US" dirty="0"/>
              <a:t>Files on disk (one DA cycle)</a:t>
            </a:r>
          </a:p>
          <a:p>
            <a:pPr>
              <a:buClr>
                <a:schemeClr val="tx2"/>
              </a:buClr>
              <a:buFont typeface="Lucida Grande"/>
              <a:buChar char="-"/>
            </a:pPr>
            <a:r>
              <a:rPr lang="en-US" dirty="0"/>
              <a:t>In memory handling of observations (hardware specific?)</a:t>
            </a:r>
          </a:p>
          <a:p>
            <a:pPr>
              <a:buClr>
                <a:schemeClr val="tx2"/>
              </a:buClr>
            </a:pPr>
            <a:endParaRPr lang="en-US" dirty="0"/>
          </a:p>
          <a:p>
            <a:r>
              <a:rPr lang="en-US" dirty="0"/>
              <a:t>Two environments:</a:t>
            </a:r>
          </a:p>
          <a:p>
            <a:pPr>
              <a:buClr>
                <a:schemeClr val="tx2"/>
              </a:buClr>
              <a:buFont typeface="Lucida Grande"/>
              <a:buChar char="-"/>
            </a:pPr>
            <a:r>
              <a:rPr lang="en-US" dirty="0"/>
              <a:t>Plotting, analyzing, verifying on workstation</a:t>
            </a:r>
          </a:p>
          <a:p>
            <a:pPr>
              <a:buClr>
                <a:schemeClr val="tx2"/>
              </a:buClr>
              <a:buFont typeface="Lucida Grande"/>
              <a:buChar char="-"/>
            </a:pPr>
            <a:r>
              <a:rPr lang="en-US" dirty="0"/>
              <a:t>DA and other HPC applications (MPI, threads, GPUs</a:t>
            </a:r>
            <a:r>
              <a:rPr lang="is-IS" dirty="0"/>
              <a:t>…)</a:t>
            </a:r>
          </a:p>
          <a:p>
            <a:pPr>
              <a:buClr>
                <a:schemeClr val="tx2"/>
              </a:buClr>
              <a:buFont typeface="Lucida Grande"/>
              <a:buChar char="-"/>
            </a:pPr>
            <a:endParaRPr lang="is-IS" dirty="0"/>
          </a:p>
          <a:p>
            <a:pPr>
              <a:buClr>
                <a:schemeClr val="tx2"/>
              </a:buClr>
            </a:pPr>
            <a:r>
              <a:rPr lang="is-IS" dirty="0"/>
              <a:t>Goal: one interface, possibly several implementations?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88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 Data Flow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77050" y="1225689"/>
            <a:ext cx="31557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The flow we are </a:t>
            </a:r>
            <a:r>
              <a:rPr lang="en-US" dirty="0"/>
              <a:t>c</a:t>
            </a:r>
            <a:r>
              <a:rPr lang="en-US" dirty="0" smtClean="0"/>
              <a:t>urrently building places UFO in parallel with the GSI Observer.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/>
              <a:t>This is done so that UFO can be checked by running the same data through the GSI Observer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Observation operators in UFO (or the GSI Solver) create simulated observations from model fields.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The original observations plus the simulated observations are passed onto the GSI Solver to complete the generation of the analysis state.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47" y="1326995"/>
            <a:ext cx="2133171" cy="5189654"/>
          </a:xfrm>
          <a:prstGeom prst="rect">
            <a:avLst/>
          </a:prstGeom>
        </p:spPr>
      </p:pic>
      <p:cxnSp>
        <p:nvCxnSpPr>
          <p:cNvPr id="7" name="Straight Arrow Connector 6"/>
          <p:cNvCxnSpPr>
            <a:stCxn id="10" idx="2"/>
          </p:cNvCxnSpPr>
          <p:nvPr/>
        </p:nvCxnSpPr>
        <p:spPr>
          <a:xfrm flipH="1">
            <a:off x="2542481" y="2653990"/>
            <a:ext cx="713674" cy="1"/>
          </a:xfrm>
          <a:prstGeom prst="straightConnector1">
            <a:avLst/>
          </a:prstGeom>
          <a:ln w="508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3256155" y="2302726"/>
            <a:ext cx="1326995" cy="702527"/>
          </a:xfrm>
          <a:prstGeom prst="ellipse">
            <a:avLst/>
          </a:prstGeom>
          <a:noFill/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2"/>
                </a:solidFill>
              </a:rPr>
              <a:t>Geovals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10829" y="3290051"/>
            <a:ext cx="20852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err="1" smtClean="0">
                <a:solidFill>
                  <a:schemeClr val="accent2"/>
                </a:solidFill>
              </a:rPr>
              <a:t>Geovals</a:t>
            </a:r>
            <a:r>
              <a:rPr lang="en-US" dirty="0" smtClean="0">
                <a:solidFill>
                  <a:schemeClr val="accent2"/>
                </a:solidFill>
              </a:rPr>
              <a:t> data are only used for testing UFO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Removes need to run a model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Separate from the </a:t>
            </a:r>
            <a:r>
              <a:rPr lang="en-US" dirty="0" err="1" smtClean="0">
                <a:solidFill>
                  <a:schemeClr val="accent2"/>
                </a:solidFill>
              </a:rPr>
              <a:t>obs</a:t>
            </a:r>
            <a:r>
              <a:rPr lang="en-US" dirty="0" smtClean="0">
                <a:solidFill>
                  <a:schemeClr val="accent2"/>
                </a:solidFill>
              </a:rPr>
              <a:t> database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Handling Observation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9774"/>
            <a:ext cx="8229600" cy="579822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Currently, we have a preliminary </a:t>
            </a:r>
            <a:r>
              <a:rPr lang="en-US" dirty="0" smtClean="0"/>
              <a:t>observation </a:t>
            </a:r>
            <a:r>
              <a:rPr lang="en-US" dirty="0" smtClean="0"/>
              <a:t>data store based on </a:t>
            </a:r>
            <a:r>
              <a:rPr lang="en-US" dirty="0" err="1" smtClean="0"/>
              <a:t>netcdf</a:t>
            </a:r>
            <a:r>
              <a:rPr lang="en-US" dirty="0" smtClean="0"/>
              <a:t> files</a:t>
            </a:r>
          </a:p>
          <a:p>
            <a:pPr lvl="1"/>
            <a:r>
              <a:rPr lang="en-US" dirty="0" smtClean="0"/>
              <a:t>Okay for a prototype system, not okay for a production system</a:t>
            </a:r>
          </a:p>
          <a:p>
            <a:pPr lvl="1"/>
            <a:r>
              <a:rPr lang="en-US" dirty="0" smtClean="0"/>
              <a:t>Enables us to have access to small amounts of </a:t>
            </a:r>
            <a:r>
              <a:rPr lang="en-US" dirty="0" smtClean="0"/>
              <a:t>observation </a:t>
            </a:r>
            <a:r>
              <a:rPr lang="en-US" dirty="0" smtClean="0"/>
              <a:t>data and therefore continue development of the other JEDI subsystems </a:t>
            </a:r>
          </a:p>
          <a:p>
            <a:r>
              <a:rPr lang="en-US" dirty="0" smtClean="0"/>
              <a:t>We require a </a:t>
            </a:r>
            <a:r>
              <a:rPr lang="en-US" dirty="0" smtClean="0"/>
              <a:t>full-fledged </a:t>
            </a:r>
            <a:r>
              <a:rPr lang="en-US" dirty="0" smtClean="0"/>
              <a:t>database implementation which can handle large amounts of data and operate in an HPC environment (MPI)</a:t>
            </a:r>
          </a:p>
          <a:p>
            <a:r>
              <a:rPr lang="en-US" dirty="0" smtClean="0"/>
              <a:t>After the academy we will start investigating implementation options for our </a:t>
            </a:r>
            <a:r>
              <a:rPr lang="en-US" dirty="0" err="1" smtClean="0"/>
              <a:t>Obs</a:t>
            </a:r>
            <a:r>
              <a:rPr lang="en-US" dirty="0" smtClean="0"/>
              <a:t> </a:t>
            </a:r>
            <a:r>
              <a:rPr lang="en-US" dirty="0" err="1" smtClean="0"/>
              <a:t>DataBase</a:t>
            </a:r>
            <a:endParaRPr lang="en-US" dirty="0" smtClean="0"/>
          </a:p>
          <a:p>
            <a:pPr lvl="1"/>
            <a:r>
              <a:rPr lang="en-US" dirty="0" smtClean="0"/>
              <a:t> I will be visiting the UK Met Office in late June to look at using ECMWF’s ODB</a:t>
            </a:r>
          </a:p>
          <a:p>
            <a:pPr lvl="1"/>
            <a:r>
              <a:rPr lang="en-US" dirty="0" smtClean="0"/>
              <a:t>We will look at other formats as well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62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to an Observation </a:t>
            </a:r>
            <a:r>
              <a:rPr lang="en-US" dirty="0" err="1" smtClean="0"/>
              <a:t>DataBase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895710"/>
            <a:ext cx="3717129" cy="28770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909" y="1895710"/>
            <a:ext cx="1624290" cy="28770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7922" y="5151458"/>
            <a:ext cx="20572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/>
              <a:t>Month Ago</a:t>
            </a:r>
            <a:endParaRPr lang="en-US" sz="3200"/>
          </a:p>
        </p:txBody>
      </p:sp>
      <p:sp>
        <p:nvSpPr>
          <p:cNvPr id="8" name="TextBox 7"/>
          <p:cNvSpPr txBox="1"/>
          <p:nvPr/>
        </p:nvSpPr>
        <p:spPr>
          <a:xfrm>
            <a:off x="4764909" y="5106854"/>
            <a:ext cx="187666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Today</a:t>
            </a:r>
          </a:p>
          <a:p>
            <a:pPr algn="ctr"/>
            <a:r>
              <a:rPr lang="en-US" dirty="0" smtClean="0"/>
              <a:t>(work in progress)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3840196" y="3066580"/>
            <a:ext cx="717016" cy="568713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6596896" y="3066580"/>
            <a:ext cx="717016" cy="568713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499308" y="2743199"/>
            <a:ext cx="1510878" cy="1215483"/>
          </a:xfrm>
          <a:prstGeom prst="ellipse">
            <a:avLst/>
          </a:prstGeom>
          <a:noFill/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2"/>
                </a:solidFill>
              </a:rPr>
              <a:t>Obs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err="1" smtClean="0">
                <a:solidFill>
                  <a:schemeClr val="accent2"/>
                </a:solidFill>
              </a:rPr>
              <a:t>DataBase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59235" y="5057327"/>
            <a:ext cx="12854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/>
              <a:t>Future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289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 to OOPS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59774"/>
            <a:ext cx="8229600" cy="579822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IODA is the implementation of the following abstract interfaces in OOPS</a:t>
            </a:r>
          </a:p>
          <a:p>
            <a:r>
              <a:rPr lang="en-US" dirty="0" err="1" smtClean="0"/>
              <a:t>ObsSpace</a:t>
            </a:r>
            <a:endParaRPr lang="en-US" dirty="0" smtClean="0"/>
          </a:p>
          <a:p>
            <a:pPr lvl="1"/>
            <a:r>
              <a:rPr lang="en-US" dirty="0" smtClean="0"/>
              <a:t>Analogous to a mathematical space</a:t>
            </a:r>
          </a:p>
          <a:p>
            <a:r>
              <a:rPr lang="en-US" dirty="0" err="1" smtClean="0"/>
              <a:t>ObsVector</a:t>
            </a:r>
            <a:endParaRPr lang="en-US" dirty="0" smtClean="0"/>
          </a:p>
          <a:p>
            <a:pPr lvl="1"/>
            <a:r>
              <a:rPr lang="en-US" dirty="0" err="1" smtClean="0"/>
              <a:t>ObsVector</a:t>
            </a:r>
            <a:r>
              <a:rPr lang="en-US" dirty="0" smtClean="0"/>
              <a:t> </a:t>
            </a:r>
            <a:r>
              <a:rPr lang="en-US" dirty="0" smtClean="0"/>
              <a:t>represents the observation terms H(x) and y </a:t>
            </a:r>
            <a:r>
              <a:rPr lang="en-US" dirty="0" smtClean="0"/>
              <a:t>in the J(x) cost function</a:t>
            </a:r>
          </a:p>
          <a:p>
            <a:pPr lvl="1"/>
            <a:r>
              <a:rPr lang="en-US" dirty="0" err="1"/>
              <a:t>ObsSpace</a:t>
            </a:r>
            <a:r>
              <a:rPr lang="en-US" dirty="0"/>
              <a:t> is a set of </a:t>
            </a:r>
            <a:r>
              <a:rPr lang="en-US" dirty="0" err="1" smtClean="0"/>
              <a:t>ObsVectors</a:t>
            </a:r>
            <a:endParaRPr lang="en-US" dirty="0"/>
          </a:p>
          <a:p>
            <a:r>
              <a:rPr lang="en-US" dirty="0" smtClean="0"/>
              <a:t>Locations</a:t>
            </a:r>
          </a:p>
          <a:p>
            <a:pPr lvl="1"/>
            <a:r>
              <a:rPr lang="en-US" dirty="0" smtClean="0"/>
              <a:t>Location information of observations which is used for horizontal interpolation of model fields</a:t>
            </a:r>
          </a:p>
          <a:p>
            <a:pPr lvl="1"/>
            <a:r>
              <a:rPr lang="en-US" dirty="0" smtClean="0"/>
              <a:t>Currently includes:</a:t>
            </a:r>
          </a:p>
          <a:p>
            <a:pPr lvl="2"/>
            <a:r>
              <a:rPr lang="en-US" dirty="0" smtClean="0"/>
              <a:t>Latitude</a:t>
            </a:r>
          </a:p>
          <a:p>
            <a:pPr lvl="2"/>
            <a:r>
              <a:rPr lang="en-US" dirty="0" smtClean="0"/>
              <a:t>Longitude</a:t>
            </a:r>
          </a:p>
          <a:p>
            <a:pPr lvl="2"/>
            <a:r>
              <a:rPr lang="en-US" dirty="0" smtClean="0"/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117825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7771088" cy="774701"/>
          </a:xfrm>
        </p:spPr>
        <p:txBody>
          <a:bodyPr/>
          <a:lstStyle/>
          <a:p>
            <a:r>
              <a:rPr lang="en-US" dirty="0" smtClean="0"/>
              <a:t>Class Structure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4700"/>
            <a:ext cx="9144000" cy="5288507"/>
          </a:xfrm>
          <a:prstGeom prst="rect">
            <a:avLst/>
          </a:prstGeom>
        </p:spPr>
      </p:pic>
      <p:cxnSp>
        <p:nvCxnSpPr>
          <p:cNvPr id="7" name="Straight Arrow Connector 6"/>
          <p:cNvCxnSpPr>
            <a:stCxn id="12" idx="3"/>
          </p:cNvCxnSpPr>
          <p:nvPr/>
        </p:nvCxnSpPr>
        <p:spPr>
          <a:xfrm flipH="1" flipV="1">
            <a:off x="6657278" y="3509331"/>
            <a:ext cx="797212" cy="7314"/>
          </a:xfrm>
          <a:prstGeom prst="straightConnector1">
            <a:avLst/>
          </a:prstGeom>
          <a:ln w="50800"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12" idx="0"/>
          </p:cNvCxnSpPr>
          <p:nvPr/>
        </p:nvCxnSpPr>
        <p:spPr>
          <a:xfrm flipV="1">
            <a:off x="7892225" y="2709746"/>
            <a:ext cx="0" cy="514511"/>
          </a:xfrm>
          <a:prstGeom prst="straightConnector1">
            <a:avLst/>
          </a:prstGeom>
          <a:ln w="50800"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flipH="1">
            <a:off x="7454490" y="3224257"/>
            <a:ext cx="8754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C++</a:t>
            </a:r>
            <a:endParaRPr lang="en-US" sz="3200" dirty="0">
              <a:solidFill>
                <a:schemeClr val="tx2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6657278" y="4822046"/>
            <a:ext cx="797212" cy="3792"/>
          </a:xfrm>
          <a:prstGeom prst="straightConnector1">
            <a:avLst/>
          </a:prstGeom>
          <a:ln w="50800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flipH="1">
            <a:off x="7454489" y="4533449"/>
            <a:ext cx="14776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mtClean="0">
                <a:solidFill>
                  <a:schemeClr val="accent6"/>
                </a:solidFill>
              </a:rPr>
              <a:t>Fortran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9210" y="6144324"/>
            <a:ext cx="89767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C++ Objects use “pointers” to Fortran “objects”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/>
              <a:t>These are handled the same as the Geometry class example from yesterday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151863" y="5174166"/>
            <a:ext cx="568713" cy="200534"/>
          </a:xfrm>
          <a:prstGeom prst="rect">
            <a:avLst/>
          </a:prstGeom>
          <a:solidFill>
            <a:schemeClr val="accent2">
              <a:alpha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43775" y="4845493"/>
            <a:ext cx="568713" cy="200534"/>
          </a:xfrm>
          <a:prstGeom prst="rect">
            <a:avLst/>
          </a:prstGeom>
          <a:solidFill>
            <a:schemeClr val="accent2">
              <a:alpha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929930" y="5073899"/>
            <a:ext cx="568713" cy="200534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149023" y="4969586"/>
            <a:ext cx="568713" cy="200534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913757" y="5107265"/>
            <a:ext cx="1711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</a:rPr>
              <a:t>nobs = number of unique observations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13757" y="5618689"/>
            <a:ext cx="1711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accent2"/>
                </a:solidFill>
              </a:rPr>
              <a:t>nlocs</a:t>
            </a:r>
            <a:r>
              <a:rPr lang="en-US" sz="1400" dirty="0" smtClean="0">
                <a:solidFill>
                  <a:schemeClr val="accent2"/>
                </a:solidFill>
              </a:rPr>
              <a:t> = number of unique locations</a:t>
            </a:r>
            <a:endParaRPr lang="en-US" sz="1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794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 animBg="1"/>
      <p:bldP spid="14" grpId="0" animBg="1"/>
      <p:bldP spid="5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Observation Data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9775"/>
            <a:ext cx="8229600" cy="579822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Access routines to observation data</a:t>
            </a:r>
          </a:p>
          <a:p>
            <a:r>
              <a:rPr lang="en-US" dirty="0" smtClean="0"/>
              <a:t>C++ Level: </a:t>
            </a:r>
          </a:p>
          <a:p>
            <a:pPr lvl="1"/>
            <a:r>
              <a:rPr lang="en-US" dirty="0" err="1"/>
              <a:t>ObsSpace</a:t>
            </a:r>
            <a:r>
              <a:rPr lang="en-US" dirty="0"/>
              <a:t>::</a:t>
            </a:r>
            <a:r>
              <a:rPr lang="en-US" dirty="0" err="1"/>
              <a:t>getdb</a:t>
            </a:r>
            <a:r>
              <a:rPr lang="en-US" dirty="0"/>
              <a:t>(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std</a:t>
            </a:r>
            <a:r>
              <a:rPr lang="en-US" dirty="0"/>
              <a:t>::string &amp; col, </a:t>
            </a:r>
            <a:r>
              <a:rPr lang="en-US" dirty="0" err="1"/>
              <a:t>int</a:t>
            </a:r>
            <a:r>
              <a:rPr lang="en-US" dirty="0"/>
              <a:t> &amp; </a:t>
            </a:r>
            <a:r>
              <a:rPr lang="en-US" dirty="0" err="1"/>
              <a:t>keyData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Col is the variable name (as found in the </a:t>
            </a:r>
            <a:r>
              <a:rPr lang="en-US" dirty="0" err="1" smtClean="0"/>
              <a:t>netcdf</a:t>
            </a:r>
            <a:r>
              <a:rPr lang="en-US" dirty="0" smtClean="0"/>
              <a:t> file)</a:t>
            </a:r>
          </a:p>
          <a:p>
            <a:pPr lvl="2"/>
            <a:r>
              <a:rPr lang="en-US" dirty="0" err="1" smtClean="0"/>
              <a:t>keyData</a:t>
            </a:r>
            <a:r>
              <a:rPr lang="en-US" dirty="0" smtClean="0"/>
              <a:t> is an index that indicates an </a:t>
            </a:r>
            <a:r>
              <a:rPr lang="en-US" dirty="0" err="1" smtClean="0"/>
              <a:t>ObsVector</a:t>
            </a:r>
            <a:r>
              <a:rPr lang="en-US" dirty="0" smtClean="0"/>
              <a:t> of which to place the variable’s values</a:t>
            </a:r>
          </a:p>
          <a:p>
            <a:pPr lvl="1"/>
            <a:r>
              <a:rPr lang="en-US" dirty="0" err="1"/>
              <a:t>ObsSpace</a:t>
            </a:r>
            <a:r>
              <a:rPr lang="en-US" dirty="0"/>
              <a:t>::locations(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util</a:t>
            </a:r>
            <a:r>
              <a:rPr lang="en-US" dirty="0"/>
              <a:t>::</a:t>
            </a:r>
            <a:r>
              <a:rPr lang="en-US" dirty="0" err="1"/>
              <a:t>DateTime</a:t>
            </a:r>
            <a:r>
              <a:rPr lang="en-US" dirty="0"/>
              <a:t> &amp; t1,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util</a:t>
            </a:r>
            <a:r>
              <a:rPr lang="en-US" dirty="0"/>
              <a:t>::</a:t>
            </a:r>
            <a:r>
              <a:rPr lang="en-US" dirty="0" err="1"/>
              <a:t>DateTime</a:t>
            </a:r>
            <a:r>
              <a:rPr lang="en-US" dirty="0"/>
              <a:t> &amp; t2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t1 is time window beginning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2 is time window ending</a:t>
            </a:r>
          </a:p>
          <a:p>
            <a:r>
              <a:rPr lang="en-US" dirty="0" smtClean="0"/>
              <a:t>Fortran level (</a:t>
            </a:r>
            <a:r>
              <a:rPr lang="en-US" dirty="0" err="1" smtClean="0"/>
              <a:t>ioda</a:t>
            </a:r>
            <a:r>
              <a:rPr lang="en-US" dirty="0" smtClean="0"/>
              <a:t>/</a:t>
            </a:r>
            <a:r>
              <a:rPr lang="en-US" dirty="0" err="1" smtClean="0"/>
              <a:t>src</a:t>
            </a:r>
            <a:r>
              <a:rPr lang="en-US" dirty="0" smtClean="0"/>
              <a:t>/</a:t>
            </a:r>
            <a:r>
              <a:rPr lang="en-US" dirty="0" err="1" smtClean="0"/>
              <a:t>ioda</a:t>
            </a:r>
            <a:r>
              <a:rPr lang="en-US" dirty="0" smtClean="0"/>
              <a:t>/ioda_obsdb_mod.F90):</a:t>
            </a:r>
          </a:p>
          <a:p>
            <a:pPr lvl="1"/>
            <a:r>
              <a:rPr lang="en-US" dirty="0" err="1"/>
              <a:t>ioda_obsdb_var_to_ovec</a:t>
            </a:r>
            <a:r>
              <a:rPr lang="en-US" dirty="0"/>
              <a:t>(self, </a:t>
            </a:r>
            <a:r>
              <a:rPr lang="en-US" dirty="0" err="1"/>
              <a:t>ovec</a:t>
            </a:r>
            <a:r>
              <a:rPr lang="en-US" dirty="0"/>
              <a:t>, </a:t>
            </a:r>
            <a:r>
              <a:rPr lang="en-US" dirty="0" err="1"/>
              <a:t>vname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self is an </a:t>
            </a:r>
            <a:r>
              <a:rPr lang="en-US" dirty="0" err="1" smtClean="0"/>
              <a:t>ioda_obsdb</a:t>
            </a:r>
            <a:r>
              <a:rPr lang="en-US" dirty="0" smtClean="0"/>
              <a:t> type</a:t>
            </a:r>
          </a:p>
          <a:p>
            <a:pPr lvl="2"/>
            <a:r>
              <a:rPr lang="en-US" dirty="0" err="1"/>
              <a:t>o</a:t>
            </a:r>
            <a:r>
              <a:rPr lang="en-US" dirty="0" err="1" smtClean="0"/>
              <a:t>vec</a:t>
            </a:r>
            <a:r>
              <a:rPr lang="en-US" dirty="0" smtClean="0"/>
              <a:t> is an </a:t>
            </a:r>
            <a:r>
              <a:rPr lang="en-US" dirty="0" err="1" smtClean="0"/>
              <a:t>ioda_obs_vector</a:t>
            </a:r>
            <a:r>
              <a:rPr lang="en-US" dirty="0" smtClean="0"/>
              <a:t> type</a:t>
            </a:r>
          </a:p>
          <a:p>
            <a:pPr lvl="2"/>
            <a:r>
              <a:rPr lang="en-US" dirty="0" err="1"/>
              <a:t>v</a:t>
            </a:r>
            <a:r>
              <a:rPr lang="en-US" dirty="0" err="1" smtClean="0"/>
              <a:t>name</a:t>
            </a:r>
            <a:r>
              <a:rPr lang="en-US" dirty="0" smtClean="0"/>
              <a:t> is a string containing the variable name</a:t>
            </a:r>
          </a:p>
          <a:p>
            <a:pPr lvl="1"/>
            <a:r>
              <a:rPr lang="en-US" dirty="0" err="1"/>
              <a:t>ioda_obsdb_getlocs</a:t>
            </a:r>
            <a:r>
              <a:rPr lang="en-US" dirty="0"/>
              <a:t>(self, </a:t>
            </a:r>
            <a:r>
              <a:rPr lang="en-US" dirty="0" err="1"/>
              <a:t>locs</a:t>
            </a:r>
            <a:r>
              <a:rPr lang="en-US" dirty="0" smtClean="0"/>
              <a:t>)</a:t>
            </a:r>
          </a:p>
          <a:p>
            <a:pPr lvl="2"/>
            <a:r>
              <a:rPr lang="en-US" dirty="0"/>
              <a:t>s</a:t>
            </a:r>
            <a:r>
              <a:rPr lang="en-US" dirty="0" smtClean="0"/>
              <a:t>elf is an </a:t>
            </a:r>
            <a:r>
              <a:rPr lang="en-US" dirty="0" err="1" smtClean="0"/>
              <a:t>ioda_obsdb</a:t>
            </a:r>
            <a:r>
              <a:rPr lang="en-US" dirty="0"/>
              <a:t> </a:t>
            </a:r>
            <a:r>
              <a:rPr lang="en-US" dirty="0" smtClean="0"/>
              <a:t>type</a:t>
            </a:r>
          </a:p>
          <a:p>
            <a:pPr lvl="2"/>
            <a:r>
              <a:rPr lang="en-US" dirty="0" err="1"/>
              <a:t>l</a:t>
            </a:r>
            <a:r>
              <a:rPr lang="en-US" dirty="0" err="1" smtClean="0"/>
              <a:t>ocs</a:t>
            </a:r>
            <a:r>
              <a:rPr lang="en-US" dirty="0" smtClean="0"/>
              <a:t> is an </a:t>
            </a:r>
            <a:r>
              <a:rPr lang="en-US" dirty="0" err="1" smtClean="0"/>
              <a:t>ioda_locs</a:t>
            </a:r>
            <a:r>
              <a:rPr lang="en-US" dirty="0" smtClean="0"/>
              <a:t> type</a:t>
            </a:r>
          </a:p>
          <a:p>
            <a:pPr lvl="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94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Usage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1759" y="1137831"/>
            <a:ext cx="529191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At the Fortran level:</a:t>
            </a:r>
          </a:p>
          <a:p>
            <a:r>
              <a:rPr lang="mr-IN" sz="1700" dirty="0" smtClean="0"/>
              <a:t>…</a:t>
            </a:r>
            <a:endParaRPr lang="en-US" sz="1700" dirty="0" smtClean="0"/>
          </a:p>
          <a:p>
            <a:r>
              <a:rPr lang="en-US" sz="1700" dirty="0" smtClean="0">
                <a:solidFill>
                  <a:schemeClr val="accent1"/>
                </a:solidFill>
              </a:rPr>
              <a:t>! The example assumes that there exists a type</a:t>
            </a:r>
          </a:p>
          <a:p>
            <a:r>
              <a:rPr lang="en-US" sz="1700" dirty="0" smtClean="0">
                <a:solidFill>
                  <a:schemeClr val="accent1"/>
                </a:solidFill>
              </a:rPr>
              <a:t>! </a:t>
            </a:r>
            <a:r>
              <a:rPr lang="en-US" sz="1700" dirty="0" err="1" smtClean="0">
                <a:solidFill>
                  <a:schemeClr val="accent1"/>
                </a:solidFill>
              </a:rPr>
              <a:t>ioda_obsdb</a:t>
            </a:r>
            <a:r>
              <a:rPr lang="en-US" sz="1700" dirty="0" smtClean="0">
                <a:solidFill>
                  <a:schemeClr val="accent1"/>
                </a:solidFill>
              </a:rPr>
              <a:t> object called “</a:t>
            </a:r>
            <a:r>
              <a:rPr lang="en-US" sz="1700" dirty="0" err="1" smtClean="0">
                <a:solidFill>
                  <a:schemeClr val="accent1"/>
                </a:solidFill>
              </a:rPr>
              <a:t>obss</a:t>
            </a:r>
            <a:r>
              <a:rPr lang="en-US" sz="1700" dirty="0" smtClean="0">
                <a:solidFill>
                  <a:schemeClr val="accent1"/>
                </a:solidFill>
              </a:rPr>
              <a:t>”</a:t>
            </a:r>
            <a:endParaRPr lang="en-US" sz="1700" dirty="0" smtClean="0">
              <a:solidFill>
                <a:schemeClr val="accent2"/>
              </a:solidFill>
            </a:endParaRPr>
          </a:p>
          <a:p>
            <a:endParaRPr lang="en-US" sz="1700" dirty="0" smtClean="0"/>
          </a:p>
          <a:p>
            <a:r>
              <a:rPr lang="en-US" sz="1700" dirty="0" smtClean="0">
                <a:solidFill>
                  <a:schemeClr val="accent1"/>
                </a:solidFill>
              </a:rPr>
              <a:t>! Declare an </a:t>
            </a:r>
            <a:r>
              <a:rPr lang="en-US" sz="1700" dirty="0" err="1" smtClean="0">
                <a:solidFill>
                  <a:schemeClr val="accent1"/>
                </a:solidFill>
              </a:rPr>
              <a:t>obs</a:t>
            </a:r>
            <a:r>
              <a:rPr lang="en-US" sz="1700" dirty="0" smtClean="0">
                <a:solidFill>
                  <a:schemeClr val="accent1"/>
                </a:solidFill>
              </a:rPr>
              <a:t> vector for holding the </a:t>
            </a:r>
            <a:r>
              <a:rPr lang="en-US" sz="1700" dirty="0" err="1" smtClean="0">
                <a:solidFill>
                  <a:schemeClr val="accent1"/>
                </a:solidFill>
              </a:rPr>
              <a:t>obs</a:t>
            </a:r>
            <a:r>
              <a:rPr lang="en-US" sz="1700" dirty="0" smtClean="0">
                <a:solidFill>
                  <a:schemeClr val="accent1"/>
                </a:solidFill>
              </a:rPr>
              <a:t> data</a:t>
            </a:r>
            <a:endParaRPr lang="en-US" sz="1700" dirty="0">
              <a:solidFill>
                <a:schemeClr val="accent1"/>
              </a:solidFill>
            </a:endParaRPr>
          </a:p>
          <a:p>
            <a:r>
              <a:rPr lang="en-US" sz="1700" dirty="0">
                <a:solidFill>
                  <a:schemeClr val="accent2"/>
                </a:solidFill>
              </a:rPr>
              <a:t>type(</a:t>
            </a:r>
            <a:r>
              <a:rPr lang="en-US" sz="1700" dirty="0" err="1">
                <a:solidFill>
                  <a:schemeClr val="accent2"/>
                </a:solidFill>
              </a:rPr>
              <a:t>obs_vector</a:t>
            </a:r>
            <a:r>
              <a:rPr lang="en-US" sz="1700" dirty="0">
                <a:solidFill>
                  <a:schemeClr val="accent2"/>
                </a:solidFill>
              </a:rPr>
              <a:t>) :: </a:t>
            </a:r>
            <a:r>
              <a:rPr lang="en-US" sz="1700" dirty="0" smtClean="0">
                <a:solidFill>
                  <a:schemeClr val="accent2"/>
                </a:solidFill>
              </a:rPr>
              <a:t>pressure</a:t>
            </a:r>
            <a:endParaRPr lang="en-US" sz="1700" dirty="0" smtClean="0"/>
          </a:p>
          <a:p>
            <a:r>
              <a:rPr lang="mr-IN" sz="1700" dirty="0" smtClean="0"/>
              <a:t>…</a:t>
            </a:r>
            <a:endParaRPr lang="en-US" sz="1700" dirty="0"/>
          </a:p>
          <a:p>
            <a:r>
              <a:rPr lang="en-US" sz="1700" dirty="0" smtClean="0">
                <a:solidFill>
                  <a:schemeClr val="accent1"/>
                </a:solidFill>
              </a:rPr>
              <a:t>! Create the </a:t>
            </a:r>
            <a:r>
              <a:rPr lang="en-US" sz="1700" dirty="0" err="1" smtClean="0">
                <a:solidFill>
                  <a:schemeClr val="accent1"/>
                </a:solidFill>
              </a:rPr>
              <a:t>obs</a:t>
            </a:r>
            <a:r>
              <a:rPr lang="en-US" sz="1700" dirty="0" smtClean="0">
                <a:solidFill>
                  <a:schemeClr val="accent1"/>
                </a:solidFill>
              </a:rPr>
              <a:t> vector (constructor)</a:t>
            </a:r>
          </a:p>
          <a:p>
            <a:r>
              <a:rPr lang="en-US" sz="1700" dirty="0">
                <a:solidFill>
                  <a:schemeClr val="accent2"/>
                </a:solidFill>
              </a:rPr>
              <a:t>call </a:t>
            </a:r>
            <a:r>
              <a:rPr lang="en-US" sz="1700" dirty="0" err="1">
                <a:solidFill>
                  <a:schemeClr val="accent2"/>
                </a:solidFill>
              </a:rPr>
              <a:t>ioda_obsvec_setup</a:t>
            </a:r>
            <a:r>
              <a:rPr lang="en-US" sz="1700" dirty="0">
                <a:solidFill>
                  <a:schemeClr val="accent2"/>
                </a:solidFill>
              </a:rPr>
              <a:t>(pressure, </a:t>
            </a:r>
            <a:r>
              <a:rPr lang="en-US" sz="1700" dirty="0" err="1">
                <a:solidFill>
                  <a:schemeClr val="accent2"/>
                </a:solidFill>
              </a:rPr>
              <a:t>obss%nobs</a:t>
            </a:r>
            <a:r>
              <a:rPr lang="en-US" sz="1700" dirty="0" smtClean="0">
                <a:solidFill>
                  <a:schemeClr val="accent2"/>
                </a:solidFill>
              </a:rPr>
              <a:t>)</a:t>
            </a:r>
            <a:endParaRPr lang="en-US" sz="1700" dirty="0" smtClean="0"/>
          </a:p>
          <a:p>
            <a:r>
              <a:rPr lang="en-US" sz="1700" dirty="0" smtClean="0">
                <a:solidFill>
                  <a:schemeClr val="accent1"/>
                </a:solidFill>
              </a:rPr>
              <a:t>! Transfer the </a:t>
            </a:r>
            <a:r>
              <a:rPr lang="en-US" sz="1700" dirty="0" err="1" smtClean="0">
                <a:solidFill>
                  <a:schemeClr val="accent1"/>
                </a:solidFill>
              </a:rPr>
              <a:t>obs</a:t>
            </a:r>
            <a:r>
              <a:rPr lang="en-US" sz="1700" dirty="0" smtClean="0">
                <a:solidFill>
                  <a:schemeClr val="accent1"/>
                </a:solidFill>
              </a:rPr>
              <a:t> data into the </a:t>
            </a:r>
            <a:r>
              <a:rPr lang="en-US" sz="1700" dirty="0" err="1" smtClean="0">
                <a:solidFill>
                  <a:schemeClr val="accent1"/>
                </a:solidFill>
              </a:rPr>
              <a:t>obs</a:t>
            </a:r>
            <a:r>
              <a:rPr lang="en-US" sz="1700" dirty="0" smtClean="0">
                <a:solidFill>
                  <a:schemeClr val="accent1"/>
                </a:solidFill>
              </a:rPr>
              <a:t> vector</a:t>
            </a:r>
          </a:p>
          <a:p>
            <a:r>
              <a:rPr lang="en-US" sz="1600" dirty="0">
                <a:solidFill>
                  <a:schemeClr val="accent2"/>
                </a:solidFill>
              </a:rPr>
              <a:t>call </a:t>
            </a:r>
            <a:r>
              <a:rPr lang="en-US" sz="1600" dirty="0" err="1">
                <a:solidFill>
                  <a:schemeClr val="accent2"/>
                </a:solidFill>
              </a:rPr>
              <a:t>ioda_obsdb_var_to_ovec</a:t>
            </a:r>
            <a:r>
              <a:rPr lang="en-US" sz="1600" dirty="0">
                <a:solidFill>
                  <a:schemeClr val="accent2"/>
                </a:solidFill>
              </a:rPr>
              <a:t>(</a:t>
            </a:r>
            <a:r>
              <a:rPr lang="en-US" sz="1600" dirty="0" err="1">
                <a:solidFill>
                  <a:schemeClr val="accent2"/>
                </a:solidFill>
              </a:rPr>
              <a:t>obss</a:t>
            </a:r>
            <a:r>
              <a:rPr lang="en-US" sz="1600" dirty="0">
                <a:solidFill>
                  <a:schemeClr val="accent2"/>
                </a:solidFill>
              </a:rPr>
              <a:t>, pressure, "Pressure</a:t>
            </a:r>
            <a:r>
              <a:rPr lang="en-US" sz="1600" dirty="0" smtClean="0">
                <a:solidFill>
                  <a:schemeClr val="accent2"/>
                </a:solidFill>
              </a:rPr>
              <a:t>")</a:t>
            </a:r>
          </a:p>
          <a:p>
            <a:r>
              <a:rPr lang="mr-IN" sz="1700" dirty="0" smtClean="0"/>
              <a:t>…</a:t>
            </a:r>
            <a:endParaRPr lang="en-US" sz="1700" dirty="0" smtClean="0"/>
          </a:p>
          <a:p>
            <a:r>
              <a:rPr lang="en-US" sz="1700" dirty="0" smtClean="0">
                <a:solidFill>
                  <a:schemeClr val="accent1"/>
                </a:solidFill>
              </a:rPr>
              <a:t>! Use the </a:t>
            </a:r>
            <a:r>
              <a:rPr lang="en-US" sz="1700" dirty="0" err="1" smtClean="0">
                <a:solidFill>
                  <a:schemeClr val="accent1"/>
                </a:solidFill>
              </a:rPr>
              <a:t>obs</a:t>
            </a:r>
            <a:r>
              <a:rPr lang="en-US" sz="1700" dirty="0" smtClean="0">
                <a:solidFill>
                  <a:schemeClr val="accent1"/>
                </a:solidFill>
              </a:rPr>
              <a:t> vector data in your </a:t>
            </a:r>
            <a:r>
              <a:rPr lang="en-US" sz="1700" dirty="0" err="1" smtClean="0">
                <a:solidFill>
                  <a:schemeClr val="accent1"/>
                </a:solidFill>
              </a:rPr>
              <a:t>obs</a:t>
            </a:r>
            <a:r>
              <a:rPr lang="en-US" sz="1700" dirty="0" smtClean="0">
                <a:solidFill>
                  <a:schemeClr val="accent1"/>
                </a:solidFill>
              </a:rPr>
              <a:t> operator</a:t>
            </a:r>
            <a:endParaRPr lang="en-US" sz="1700" dirty="0">
              <a:solidFill>
                <a:schemeClr val="accent1"/>
              </a:solidFill>
            </a:endParaRPr>
          </a:p>
          <a:p>
            <a:r>
              <a:rPr lang="en-US" sz="1700" dirty="0">
                <a:solidFill>
                  <a:schemeClr val="accent2"/>
                </a:solidFill>
              </a:rPr>
              <a:t>do </a:t>
            </a:r>
            <a:r>
              <a:rPr lang="en-US" sz="1700" dirty="0" err="1" smtClean="0">
                <a:solidFill>
                  <a:schemeClr val="accent2"/>
                </a:solidFill>
              </a:rPr>
              <a:t>i</a:t>
            </a:r>
            <a:r>
              <a:rPr lang="en-US" sz="1700" dirty="0" smtClean="0">
                <a:solidFill>
                  <a:schemeClr val="accent2"/>
                </a:solidFill>
              </a:rPr>
              <a:t> </a:t>
            </a:r>
            <a:r>
              <a:rPr lang="en-US" sz="1700" dirty="0">
                <a:solidFill>
                  <a:schemeClr val="accent2"/>
                </a:solidFill>
              </a:rPr>
              <a:t>= 1, </a:t>
            </a:r>
            <a:r>
              <a:rPr lang="en-US" sz="1700" dirty="0" err="1" smtClean="0">
                <a:solidFill>
                  <a:schemeClr val="accent2"/>
                </a:solidFill>
              </a:rPr>
              <a:t>hofx%nobs</a:t>
            </a:r>
            <a:endParaRPr lang="en-US" sz="1700" dirty="0" smtClean="0">
              <a:solidFill>
                <a:schemeClr val="accent2"/>
              </a:solidFill>
            </a:endParaRPr>
          </a:p>
          <a:p>
            <a:r>
              <a:rPr lang="en-US" sz="1700" dirty="0">
                <a:solidFill>
                  <a:schemeClr val="accent2"/>
                </a:solidFill>
              </a:rPr>
              <a:t> </a:t>
            </a:r>
            <a:r>
              <a:rPr lang="en-US" sz="1700" dirty="0" smtClean="0">
                <a:solidFill>
                  <a:schemeClr val="accent2"/>
                </a:solidFill>
              </a:rPr>
              <a:t>  p(</a:t>
            </a:r>
            <a:r>
              <a:rPr lang="en-US" sz="1700" dirty="0" err="1" smtClean="0">
                <a:solidFill>
                  <a:schemeClr val="accent2"/>
                </a:solidFill>
              </a:rPr>
              <a:t>i</a:t>
            </a:r>
            <a:r>
              <a:rPr lang="en-US" sz="1700" dirty="0" smtClean="0">
                <a:solidFill>
                  <a:schemeClr val="accent2"/>
                </a:solidFill>
              </a:rPr>
              <a:t>) = </a:t>
            </a:r>
            <a:r>
              <a:rPr lang="en-US" sz="1700" dirty="0" err="1" smtClean="0">
                <a:solidFill>
                  <a:schemeClr val="accent2"/>
                </a:solidFill>
              </a:rPr>
              <a:t>pressure%values</a:t>
            </a:r>
            <a:r>
              <a:rPr lang="en-US" sz="1700" dirty="0" smtClean="0">
                <a:solidFill>
                  <a:schemeClr val="accent2"/>
                </a:solidFill>
              </a:rPr>
              <a:t>(</a:t>
            </a:r>
            <a:r>
              <a:rPr lang="en-US" sz="1700" dirty="0" err="1" smtClean="0">
                <a:solidFill>
                  <a:schemeClr val="accent2"/>
                </a:solidFill>
              </a:rPr>
              <a:t>i</a:t>
            </a:r>
            <a:r>
              <a:rPr lang="en-US" sz="1700" dirty="0" smtClean="0">
                <a:solidFill>
                  <a:schemeClr val="accent2"/>
                </a:solidFill>
              </a:rPr>
              <a:t>)</a:t>
            </a:r>
          </a:p>
          <a:p>
            <a:r>
              <a:rPr lang="en-US" sz="1700" dirty="0">
                <a:solidFill>
                  <a:schemeClr val="accent2"/>
                </a:solidFill>
              </a:rPr>
              <a:t> </a:t>
            </a:r>
            <a:r>
              <a:rPr lang="en-US" sz="1700" dirty="0" smtClean="0">
                <a:solidFill>
                  <a:schemeClr val="accent2"/>
                </a:solidFill>
              </a:rPr>
              <a:t>  ...</a:t>
            </a:r>
          </a:p>
          <a:p>
            <a:r>
              <a:rPr lang="en-US" sz="1700" dirty="0" err="1" smtClean="0">
                <a:solidFill>
                  <a:schemeClr val="accent2"/>
                </a:solidFill>
              </a:rPr>
              <a:t>enddo</a:t>
            </a:r>
            <a:endParaRPr lang="en-US" sz="1700" dirty="0" smtClean="0">
              <a:solidFill>
                <a:schemeClr val="accent2"/>
              </a:solidFill>
            </a:endParaRPr>
          </a:p>
          <a:p>
            <a:r>
              <a:rPr lang="mr-IN" sz="1700" dirty="0" smtClean="0"/>
              <a:t>…</a:t>
            </a:r>
            <a:endParaRPr lang="en-US" sz="1700" dirty="0" smtClean="0"/>
          </a:p>
          <a:p>
            <a:r>
              <a:rPr lang="en-US" sz="1700" dirty="0" smtClean="0">
                <a:solidFill>
                  <a:schemeClr val="accent1"/>
                </a:solidFill>
              </a:rPr>
              <a:t>! Destroy the </a:t>
            </a:r>
            <a:r>
              <a:rPr lang="en-US" sz="1700" dirty="0" err="1" smtClean="0">
                <a:solidFill>
                  <a:schemeClr val="accent1"/>
                </a:solidFill>
              </a:rPr>
              <a:t>obs</a:t>
            </a:r>
            <a:r>
              <a:rPr lang="en-US" sz="1700" dirty="0" smtClean="0">
                <a:solidFill>
                  <a:schemeClr val="accent1"/>
                </a:solidFill>
              </a:rPr>
              <a:t> vector (destructor)</a:t>
            </a:r>
          </a:p>
          <a:p>
            <a:r>
              <a:rPr lang="en-US" sz="1700" dirty="0">
                <a:solidFill>
                  <a:schemeClr val="accent2"/>
                </a:solidFill>
              </a:rPr>
              <a:t>call </a:t>
            </a:r>
            <a:r>
              <a:rPr lang="en-US" sz="1700" dirty="0" err="1">
                <a:solidFill>
                  <a:schemeClr val="accent2"/>
                </a:solidFill>
              </a:rPr>
              <a:t>ioda_obsvec_delete</a:t>
            </a:r>
            <a:r>
              <a:rPr lang="en-US" sz="1700" dirty="0">
                <a:solidFill>
                  <a:schemeClr val="accent2"/>
                </a:solidFill>
              </a:rPr>
              <a:t>(pressure)</a:t>
            </a:r>
            <a:endParaRPr lang="en-US" sz="1700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23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7122</TotalTime>
  <Words>647</Words>
  <Application>Microsoft Macintosh PowerPoint</Application>
  <PresentationFormat>On-screen Show (4:3)</PresentationFormat>
  <Paragraphs>102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Lucida Grande</vt:lpstr>
      <vt:lpstr>Mangal</vt:lpstr>
      <vt:lpstr>Arial</vt:lpstr>
      <vt:lpstr>1_Office Theme</vt:lpstr>
      <vt:lpstr>PowerPoint Presentation</vt:lpstr>
      <vt:lpstr>Requirements and Goals</vt:lpstr>
      <vt:lpstr>Observation Data Flow</vt:lpstr>
      <vt:lpstr>Handling Observation Data</vt:lpstr>
      <vt:lpstr>Path to an Observation DataBase</vt:lpstr>
      <vt:lpstr>Relationship to OOPS</vt:lpstr>
      <vt:lpstr>Class Structure</vt:lpstr>
      <vt:lpstr>Observation Data Access</vt:lpstr>
      <vt:lpstr>Example Usage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Joint Effort for Data assimilation Integration (JEDI)</dc:title>
  <dc:creator>Yannick</dc:creator>
  <cp:lastModifiedBy>Herbener,Steve</cp:lastModifiedBy>
  <cp:revision>202</cp:revision>
  <dcterms:created xsi:type="dcterms:W3CDTF">2017-03-29T21:24:21Z</dcterms:created>
  <dcterms:modified xsi:type="dcterms:W3CDTF">2018-06-06T14:48:59Z</dcterms:modified>
</cp:coreProperties>
</file>