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328" r:id="rId2"/>
    <p:sldId id="329" r:id="rId3"/>
    <p:sldId id="321" r:id="rId4"/>
    <p:sldId id="343" r:id="rId5"/>
    <p:sldId id="344" r:id="rId6"/>
    <p:sldId id="350" r:id="rId7"/>
    <p:sldId id="347" r:id="rId8"/>
    <p:sldId id="345" r:id="rId9"/>
    <p:sldId id="352" r:id="rId10"/>
    <p:sldId id="353" r:id="rId11"/>
    <p:sldId id="354" r:id="rId12"/>
    <p:sldId id="34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9" autoAdjust="0"/>
    <p:restoredTop sz="93149"/>
  </p:normalViewPr>
  <p:slideViewPr>
    <p:cSldViewPr snapToGrid="0" snapToObjects="1" showGuides="1">
      <p:cViewPr varScale="1">
        <p:scale>
          <a:sx n="72" d="100"/>
          <a:sy n="72" d="100"/>
        </p:scale>
        <p:origin x="540" y="66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58033-1078-454D-8E81-AC07C4475F2C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08D9DB-7A10-4E45-AE99-03C2DAFAC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171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7" name="Google Shape;35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1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3162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3E9513-7AE9-7B45-AD49-B6260786092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161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Google Shape;365;p62">
            <a:extLst>
              <a:ext uri="{FF2B5EF4-FFF2-40B4-BE49-F238E27FC236}">
                <a16:creationId xmlns:a16="http://schemas.microsoft.com/office/drawing/2014/main" id="{39200ABC-6963-0043-9E67-B3B48BC9311F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 l="35081" t="2772" r="35920" b="5522"/>
          <a:stretch/>
        </p:blipFill>
        <p:spPr>
          <a:xfrm>
            <a:off x="10490201" y="0"/>
            <a:ext cx="1659466" cy="16384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1757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1D54305-0129-F543-B1E9-6FB2ACB4CE59}"/>
              </a:ext>
            </a:extLst>
          </p:cNvPr>
          <p:cNvSpPr/>
          <p:nvPr userDrawn="1"/>
        </p:nvSpPr>
        <p:spPr>
          <a:xfrm>
            <a:off x="-14446" y="-38257"/>
            <a:ext cx="12191999" cy="14822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89466" y="1674190"/>
            <a:ext cx="11192933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Google Shape;362;p62" descr="full_disk_ahi_true_color_20150819070000 (1).jpg">
            <a:extLst>
              <a:ext uri="{FF2B5EF4-FFF2-40B4-BE49-F238E27FC236}">
                <a16:creationId xmlns:a16="http://schemas.microsoft.com/office/drawing/2014/main" id="{60B863F5-5FD4-BE4A-A72E-5434382396AD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 l="6069" t="22480" r="9020" b="62559"/>
          <a:stretch/>
        </p:blipFill>
        <p:spPr>
          <a:xfrm>
            <a:off x="-14445" y="-38257"/>
            <a:ext cx="9405405" cy="1482261"/>
          </a:xfrm>
          <a:prstGeom prst="rect">
            <a:avLst/>
          </a:prstGeom>
          <a:noFill/>
          <a:ln>
            <a:noFill/>
          </a:ln>
          <a:effectLst>
            <a:glow>
              <a:schemeClr val="bg1"/>
            </a:glow>
          </a:effec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B225C29-0476-3C4A-A08C-090CFAF94EF8}"/>
              </a:ext>
            </a:extLst>
          </p:cNvPr>
          <p:cNvSpPr/>
          <p:nvPr userDrawn="1"/>
        </p:nvSpPr>
        <p:spPr>
          <a:xfrm>
            <a:off x="-28893" y="-38258"/>
            <a:ext cx="12191999" cy="1482261"/>
          </a:xfrm>
          <a:prstGeom prst="rect">
            <a:avLst/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oogle Shape;365;p62">
            <a:extLst>
              <a:ext uri="{FF2B5EF4-FFF2-40B4-BE49-F238E27FC236}">
                <a16:creationId xmlns:a16="http://schemas.microsoft.com/office/drawing/2014/main" id="{F675BC3F-7CD5-944F-8AB7-0DEE0C7BAE13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 l="35081" t="2772" r="35920" b="5522"/>
          <a:stretch/>
        </p:blipFill>
        <p:spPr>
          <a:xfrm>
            <a:off x="10532534" y="-38257"/>
            <a:ext cx="1659466" cy="163846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52443" y="276136"/>
            <a:ext cx="9798756" cy="907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3200" b="1" i="0" u="none" strike="noStrike" cap="none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12988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3"/>
            <a:ext cx="12192000" cy="1060123"/>
          </a:xfrm>
          <a:prstGeom prst="rect">
            <a:avLst/>
          </a:prstGeom>
          <a:solidFill>
            <a:schemeClr val="dk1">
              <a:alpha val="4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cap="none">
              <a:solidFill>
                <a:srgbClr val="F4F0E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Shape 11" descr="JCSDA_transp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51241" y="-1"/>
            <a:ext cx="1632000" cy="1224000"/>
          </a:xfrm>
          <a:prstGeom prst="rect">
            <a:avLst/>
          </a:prstGeom>
          <a:noFill/>
          <a:ln>
            <a:noFill/>
          </a:ln>
          <a:effectLst>
            <a:outerShdw blurRad="50800" dist="203200" dir="8100000" algn="tr" rotWithShape="0">
              <a:srgbClr val="000000">
                <a:alpha val="40000"/>
              </a:srgbClr>
            </a:outerShdw>
          </a:effectLst>
        </p:spPr>
      </p:pic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349956" y="-1"/>
            <a:ext cx="9618133" cy="1059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68263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200" b="0" i="0" u="none" strike="noStrike" cap="none">
          <a:solidFill>
            <a:schemeClr val="tx1"/>
          </a:solidFill>
          <a:latin typeface="Cambria" panose="02040503050406030204" pitchFamily="18" charset="0"/>
          <a:ea typeface="Cambria" panose="02040503050406030204" pitchFamily="18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honeyage@ucar.edu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eigen.tuxfamily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eigen.tuxfamily.org/dox/group__matrixtypedefs.html#ga99b41a69f0bf64eadb63a97f357ab412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eigen.tuxfamily.org/dox/group__matrixtypedefs.html#ga99b41a69f0bf64eadb63a97f357ab412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eigen.tuxfamily.org/dox/TopicInsideEigenExample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igen.tuxfamily.org/dox/group__TutorialMatrixClass.html" TargetMode="External"/><Relationship Id="rId2" Type="http://schemas.openxmlformats.org/officeDocument/2006/relationships/hyperlink" Target="http://eigen.tuxfamily.org/dox/group__matrixtypedefs.html#ga99b41a69f0bf64eadb63a97f357ab412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eigen.tuxfamily.org/dox/group__matrixtypedefs.html#ga99b41a69f0bf64eadb63a97f357ab41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6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12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 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62"/>
          <p:cNvSpPr/>
          <p:nvPr/>
        </p:nvSpPr>
        <p:spPr>
          <a:xfrm>
            <a:off x="4380773" y="1843092"/>
            <a:ext cx="3429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Tx/>
              <a:buNone/>
              <a:tabLst/>
              <a:defRPr/>
            </a:pPr>
            <a:b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2" name="Google Shape;362;p62" descr="full_disk_ahi_true_color_20150819070000 (1).jpg"/>
          <p:cNvPicPr preferRelativeResize="0"/>
          <p:nvPr/>
        </p:nvPicPr>
        <p:blipFill rotWithShape="1">
          <a:blip r:embed="rId3">
            <a:alphaModFix/>
          </a:blip>
          <a:srcRect r="37417" b="24276"/>
          <a:stretch/>
        </p:blipFill>
        <p:spPr>
          <a:xfrm>
            <a:off x="7861905" y="1664851"/>
            <a:ext cx="4291997" cy="5193148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62"/>
          <p:cNvSpPr txBox="1">
            <a:spLocks noGrp="1"/>
          </p:cNvSpPr>
          <p:nvPr>
            <p:ph type="ctrTitle"/>
          </p:nvPr>
        </p:nvSpPr>
        <p:spPr>
          <a:xfrm>
            <a:off x="228600" y="2491675"/>
            <a:ext cx="9204673" cy="2285100"/>
          </a:xfrm>
          <a:prstGeom prst="rect">
            <a:avLst/>
          </a:prstGeom>
          <a:gradFill>
            <a:gsLst>
              <a:gs pos="0">
                <a:schemeClr val="dk1"/>
              </a:gs>
              <a:gs pos="6000">
                <a:schemeClr val="dk1"/>
              </a:gs>
              <a:gs pos="100000">
                <a:srgbClr val="E0E8F4">
                  <a:alpha val="0"/>
                </a:srgbClr>
              </a:gs>
            </a:gsLst>
            <a:lin ang="0" scaled="0"/>
          </a:gradFill>
          <a:ln>
            <a:noFill/>
          </a:ln>
          <a:effectLst>
            <a:outerShdw blurRad="50800" dist="50800" dir="2700000" algn="tl" rotWithShape="0">
              <a:srgbClr val="000000">
                <a:alpha val="8549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>
              <a:buSzPts val="3600"/>
            </a:pPr>
            <a:r>
              <a:rPr lang="en-US" sz="4800" b="1" dirty="0"/>
              <a:t>Eigen</a:t>
            </a:r>
            <a:br>
              <a:rPr lang="en-US" sz="1800" i="1" dirty="0"/>
            </a:br>
            <a:br>
              <a:rPr lang="en-US" sz="1800" i="1" dirty="0"/>
            </a:br>
            <a:endParaRPr sz="1800" i="1" dirty="0"/>
          </a:p>
          <a:p>
            <a:pPr algn="l">
              <a:buSzPts val="3600"/>
            </a:pPr>
            <a:endParaRPr sz="1800" dirty="0"/>
          </a:p>
          <a:p>
            <a:pPr algn="l">
              <a:buSzPts val="3600"/>
            </a:pPr>
            <a:r>
              <a:rPr lang="en-US" sz="2000" dirty="0"/>
              <a:t>Ryan Honeyager</a:t>
            </a:r>
            <a:endParaRPr sz="2000" i="1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7917131-7E07-BA40-9AD1-13E3A05C278E}"/>
              </a:ext>
            </a:extLst>
          </p:cNvPr>
          <p:cNvGrpSpPr/>
          <p:nvPr/>
        </p:nvGrpSpPr>
        <p:grpSpPr>
          <a:xfrm>
            <a:off x="2635610" y="-69517"/>
            <a:ext cx="6919326" cy="2160367"/>
            <a:chOff x="4130080" y="-69517"/>
            <a:chExt cx="6919326" cy="2160367"/>
          </a:xfrm>
        </p:grpSpPr>
        <p:sp>
          <p:nvSpPr>
            <p:cNvPr id="363" name="Google Shape;363;p62"/>
            <p:cNvSpPr/>
            <p:nvPr/>
          </p:nvSpPr>
          <p:spPr>
            <a:xfrm>
              <a:off x="4150413" y="492897"/>
              <a:ext cx="900201" cy="915633"/>
            </a:xfrm>
            <a:prstGeom prst="ellipse">
              <a:avLst/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117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65" name="Google Shape;365;p6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130080" y="-69517"/>
              <a:ext cx="6919326" cy="216036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66" name="Google Shape;366;p62"/>
          <p:cNvSpPr txBox="1"/>
          <p:nvPr/>
        </p:nvSpPr>
        <p:spPr>
          <a:xfrm>
            <a:off x="228600" y="6581099"/>
            <a:ext cx="51252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March 12, 2020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B2D9BF-3425-6645-9777-7404C823420F}"/>
              </a:ext>
            </a:extLst>
          </p:cNvPr>
          <p:cNvSpPr/>
          <p:nvPr/>
        </p:nvSpPr>
        <p:spPr>
          <a:xfrm>
            <a:off x="228600" y="4776775"/>
            <a:ext cx="2125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honeyage@ucar.edu</a:t>
            </a:r>
            <a:endParaRPr kumimoji="0" lang="en-US" sz="1600" b="0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49167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E86EA45-79A4-0E4F-AE3F-6AFCD85149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6" y="1674190"/>
            <a:ext cx="11554295" cy="4907674"/>
          </a:xfrm>
        </p:spPr>
        <p:txBody>
          <a:bodyPr/>
          <a:lstStyle/>
          <a:p>
            <a:r>
              <a:rPr lang="en-US" sz="2400" dirty="0"/>
              <a:t>Occasionally you may have a pre-defined array of numbers that you want to use within Eigen as a vector or matrix. While one option is to make a copy of the data, most commonly you probably want to re-use this memory as an Eigen type. 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An Eigen::Map is a “view”. It treats data as an Eigen object without making a copy.</a:t>
            </a:r>
            <a:br>
              <a:rPr lang="en-US" sz="2400" dirty="0"/>
            </a:br>
            <a:endParaRPr lang="en-US" sz="2400" dirty="0"/>
          </a:p>
          <a:p>
            <a:pPr marL="482600" lvl="1" indent="0">
              <a:buNone/>
            </a:pPr>
            <a:b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800" noProof="1">
                <a:solidFill>
                  <a:srgbClr val="000000"/>
                </a:solidFill>
                <a:latin typeface="Courier New" panose="02070309020205020404" pitchFamily="49" charset="0"/>
              </a:rPr>
              <a:t>Map&lt;Matrix&lt;typename Scalar, int RowsAtCompileTime, int ColsAtCompileTime&gt; &gt;</a:t>
            </a:r>
          </a:p>
          <a:p>
            <a:pPr marL="482600" lvl="1" indent="0">
              <a:buNone/>
            </a:pPr>
            <a:endParaRPr lang="en-US" sz="1800" noProof="1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482600" lvl="1" indent="0">
              <a:buNone/>
            </a:pPr>
            <a:r>
              <a:rPr lang="en-US" sz="1800" noProof="1">
                <a:solidFill>
                  <a:srgbClr val="000000"/>
                </a:solidFill>
                <a:latin typeface="Courier New" panose="02070309020205020404" pitchFamily="49" charset="0"/>
              </a:rPr>
              <a:t>int in_data[6] = {0, 1, 2, 3, 4, 5};</a:t>
            </a:r>
          </a:p>
          <a:p>
            <a:pPr marL="482600" lvl="1" indent="0">
              <a:buNone/>
            </a:pPr>
            <a:r>
              <a:rPr lang="en-US" sz="1800" noProof="1">
                <a:solidFill>
                  <a:srgbClr val="000000"/>
                </a:solidFill>
                <a:latin typeface="Courier New" panose="02070309020205020404" pitchFamily="49" charset="0"/>
              </a:rPr>
              <a:t>int rows = 2, cols = 3;</a:t>
            </a:r>
          </a:p>
          <a:p>
            <a:pPr marL="482600" lvl="1" indent="0">
              <a:buNone/>
            </a:pPr>
            <a:r>
              <a:rPr lang="en-US" sz="1800" noProof="1">
                <a:solidFill>
                  <a:srgbClr val="000000"/>
                </a:solidFill>
                <a:latin typeface="Courier New" panose="02070309020205020404" pitchFamily="49" charset="0"/>
              </a:rPr>
              <a:t>Map&lt;ArrayXXi&gt; mapped_in_data(in_data,rows,columns);</a:t>
            </a:r>
          </a:p>
          <a:p>
            <a:pPr marL="482600" lvl="1" indent="0">
              <a:buNone/>
            </a:pPr>
            <a:r>
              <a:rPr lang="en-US" sz="1800" noProof="1">
                <a:solidFill>
                  <a:srgbClr val="000000"/>
                </a:solidFill>
                <a:latin typeface="Courier New" panose="02070309020205020404" pitchFamily="49" charset="0"/>
              </a:rPr>
              <a:t>ArrayXXi some_math_result = (mapped_in_data * 4) + 6;</a:t>
            </a:r>
          </a:p>
          <a:p>
            <a:pPr marL="482600" lvl="1" indent="0">
              <a:buNone/>
            </a:pPr>
            <a:endParaRPr lang="en-US" sz="1600" noProof="1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25400" indent="0">
              <a:buNone/>
            </a:pPr>
            <a:endParaRPr lang="en-US" sz="18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endParaRPr lang="en-US" sz="1800" dirty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1F181E-0814-F74D-92C6-0027DDF3706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177BEE2-AE9E-5345-B576-CF7199D18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Eigen::Map – Getting Large Data into Eigen</a:t>
            </a:r>
          </a:p>
        </p:txBody>
      </p:sp>
    </p:spTree>
    <p:extLst>
      <p:ext uri="{BB962C8B-B14F-4D97-AF65-F5344CB8AC3E}">
        <p14:creationId xmlns:p14="http://schemas.microsoft.com/office/powerpoint/2010/main" val="3296505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E86EA45-79A4-0E4F-AE3F-6AFCD85149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6" y="1674190"/>
            <a:ext cx="11554295" cy="4525963"/>
          </a:xfrm>
        </p:spPr>
        <p:txBody>
          <a:bodyPr/>
          <a:lstStyle/>
          <a:p>
            <a:r>
              <a:rPr lang="en-US" sz="2400" dirty="0"/>
              <a:t>You might want to convert Eigen objects to 1-D arrays. Use the .data() method.</a:t>
            </a:r>
            <a:br>
              <a:rPr lang="en-US" sz="2400" dirty="0"/>
            </a:br>
            <a:br>
              <a:rPr lang="en-US" sz="2400" dirty="0"/>
            </a:b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Eigen::ArrayXXf some_floats(3,4);</a:t>
            </a:r>
            <a:b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some_floats &lt;&lt; 0.5f, 1.5f, 2.5f, 3.5f, …;</a:t>
            </a:r>
            <a:b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</a:br>
            <a:b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std::vector&lt;float&gt; data_vector(some_floats.data(), some_floats.size());</a:t>
            </a:r>
          </a:p>
          <a:p>
            <a:r>
              <a:rPr lang="en-US" sz="2400" dirty="0">
                <a:solidFill>
                  <a:srgbClr val="000000"/>
                </a:solidFill>
              </a:rPr>
              <a:t>Note: the .data() method is a raw data view. Row-wise and column-wise storage use different element ordering.</a:t>
            </a:r>
            <a:endParaRPr lang="en-US" noProof="1"/>
          </a:p>
          <a:p>
            <a:endParaRPr lang="en-US" sz="1800" dirty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1F181E-0814-F74D-92C6-0027DDF3706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177BEE2-AE9E-5345-B576-CF7199D18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Data Out of Eigen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93B2AA-8554-4DA9-A5AF-B4D28433434D}"/>
              </a:ext>
            </a:extLst>
          </p:cNvPr>
          <p:cNvGrpSpPr/>
          <p:nvPr/>
        </p:nvGrpSpPr>
        <p:grpSpPr>
          <a:xfrm>
            <a:off x="4759489" y="4324535"/>
            <a:ext cx="3978111" cy="1348126"/>
            <a:chOff x="7303252" y="4763340"/>
            <a:chExt cx="3978111" cy="1348126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4D35AE7-152B-4A96-A28E-89D9C14B8803}"/>
                </a:ext>
              </a:extLst>
            </p:cNvPr>
            <p:cNvSpPr txBox="1"/>
            <p:nvPr/>
          </p:nvSpPr>
          <p:spPr>
            <a:xfrm>
              <a:off x="7303252" y="4763340"/>
              <a:ext cx="3680181" cy="134812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E70C0089-B7EC-418F-898F-1A2304C54D3F}"/>
                    </a:ext>
                  </a:extLst>
                </p:cNvPr>
                <p:cNvSpPr txBox="1"/>
                <p:nvPr/>
              </p:nvSpPr>
              <p:spPr>
                <a:xfrm>
                  <a:off x="7738891" y="4763340"/>
                  <a:ext cx="1444022" cy="8249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e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e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</m:e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e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E70C0089-B7EC-418F-898F-1A2304C54D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38891" y="4763340"/>
                  <a:ext cx="1444022" cy="824906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2BC3EF3-2F90-45C0-9DC0-E766C7422A84}"/>
                </a:ext>
              </a:extLst>
            </p:cNvPr>
            <p:cNvSpPr txBox="1"/>
            <p:nvPr/>
          </p:nvSpPr>
          <p:spPr>
            <a:xfrm>
              <a:off x="7303252" y="5588246"/>
              <a:ext cx="39781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Row-major:		1, 2, 3, 4, 5, 6, 7, 8, 9</a:t>
              </a:r>
            </a:p>
            <a:p>
              <a:r>
                <a:rPr lang="en-US" sz="1400" dirty="0"/>
                <a:t>Column-major: 	1, 4, 7, 2, 5, 8, 3, 6, 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5375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34428F-F31D-CF4B-A1F1-02E26927B0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6" y="1674190"/>
            <a:ext cx="11554295" cy="4981134"/>
          </a:xfrm>
        </p:spPr>
        <p:txBody>
          <a:bodyPr/>
          <a:lstStyle/>
          <a:p>
            <a:r>
              <a:rPr lang="en-US" dirty="0"/>
              <a:t>Eigen::Arrays are good for one and two-dimensional data.</a:t>
            </a:r>
          </a:p>
          <a:p>
            <a:r>
              <a:rPr lang="en-US" dirty="0"/>
              <a:t>We still want to avoid using constructs like vector&lt;vector&lt;vector&lt;vector&lt;double&gt;&gt;&gt;&gt;.</a:t>
            </a:r>
          </a:p>
          <a:p>
            <a:r>
              <a:rPr lang="en-US" dirty="0"/>
              <a:t>For higher dimensionalities, we can use Eigen::Tensor.</a:t>
            </a:r>
            <a:br>
              <a:rPr lang="en-US" dirty="0"/>
            </a:br>
            <a:r>
              <a:rPr lang="en-US" noProof="1"/>
              <a:t>Eigen::Tensor&lt;data_type, rank&gt;(size_0, size_1, …)</a:t>
            </a:r>
            <a:endParaRPr lang="en-US" dirty="0"/>
          </a:p>
          <a:p>
            <a:pPr marL="482600" lvl="1" indent="0">
              <a:buNone/>
            </a:pPr>
            <a:r>
              <a:rPr lang="en-US" sz="1600" noProof="1"/>
              <a:t>// Map a tensor of ints on top of stack-allocated storage.</a:t>
            </a:r>
          </a:p>
          <a:p>
            <a:pPr marL="482600" lvl="1" indent="0">
              <a:buNone/>
            </a:pPr>
            <a:r>
              <a:rPr lang="en-US" sz="1600" noProof="1"/>
              <a:t>int storage[128]; // 2 x 4 x 2 x 8 = 128</a:t>
            </a:r>
          </a:p>
          <a:p>
            <a:pPr marL="482600" lvl="1" indent="0">
              <a:buNone/>
            </a:pPr>
            <a:r>
              <a:rPr lang="en-US" sz="1600" noProof="1"/>
              <a:t>TensorMap&lt;Tensor&lt;int, 4&gt;&gt; t_4d(storage, 2, 4, 2, 8);</a:t>
            </a:r>
          </a:p>
          <a:p>
            <a:pPr marL="25400" indent="0">
              <a:buNone/>
            </a:pPr>
            <a:endParaRPr lang="en-US" sz="2000" dirty="0"/>
          </a:p>
          <a:p>
            <a:r>
              <a:rPr lang="en-US" sz="2000" dirty="0"/>
              <a:t>Eigen::Tensors are still in development, but are stable as data containers. </a:t>
            </a:r>
            <a:br>
              <a:rPr lang="en-US" sz="2000" dirty="0"/>
            </a:br>
            <a:r>
              <a:rPr lang="en-US" sz="2000" dirty="0"/>
              <a:t>#include &lt;unsupported/Tensor&gt;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9C4066-14A9-6E47-BC30-10F32D1B32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91139DD-E658-6140-BB58-5449AA645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Multidimensional Arrays?</a:t>
            </a:r>
          </a:p>
        </p:txBody>
      </p:sp>
    </p:spTree>
    <p:extLst>
      <p:ext uri="{BB962C8B-B14F-4D97-AF65-F5344CB8AC3E}">
        <p14:creationId xmlns:p14="http://schemas.microsoft.com/office/powerpoint/2010/main" val="2750324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19C8AE-99FD-2C45-894E-31428D5D5E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6" y="1674190"/>
            <a:ext cx="11192933" cy="5047288"/>
          </a:xfrm>
        </p:spPr>
        <p:txBody>
          <a:bodyPr/>
          <a:lstStyle/>
          <a:p>
            <a:r>
              <a:rPr lang="en-US" dirty="0">
                <a:hlinkClick r:id="rId2"/>
              </a:rPr>
              <a:t>http://eigen.tuxfamily.org/</a:t>
            </a:r>
            <a:endParaRPr lang="en-US" dirty="0"/>
          </a:p>
          <a:p>
            <a:r>
              <a:rPr lang="en-US" b="1" dirty="0"/>
              <a:t>Eigen</a:t>
            </a:r>
            <a:r>
              <a:rPr lang="en-US" dirty="0"/>
              <a:t> is a high-level C++ library of template headers for linear algebra, matrix and vector operations, geometrical transformations, numerical solvers and related algorithms.</a:t>
            </a:r>
          </a:p>
          <a:p>
            <a:endParaRPr lang="en-US" dirty="0"/>
          </a:p>
          <a:p>
            <a:r>
              <a:rPr lang="en-US" dirty="0"/>
              <a:t>We want to use Eigen for three purposes:</a:t>
            </a:r>
          </a:p>
          <a:p>
            <a:pPr lvl="1"/>
            <a:r>
              <a:rPr lang="en-US" dirty="0"/>
              <a:t>Multidimensional array storage</a:t>
            </a:r>
          </a:p>
          <a:p>
            <a:pPr lvl="1"/>
            <a:r>
              <a:rPr lang="en-US" dirty="0"/>
              <a:t>Very fast math</a:t>
            </a:r>
          </a:p>
          <a:p>
            <a:pPr lvl="1"/>
            <a:r>
              <a:rPr lang="en-US" dirty="0"/>
              <a:t>Linear algebra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288A48-F20D-5442-BFF7-8061A5CA432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564D0FF-446F-474B-8138-59C3762F6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Eigen?</a:t>
            </a:r>
          </a:p>
        </p:txBody>
      </p:sp>
    </p:spTree>
    <p:extLst>
      <p:ext uri="{BB962C8B-B14F-4D97-AF65-F5344CB8AC3E}">
        <p14:creationId xmlns:p14="http://schemas.microsoft.com/office/powerpoint/2010/main" val="2388058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9A823-A33A-1847-96D0-43558AC85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Why Do We Want 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510946-5FC2-FE41-B533-FE1C94068A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We want our data objects to retain their native dimensionality.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It is much easier to read and perform coefficientwise math without looping over index variables.</a:t>
            </a:r>
            <a:br>
              <a:rPr lang="en-US" sz="2400" dirty="0">
                <a:solidFill>
                  <a:schemeClr val="tx1"/>
                </a:solidFill>
              </a:rPr>
            </a:br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We want to avoid situations where we split up data (e.g. Tb_ch1, Tb_ch2, …).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Eigen provides classes for manipulating data that are very efficient and easy to use.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Eigen is already a dependency of OOPS.</a:t>
            </a:r>
            <a:br>
              <a:rPr lang="en-US" sz="2400" dirty="0">
                <a:solidFill>
                  <a:schemeClr val="tx1"/>
                </a:solidFill>
              </a:rPr>
            </a:br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We want to extend the IODA </a:t>
            </a:r>
            <a:r>
              <a:rPr lang="en-US" sz="2400" noProof="1">
                <a:solidFill>
                  <a:schemeClr val="tx1"/>
                </a:solidFill>
              </a:rPr>
              <a:t>ObsSpace / ObsData / ObsDataVector </a:t>
            </a:r>
            <a:r>
              <a:rPr lang="en-US" sz="2400" dirty="0">
                <a:solidFill>
                  <a:schemeClr val="tx1"/>
                </a:solidFill>
              </a:rPr>
              <a:t>interfaces to natively store and manipulate Eigen objects.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0DC965-659B-654F-8843-AEB49438024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018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121F863-BCEB-BC44-8957-4697FF8790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7" y="1674190"/>
            <a:ext cx="5022506" cy="4525963"/>
          </a:xfrm>
        </p:spPr>
        <p:txBody>
          <a:bodyPr>
            <a:normAutofit fontScale="70000" lnSpcReduction="20000"/>
          </a:bodyPr>
          <a:lstStyle/>
          <a:p>
            <a:pPr marL="25400" indent="0">
              <a:buNone/>
            </a:pPr>
            <a:r>
              <a:rPr lang="en-US" noProof="1">
                <a:solidFill>
                  <a:srgbClr val="806020"/>
                </a:solidFill>
                <a:latin typeface="Courier New" panose="02070309020205020404" pitchFamily="49" charset="0"/>
              </a:rPr>
              <a:t>#include &lt;iostream&gt;</a:t>
            </a:r>
            <a:endParaRPr lang="en-US" noProof="1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25400" indent="0">
              <a:buNone/>
            </a:pPr>
            <a:r>
              <a:rPr lang="en-US" noProof="1">
                <a:solidFill>
                  <a:srgbClr val="806020"/>
                </a:solidFill>
                <a:latin typeface="Courier New" panose="02070309020205020404" pitchFamily="49" charset="0"/>
              </a:rPr>
              <a:t>#include &lt;Eigen/Dense&gt;</a:t>
            </a:r>
            <a:endParaRPr lang="en-US" noProof="1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25400" indent="0">
              <a:buNone/>
            </a:pPr>
            <a:r>
              <a:rPr lang="en-US" noProof="1">
                <a:solidFill>
                  <a:srgbClr val="008000"/>
                </a:solidFill>
                <a:latin typeface="Courier New" panose="02070309020205020404" pitchFamily="49" charset="0"/>
              </a:rPr>
              <a:t>using</a:t>
            </a:r>
            <a:r>
              <a:rPr lang="en-US" noProof="1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noProof="1">
                <a:solidFill>
                  <a:srgbClr val="4665A2"/>
                </a:solidFill>
                <a:latin typeface="Courier New" panose="02070309020205020404" pitchFamily="49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Eigen::ArrayXXd</a:t>
            </a:r>
            <a:r>
              <a:rPr lang="en-US" noProof="1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pPr marL="25400" indent="0">
              <a:buNone/>
            </a:pPr>
            <a:endParaRPr lang="en-US" noProof="1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25400" indent="0">
              <a:buNone/>
            </a:pPr>
            <a:r>
              <a:rPr lang="en-US" noProof="1">
                <a:solidFill>
                  <a:srgbClr val="604020"/>
                </a:solidFill>
                <a:latin typeface="Courier New" panose="02070309020205020404" pitchFamily="49" charset="0"/>
              </a:rPr>
              <a:t>int</a:t>
            </a:r>
            <a:r>
              <a:rPr lang="en-US" noProof="1">
                <a:solidFill>
                  <a:srgbClr val="000000"/>
                </a:solidFill>
                <a:latin typeface="Courier New" panose="02070309020205020404" pitchFamily="49" charset="0"/>
              </a:rPr>
              <a:t> main(int, char**)</a:t>
            </a:r>
          </a:p>
          <a:p>
            <a:pPr marL="25400" indent="0">
              <a:buNone/>
            </a:pPr>
            <a:r>
              <a:rPr lang="en-US" noProof="1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</a:p>
          <a:p>
            <a:pPr marL="482600" lvl="1" indent="0">
              <a:buNone/>
            </a:pPr>
            <a:r>
              <a:rPr lang="en-US" noProof="1">
                <a:solidFill>
                  <a:srgbClr val="4665A2"/>
                </a:solidFill>
                <a:latin typeface="Courier New" panose="02070309020205020404" pitchFamily="49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ArrayXXd</a:t>
            </a:r>
            <a:r>
              <a:rPr lang="en-US" noProof="1">
                <a:solidFill>
                  <a:srgbClr val="000000"/>
                </a:solidFill>
                <a:latin typeface="Courier New" panose="02070309020205020404" pitchFamily="49" charset="0"/>
              </a:rPr>
              <a:t> a(2,2);</a:t>
            </a:r>
          </a:p>
          <a:p>
            <a:pPr marL="482600" lvl="1" indent="0">
              <a:buNone/>
            </a:pPr>
            <a:r>
              <a:rPr lang="en-US" noProof="1">
                <a:solidFill>
                  <a:srgbClr val="000000"/>
                </a:solidFill>
                <a:latin typeface="Courier New" panose="02070309020205020404" pitchFamily="49" charset="0"/>
              </a:rPr>
              <a:t>a(0,0) = 3;</a:t>
            </a:r>
          </a:p>
          <a:p>
            <a:pPr marL="482600" lvl="1" indent="0">
              <a:buNone/>
            </a:pPr>
            <a:r>
              <a:rPr lang="en-US" noProof="1">
                <a:solidFill>
                  <a:srgbClr val="000000"/>
                </a:solidFill>
                <a:latin typeface="Courier New" panose="02070309020205020404" pitchFamily="49" charset="0"/>
              </a:rPr>
              <a:t>a(1,0) = 2.5;</a:t>
            </a:r>
          </a:p>
          <a:p>
            <a:pPr marL="482600" lvl="1" indent="0">
              <a:buNone/>
            </a:pPr>
            <a:r>
              <a:rPr lang="en-US" noProof="1">
                <a:solidFill>
                  <a:srgbClr val="000000"/>
                </a:solidFill>
                <a:latin typeface="Courier New" panose="02070309020205020404" pitchFamily="49" charset="0"/>
              </a:rPr>
              <a:t>a(0,1) = -1;</a:t>
            </a:r>
          </a:p>
          <a:p>
            <a:pPr marL="482600" lvl="1" indent="0">
              <a:buNone/>
            </a:pPr>
            <a:r>
              <a:rPr lang="en-US" noProof="1">
                <a:solidFill>
                  <a:srgbClr val="000000"/>
                </a:solidFill>
                <a:latin typeface="Courier New" panose="02070309020205020404" pitchFamily="49" charset="0"/>
              </a:rPr>
              <a:t>a(1,1) = a(1,0) + a(0,1);</a:t>
            </a:r>
          </a:p>
          <a:p>
            <a:pPr marL="482600" lvl="1" indent="0">
              <a:buNone/>
            </a:pPr>
            <a:r>
              <a:rPr lang="en-US" noProof="1">
                <a:solidFill>
                  <a:srgbClr val="000000"/>
                </a:solidFill>
                <a:latin typeface="Courier New" panose="02070309020205020404" pitchFamily="49" charset="0"/>
              </a:rPr>
              <a:t>std::cout &lt;&lt; a &lt;&lt; std::endl;</a:t>
            </a:r>
          </a:p>
          <a:p>
            <a:pPr marL="25400" indent="0">
              <a:buNone/>
            </a:pPr>
            <a:r>
              <a:rPr lang="en-US" noProof="1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</a:p>
          <a:p>
            <a:pPr marL="25400" indent="0">
              <a:buNone/>
            </a:pPr>
            <a:endParaRPr lang="en-US" noProof="1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C8F027-66AF-CA4A-9CC6-2F074AEF648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EAE2B8E-FA3E-FA42-8096-4981AFED8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Very Simple Program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4504C4-FAE9-A948-B32E-4AB1EA1CAC76}"/>
              </a:ext>
            </a:extLst>
          </p:cNvPr>
          <p:cNvSpPr txBox="1"/>
          <p:nvPr/>
        </p:nvSpPr>
        <p:spPr>
          <a:xfrm>
            <a:off x="6188149" y="3232298"/>
            <a:ext cx="2169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Create a 2x2 array.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0DAD49-C5C6-C54C-9439-DDAAF05A8337}"/>
              </a:ext>
            </a:extLst>
          </p:cNvPr>
          <p:cNvSpPr txBox="1"/>
          <p:nvPr/>
        </p:nvSpPr>
        <p:spPr>
          <a:xfrm>
            <a:off x="6188149" y="4402866"/>
            <a:ext cx="2169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Set the array coefficients.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0DE421-9CB8-F94A-886B-FB56FE59ABBA}"/>
              </a:ext>
            </a:extLst>
          </p:cNvPr>
          <p:cNvSpPr txBox="1"/>
          <p:nvPr/>
        </p:nvSpPr>
        <p:spPr>
          <a:xfrm>
            <a:off x="6188149" y="5366449"/>
            <a:ext cx="21690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Print the array.</a:t>
            </a:r>
          </a:p>
          <a:p>
            <a:endParaRPr lang="en-US" dirty="0"/>
          </a:p>
          <a:p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</a:rPr>
              <a:t>  3  -1</a:t>
            </a:r>
          </a:p>
          <a:p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</a:rPr>
              <a:t>2.5 1.5</a:t>
            </a:r>
            <a:endParaRPr lang="en-US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170E166-D6F9-D441-822F-51E553E154D8}"/>
              </a:ext>
            </a:extLst>
          </p:cNvPr>
          <p:cNvCxnSpPr>
            <a:stCxn id="10" idx="1"/>
          </p:cNvCxnSpPr>
          <p:nvPr/>
        </p:nvCxnSpPr>
        <p:spPr>
          <a:xfrm flipH="1">
            <a:off x="3434316" y="3416964"/>
            <a:ext cx="2753833" cy="520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ight Brace 14">
            <a:extLst>
              <a:ext uri="{FF2B5EF4-FFF2-40B4-BE49-F238E27FC236}">
                <a16:creationId xmlns:a16="http://schemas.microsoft.com/office/drawing/2014/main" id="{A4D1E5AD-3912-CE41-82CE-C7301DB48258}"/>
              </a:ext>
            </a:extLst>
          </p:cNvPr>
          <p:cNvSpPr/>
          <p:nvPr/>
        </p:nvSpPr>
        <p:spPr>
          <a:xfrm>
            <a:off x="5932305" y="4192632"/>
            <a:ext cx="255844" cy="108097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CCE4F5B-5FA8-9F4D-A73C-5AA937AF4F79}"/>
              </a:ext>
            </a:extLst>
          </p:cNvPr>
          <p:cNvCxnSpPr/>
          <p:nvPr/>
        </p:nvCxnSpPr>
        <p:spPr>
          <a:xfrm flipH="1">
            <a:off x="5411973" y="5560828"/>
            <a:ext cx="7761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B329A48-40A4-6F43-A5F5-1AA975C189F0}"/>
              </a:ext>
            </a:extLst>
          </p:cNvPr>
          <p:cNvSpPr txBox="1"/>
          <p:nvPr/>
        </p:nvSpPr>
        <p:spPr>
          <a:xfrm>
            <a:off x="8456821" y="1679043"/>
            <a:ext cx="3611131" cy="30469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noProof="1"/>
              <a:t>CMakeLists.txt</a:t>
            </a:r>
          </a:p>
          <a:p>
            <a:endParaRPr lang="en-US" sz="1200" noProof="1"/>
          </a:p>
          <a:p>
            <a:r>
              <a:rPr lang="en-US" sz="1200" b="1" noProof="1"/>
              <a:t>cmake_minimum_required</a:t>
            </a:r>
            <a:r>
              <a:rPr lang="en-US" sz="1200" noProof="1"/>
              <a:t>(</a:t>
            </a:r>
            <a:r>
              <a:rPr lang="en-US" sz="1200" b="1" noProof="1"/>
              <a:t>VERSION</a:t>
            </a:r>
            <a:r>
              <a:rPr lang="en-US" sz="1200" noProof="1"/>
              <a:t> 3.2)</a:t>
            </a:r>
          </a:p>
          <a:p>
            <a:r>
              <a:rPr lang="en-US" sz="1200" b="1" noProof="1"/>
              <a:t>project</a:t>
            </a:r>
            <a:r>
              <a:rPr lang="en-US" sz="1200" noProof="1"/>
              <a:t>(ex </a:t>
            </a:r>
            <a:r>
              <a:rPr lang="en-US" sz="1200" b="1" noProof="1"/>
              <a:t>VERSION</a:t>
            </a:r>
            <a:r>
              <a:rPr lang="en-US" sz="1200" noProof="1"/>
              <a:t> 0.0.1 </a:t>
            </a:r>
            <a:r>
              <a:rPr lang="en-US" sz="1200" b="1" noProof="1"/>
              <a:t>LANGUAGES</a:t>
            </a:r>
            <a:r>
              <a:rPr lang="en-US" sz="1200" noProof="1"/>
              <a:t> C CXX)</a:t>
            </a:r>
          </a:p>
          <a:p>
            <a:br>
              <a:rPr lang="en-US" sz="1200" noProof="1"/>
            </a:br>
            <a:endParaRPr lang="en-US" sz="1200" noProof="1"/>
          </a:p>
          <a:p>
            <a:r>
              <a:rPr lang="en-US" sz="1200" b="1" noProof="1"/>
              <a:t>find_package</a:t>
            </a:r>
            <a:r>
              <a:rPr lang="en-US" sz="1200" noProof="1"/>
              <a:t>(Eigen3 </a:t>
            </a:r>
            <a:r>
              <a:rPr lang="en-US" sz="1200" b="1" noProof="1"/>
              <a:t>REQUIRED</a:t>
            </a:r>
            <a:r>
              <a:rPr lang="en-US" sz="1200" noProof="1"/>
              <a:t>)</a:t>
            </a:r>
          </a:p>
          <a:p>
            <a:br>
              <a:rPr lang="en-US" sz="1200" noProof="1"/>
            </a:br>
            <a:endParaRPr lang="en-US" sz="1200" noProof="1"/>
          </a:p>
          <a:p>
            <a:r>
              <a:rPr lang="en-US" sz="1200" b="1" noProof="1"/>
              <a:t>add_executable</a:t>
            </a:r>
            <a:r>
              <a:rPr lang="en-US" sz="1200" noProof="1"/>
              <a:t>(ex1 ex1.cpp)</a:t>
            </a:r>
          </a:p>
          <a:p>
            <a:r>
              <a:rPr lang="en-US" sz="1200" b="1" noProof="1"/>
              <a:t>set_property</a:t>
            </a:r>
            <a:r>
              <a:rPr lang="en-US" sz="1200" noProof="1"/>
              <a:t>(</a:t>
            </a:r>
            <a:r>
              <a:rPr lang="en-US" sz="1200" b="1" noProof="1"/>
              <a:t>TARGET</a:t>
            </a:r>
            <a:r>
              <a:rPr lang="en-US" sz="1200" noProof="1"/>
              <a:t> ex1 </a:t>
            </a:r>
          </a:p>
          <a:p>
            <a:r>
              <a:rPr lang="en-US" sz="1200" b="1" noProof="1"/>
              <a:t>	PROPERTY</a:t>
            </a:r>
            <a:r>
              <a:rPr lang="en-US" sz="1200" noProof="1"/>
              <a:t> CXX_STANDARD 14)</a:t>
            </a:r>
          </a:p>
          <a:p>
            <a:r>
              <a:rPr lang="en-US" sz="1200" b="1" noProof="1"/>
              <a:t>target_include_directories</a:t>
            </a:r>
            <a:r>
              <a:rPr lang="en-US" sz="1200" noProof="1"/>
              <a:t>(ex1 </a:t>
            </a:r>
          </a:p>
          <a:p>
            <a:r>
              <a:rPr lang="en-US" sz="1200" b="1" noProof="1"/>
              <a:t>	SYSTEM</a:t>
            </a:r>
            <a:r>
              <a:rPr lang="en-US" sz="1200" noProof="1"/>
              <a:t> PUBLIC</a:t>
            </a:r>
          </a:p>
          <a:p>
            <a:r>
              <a:rPr lang="en-US" sz="1200" noProof="1"/>
              <a:t>	${EIGEN3_INCLUDE_DIR})</a:t>
            </a:r>
          </a:p>
          <a:p>
            <a:endParaRPr lang="en-US" sz="1200" noProof="1"/>
          </a:p>
        </p:txBody>
      </p:sp>
    </p:spTree>
    <p:extLst>
      <p:ext uri="{BB962C8B-B14F-4D97-AF65-F5344CB8AC3E}">
        <p14:creationId xmlns:p14="http://schemas.microsoft.com/office/powerpoint/2010/main" val="2362645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DB306ABE-EFDE-9145-9CE6-4DF1FDC4D361}"/>
              </a:ext>
            </a:extLst>
          </p:cNvPr>
          <p:cNvSpPr txBox="1"/>
          <p:nvPr/>
        </p:nvSpPr>
        <p:spPr>
          <a:xfrm>
            <a:off x="7303252" y="4763340"/>
            <a:ext cx="3680181" cy="13481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C4B2E82-8777-B048-A283-9CFD9313ED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5400" indent="0">
              <a:buNone/>
            </a:pPr>
            <a:r>
              <a:rPr lang="en-US" noProof="1"/>
              <a:t>Eigen Arrays are templates.</a:t>
            </a:r>
          </a:p>
          <a:p>
            <a:pPr marL="25400" indent="0">
              <a:buNone/>
            </a:pPr>
            <a:endParaRPr lang="en-US" noProof="1"/>
          </a:p>
          <a:p>
            <a:pPr marL="25400" indent="0">
              <a:buNone/>
            </a:pPr>
            <a:endParaRPr lang="en-US" noProof="1"/>
          </a:p>
          <a:p>
            <a:pPr marL="25400" indent="0">
              <a:buNone/>
            </a:pPr>
            <a:r>
              <a:rPr lang="en-US" noProof="1"/>
              <a:t>Eigen::Array</a:t>
            </a:r>
            <a:r>
              <a:rPr lang="en-US" noProof="1">
                <a:solidFill>
                  <a:srgbClr val="FF0000"/>
                </a:solidFill>
              </a:rPr>
              <a:t>XX</a:t>
            </a:r>
            <a:r>
              <a:rPr lang="en-US" noProof="1">
                <a:solidFill>
                  <a:srgbClr val="00B0F0"/>
                </a:solidFill>
              </a:rPr>
              <a:t>d</a:t>
            </a:r>
            <a:r>
              <a:rPr lang="en-US" noProof="1"/>
              <a:t> →</a:t>
            </a:r>
          </a:p>
          <a:p>
            <a:pPr marL="25400" indent="0">
              <a:buNone/>
            </a:pPr>
            <a:r>
              <a:rPr lang="en-US" noProof="1"/>
              <a:t>	Eigen::Array&lt;	</a:t>
            </a:r>
            <a:r>
              <a:rPr lang="en-US" noProof="1">
                <a:solidFill>
                  <a:srgbClr val="00B0F0"/>
                </a:solidFill>
              </a:rPr>
              <a:t>double</a:t>
            </a:r>
            <a:r>
              <a:rPr lang="en-US" noProof="1"/>
              <a:t>, </a:t>
            </a:r>
            <a:r>
              <a:rPr lang="en-US" noProof="1">
                <a:solidFill>
                  <a:srgbClr val="FF0000"/>
                </a:solidFill>
              </a:rPr>
              <a:t>Eigen::Dynamic</a:t>
            </a:r>
            <a:r>
              <a:rPr lang="en-US" noProof="1"/>
              <a:t>, </a:t>
            </a:r>
            <a:r>
              <a:rPr lang="en-US" noProof="1">
                <a:solidFill>
                  <a:srgbClr val="FF0000"/>
                </a:solidFill>
              </a:rPr>
              <a:t>Eigen::Dynamic</a:t>
            </a:r>
            <a:r>
              <a:rPr lang="en-US" noProof="1"/>
              <a:t>, 					Eigen::ColMajor&gt;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EE43FD-1941-3D41-A30A-6DB8E237172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F416723-6234-EB42-83C7-B54BEDCCF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an Eigen::Array?</a:t>
            </a: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63D3AB05-2AC9-E743-80C1-0425BF113D83}"/>
              </a:ext>
            </a:extLst>
          </p:cNvPr>
          <p:cNvSpPr/>
          <p:nvPr/>
        </p:nvSpPr>
        <p:spPr>
          <a:xfrm rot="16200000">
            <a:off x="7959062" y="1374133"/>
            <a:ext cx="348512" cy="512607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BC2C1AB7-336A-D746-9508-C0AAE25328B7}"/>
              </a:ext>
            </a:extLst>
          </p:cNvPr>
          <p:cNvSpPr/>
          <p:nvPr/>
        </p:nvSpPr>
        <p:spPr>
          <a:xfrm rot="16200000">
            <a:off x="4537152" y="3374825"/>
            <a:ext cx="348512" cy="112469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2F655E98-05FB-E846-B7F0-106210916285}"/>
              </a:ext>
            </a:extLst>
          </p:cNvPr>
          <p:cNvSpPr/>
          <p:nvPr/>
        </p:nvSpPr>
        <p:spPr>
          <a:xfrm rot="5400000">
            <a:off x="5292061" y="3867058"/>
            <a:ext cx="348512" cy="263450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B22CCC-A839-E648-BB94-D44AC51BBEE5}"/>
              </a:ext>
            </a:extLst>
          </p:cNvPr>
          <p:cNvSpPr txBox="1"/>
          <p:nvPr/>
        </p:nvSpPr>
        <p:spPr>
          <a:xfrm>
            <a:off x="4149062" y="3116582"/>
            <a:ext cx="1124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Storage Type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863B7B-5BCD-ED4A-9A8C-FEBF3F7CFCD1}"/>
              </a:ext>
            </a:extLst>
          </p:cNvPr>
          <p:cNvSpPr txBox="1"/>
          <p:nvPr/>
        </p:nvSpPr>
        <p:spPr>
          <a:xfrm>
            <a:off x="5570280" y="3116582"/>
            <a:ext cx="5126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Rows and columns at compile time.</a:t>
            </a:r>
          </a:p>
          <a:p>
            <a:pPr algn="ctr"/>
            <a:r>
              <a:rPr lang="en-US" dirty="0"/>
              <a:t>Generally should be Eigen::Dynamic.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457737-356A-0744-92CD-59BE7E1DC853}"/>
              </a:ext>
            </a:extLst>
          </p:cNvPr>
          <p:cNvSpPr txBox="1"/>
          <p:nvPr/>
        </p:nvSpPr>
        <p:spPr>
          <a:xfrm>
            <a:off x="4149062" y="5465135"/>
            <a:ext cx="2634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Store in Column-Major Form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EC3E46-53C9-644B-8699-BC0BE5D11AC7}"/>
              </a:ext>
            </a:extLst>
          </p:cNvPr>
          <p:cNvSpPr txBox="1"/>
          <p:nvPr/>
        </p:nvSpPr>
        <p:spPr>
          <a:xfrm>
            <a:off x="5466317" y="1558459"/>
            <a:ext cx="1468473" cy="13388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u="sng" dirty="0"/>
              <a:t>Other types:</a:t>
            </a:r>
          </a:p>
          <a:p>
            <a:r>
              <a:rPr lang="en-US" noProof="1"/>
              <a:t>char</a:t>
            </a:r>
          </a:p>
          <a:p>
            <a:r>
              <a:rPr lang="en-US" noProof="1"/>
              <a:t>float</a:t>
            </a:r>
          </a:p>
          <a:p>
            <a:r>
              <a:rPr lang="en-US" noProof="1"/>
              <a:t>int…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B2D342-8D71-AD42-8D62-68DD4958FA09}"/>
              </a:ext>
            </a:extLst>
          </p:cNvPr>
          <p:cNvSpPr txBox="1"/>
          <p:nvPr/>
        </p:nvSpPr>
        <p:spPr>
          <a:xfrm>
            <a:off x="7055885" y="1558459"/>
            <a:ext cx="3927548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Dynamic allocation allows objects to be resized. If you have something reasonably small, you can try to allocate on the stack instead.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7ECB05D-4F61-7341-9B4F-CEDE25D8F804}"/>
                  </a:ext>
                </a:extLst>
              </p:cNvPr>
              <p:cNvSpPr txBox="1"/>
              <p:nvPr/>
            </p:nvSpPr>
            <p:spPr>
              <a:xfrm>
                <a:off x="7738891" y="4763340"/>
                <a:ext cx="1444022" cy="8249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7ECB05D-4F61-7341-9B4F-CEDE25D8F8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8891" y="4763340"/>
                <a:ext cx="1444022" cy="824906"/>
              </a:xfrm>
              <a:prstGeom prst="rect">
                <a:avLst/>
              </a:prstGeom>
              <a:blipFill>
                <a:blip r:embed="rId2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0F5A70E3-2CE9-C84E-A703-D06EC65F4BFC}"/>
              </a:ext>
            </a:extLst>
          </p:cNvPr>
          <p:cNvSpPr txBox="1"/>
          <p:nvPr/>
        </p:nvSpPr>
        <p:spPr>
          <a:xfrm>
            <a:off x="7303252" y="5588246"/>
            <a:ext cx="39781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Row-major:		1, 2, 3, 4, 5, 6, 7, 8, 9</a:t>
            </a:r>
          </a:p>
          <a:p>
            <a:r>
              <a:rPr lang="en-US" sz="1400" dirty="0"/>
              <a:t>Column-major: 	1, 4, 7, 2, 5, 8, 3, 6, 9</a:t>
            </a:r>
          </a:p>
        </p:txBody>
      </p:sp>
    </p:spTree>
    <p:extLst>
      <p:ext uri="{BB962C8B-B14F-4D97-AF65-F5344CB8AC3E}">
        <p14:creationId xmlns:p14="http://schemas.microsoft.com/office/powerpoint/2010/main" val="1346749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1" grpId="0" animBg="1"/>
      <p:bldP spid="11" grpId="1" animBg="1"/>
      <p:bldP spid="12" grpId="0" animBg="1"/>
      <p:bldP spid="12" grpId="1" animBg="1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FFE563F-7644-954C-A10F-5BDB7C5698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6" y="1674190"/>
            <a:ext cx="11192933" cy="4773744"/>
          </a:xfrm>
        </p:spPr>
        <p:txBody>
          <a:bodyPr/>
          <a:lstStyle/>
          <a:p>
            <a:pPr marL="25400" indent="0">
              <a:buNone/>
            </a:pPr>
            <a:r>
              <a:rPr lang="en-US" dirty="0"/>
              <a:t>Eigen::Arrays can perform coefficientwise math.</a:t>
            </a:r>
          </a:p>
          <a:p>
            <a:pPr marL="25400" indent="0">
              <a:buNone/>
            </a:pPr>
            <a:r>
              <a:rPr lang="en-US" dirty="0"/>
              <a:t>So, you can add, subtract, multiply, divide.</a:t>
            </a:r>
          </a:p>
          <a:p>
            <a:pPr marL="482600" lvl="1" indent="0">
              <a:buClr>
                <a:srgbClr val="000000"/>
              </a:buClr>
              <a:buNone/>
            </a:pPr>
            <a:r>
              <a:rPr lang="en-US" sz="2000" noProof="1">
                <a:solidFill>
                  <a:srgbClr val="4665A2"/>
                </a:solidFill>
                <a:latin typeface="Courier New" panose="02070309020205020404" pitchFamily="49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ArrayXXd</a:t>
            </a: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 a(2,2), b(2,2);</a:t>
            </a:r>
          </a:p>
          <a:p>
            <a:pPr marL="482600" lvl="1" indent="0">
              <a:buClr>
                <a:srgbClr val="000000"/>
              </a:buClr>
              <a:buNone/>
            </a:pP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a &lt;&lt; 1, 2, 3, 4;</a:t>
            </a:r>
          </a:p>
          <a:p>
            <a:pPr marL="482600" lvl="1" indent="0">
              <a:buClr>
                <a:srgbClr val="000000"/>
              </a:buClr>
              <a:buNone/>
            </a:pP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b &lt;&lt; 2, 3, 4, 5;</a:t>
            </a:r>
          </a:p>
          <a:p>
            <a:pPr marL="482600" lvl="1" indent="0">
              <a:buClr>
                <a:srgbClr val="000000"/>
              </a:buClr>
              <a:buNone/>
            </a:pPr>
            <a:endParaRPr lang="en-US" sz="2000" noProof="1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482600" lvl="1" indent="0">
              <a:buClr>
                <a:srgbClr val="000000"/>
              </a:buClr>
              <a:buNone/>
            </a:pPr>
            <a:r>
              <a:rPr lang="en-US" sz="2000" noProof="1">
                <a:solidFill>
                  <a:srgbClr val="4665A2"/>
                </a:solidFill>
                <a:latin typeface="Courier New" panose="02070309020205020404" pitchFamily="49" charset="0"/>
              </a:rPr>
              <a:t>auto</a:t>
            </a: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 c = a + b;</a:t>
            </a:r>
          </a:p>
          <a:p>
            <a:pPr marL="482600" lvl="1" indent="0">
              <a:buClr>
                <a:srgbClr val="000000"/>
              </a:buClr>
              <a:buNone/>
            </a:pPr>
            <a:r>
              <a:rPr lang="en-US" sz="2000" noProof="1">
                <a:solidFill>
                  <a:srgbClr val="4665A2"/>
                </a:solidFill>
                <a:latin typeface="Courier New" panose="02070309020205020404" pitchFamily="49" charset="0"/>
              </a:rPr>
              <a:t>auto</a:t>
            </a: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 d = ((a*2) – b) + 4;</a:t>
            </a:r>
          </a:p>
          <a:p>
            <a:pPr marL="482600" lvl="1" indent="0">
              <a:buClr>
                <a:srgbClr val="000000"/>
              </a:buClr>
              <a:buNone/>
            </a:pPr>
            <a:endParaRPr lang="en-US" sz="2000" noProof="1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25400" indent="0">
              <a:buClr>
                <a:srgbClr val="000000"/>
              </a:buClr>
              <a:buNone/>
            </a:pPr>
            <a:r>
              <a:rPr lang="en-US" sz="2400" noProof="1">
                <a:solidFill>
                  <a:srgbClr val="000000"/>
                </a:solidFill>
                <a:latin typeface="Courier New" panose="02070309020205020404" pitchFamily="49" charset="0"/>
              </a:rPr>
              <a:t>Eigen::Matrix </a:t>
            </a:r>
            <a:r>
              <a:rPr lang="en-US" sz="2400" noProof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another Eigen class that stores data like an array, but implements matrix math (matrix multiplication, outer products, determinants, etc.).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68CEC8-2D38-B247-85D4-001EDCDECBE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FC848A5-4F9A-F948-80D1-E654EFCC5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Math with Eigen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E010F7A-C1F6-8A49-871D-B7C487BA445D}"/>
                  </a:ext>
                </a:extLst>
              </p:cNvPr>
              <p:cNvSpPr txBox="1"/>
              <p:nvPr/>
            </p:nvSpPr>
            <p:spPr>
              <a:xfrm>
                <a:off x="4826524" y="3326771"/>
                <a:ext cx="2469823" cy="19676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m:rPr>
                          <m:aln/>
                        </m:rP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</m:m>
                        </m:e>
                      </m:d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m:rPr>
                          <m:aln/>
                        </m:rP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</m:mr>
                          </m:m>
                        </m:e>
                      </m:d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m:rPr>
                          <m:aln/>
                        </m:rP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</m:e>
                            </m:mr>
                          </m:m>
                        </m:e>
                      </m:d>
                    </m:oMath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m:rPr>
                          <m:aln/>
                        </m:rP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E010F7A-C1F6-8A49-871D-B7C487BA44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6524" y="3326771"/>
                <a:ext cx="2469823" cy="1967655"/>
              </a:xfrm>
              <a:prstGeom prst="rect">
                <a:avLst/>
              </a:prstGeom>
              <a:blipFill>
                <a:blip r:embed="rId3"/>
                <a:stretch>
                  <a:fillRect b="-6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7189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77F8FEF-801E-C745-BD11-96B92D6DE7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6" y="1674190"/>
            <a:ext cx="11192933" cy="1436655"/>
          </a:xfrm>
        </p:spPr>
        <p:txBody>
          <a:bodyPr/>
          <a:lstStyle/>
          <a:p>
            <a:pPr marL="25400" indent="0">
              <a:buNone/>
            </a:pPr>
            <a:r>
              <a:rPr lang="en-US" sz="1800" dirty="0"/>
              <a:t>Eigen is implemented using the expression templates metaprogramming technique, meaning it builds expression trees at compile time and generates custom code to evaluate these. Using expression templates and a cost model of floating point operations, the library performs its own loop unrolling and vectorization.</a:t>
            </a:r>
          </a:p>
          <a:p>
            <a:pPr marL="25400" indent="0">
              <a:buNone/>
            </a:pPr>
            <a:r>
              <a:rPr lang="en-US" sz="1800" dirty="0">
                <a:hlinkClick r:id="rId2"/>
              </a:rPr>
              <a:t>http://eigen.tuxfamily.org/dox/TopicInsideEigenExample.html</a:t>
            </a:r>
            <a:endParaRPr lang="en-US" sz="1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4859E3-0B30-F643-BB5D-AAFF5C3C117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6345BF9-797C-6347-B2E3-5F113F786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Eigen Works Behind The Scenes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32923D-D105-0F41-8D6E-C33D704C4717}"/>
              </a:ext>
            </a:extLst>
          </p:cNvPr>
          <p:cNvSpPr/>
          <p:nvPr/>
        </p:nvSpPr>
        <p:spPr>
          <a:xfrm>
            <a:off x="389466" y="3097872"/>
            <a:ext cx="5634088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200" noProof="1">
                <a:solidFill>
                  <a:srgbClr val="806020"/>
                </a:solidFill>
                <a:latin typeface="Courier New" panose="02070309020205020404" pitchFamily="49" charset="0"/>
              </a:rPr>
              <a:t>#include&lt;Eigen/Core&gt;</a:t>
            </a:r>
            <a:endParaRPr lang="en-US" sz="1200" noProof="1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sz="1200" noProof="1">
                <a:solidFill>
                  <a:srgbClr val="604020"/>
                </a:solidFill>
                <a:latin typeface="Courier New" panose="02070309020205020404" pitchFamily="49" charset="0"/>
              </a:rPr>
              <a:t>int</a:t>
            </a:r>
            <a:r>
              <a:rPr lang="en-US" sz="1200" noProof="1">
                <a:solidFill>
                  <a:srgbClr val="000000"/>
                </a:solidFill>
                <a:latin typeface="Courier New" panose="02070309020205020404" pitchFamily="49" charset="0"/>
              </a:rPr>
              <a:t> main()</a:t>
            </a:r>
          </a:p>
          <a:p>
            <a:r>
              <a:rPr lang="en-US" sz="1200" noProof="1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</a:p>
          <a:p>
            <a:pPr lvl="1"/>
            <a:r>
              <a:rPr lang="en-US" sz="1200" noProof="1">
                <a:solidFill>
                  <a:srgbClr val="604020"/>
                </a:solidFill>
                <a:latin typeface="Courier New" panose="02070309020205020404" pitchFamily="49" charset="0"/>
              </a:rPr>
              <a:t>int</a:t>
            </a:r>
            <a:r>
              <a:rPr lang="en-US" sz="1200" noProof="1">
                <a:solidFill>
                  <a:srgbClr val="000000"/>
                </a:solidFill>
                <a:latin typeface="Courier New" panose="02070309020205020404" pitchFamily="49" charset="0"/>
              </a:rPr>
              <a:t> size = 50;</a:t>
            </a:r>
          </a:p>
          <a:p>
            <a:pPr lvl="1"/>
            <a:r>
              <a:rPr lang="en-US" sz="1200" noProof="1">
                <a:solidFill>
                  <a:srgbClr val="800000"/>
                </a:solidFill>
                <a:latin typeface="Courier New" panose="02070309020205020404" pitchFamily="49" charset="0"/>
              </a:rPr>
              <a:t>// VectorXf is a vector of floats, with dynamic size.</a:t>
            </a:r>
            <a:endParaRPr lang="en-US" sz="1200" noProof="1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lvl="1"/>
            <a:r>
              <a:rPr lang="en-US" sz="1200" noProof="1">
                <a:solidFill>
                  <a:srgbClr val="4665A2"/>
                </a:solidFill>
                <a:latin typeface="Courier New" panose="02070309020205020404" pitchFamily="49" charset="0"/>
              </a:rPr>
              <a:t>Eigen::VectorXf</a:t>
            </a:r>
            <a:r>
              <a:rPr lang="en-US" sz="1200" noProof="1">
                <a:solidFill>
                  <a:srgbClr val="000000"/>
                </a:solidFill>
                <a:latin typeface="Courier New" panose="02070309020205020404" pitchFamily="49" charset="0"/>
              </a:rPr>
              <a:t> u(size), v(size), w(size);</a:t>
            </a:r>
          </a:p>
          <a:p>
            <a:pPr lvl="1"/>
            <a:r>
              <a:rPr lang="en-US" sz="1200" noProof="1">
                <a:solidFill>
                  <a:srgbClr val="000000"/>
                </a:solidFill>
                <a:latin typeface="Courier New" panose="02070309020205020404" pitchFamily="49" charset="0"/>
              </a:rPr>
              <a:t>u = v + w;</a:t>
            </a:r>
          </a:p>
          <a:p>
            <a:r>
              <a:rPr lang="en-US" sz="1200" noProof="1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1B45C7F-2EE0-8544-94AF-679DE601CDC9}"/>
              </a:ext>
            </a:extLst>
          </p:cNvPr>
          <p:cNvSpPr/>
          <p:nvPr/>
        </p:nvSpPr>
        <p:spPr>
          <a:xfrm>
            <a:off x="6467311" y="3097872"/>
            <a:ext cx="5617852" cy="4308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100" noProof="1">
                <a:solidFill>
                  <a:srgbClr val="E08000"/>
                </a:solidFill>
                <a:latin typeface="Courier New" panose="02070309020205020404" pitchFamily="49" charset="0"/>
              </a:rPr>
              <a:t>for</a:t>
            </a:r>
            <a:r>
              <a:rPr lang="en-US" sz="1100" noProof="1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100" noProof="1">
                <a:solidFill>
                  <a:srgbClr val="604020"/>
                </a:solidFill>
                <a:latin typeface="Courier New" panose="02070309020205020404" pitchFamily="49" charset="0"/>
              </a:rPr>
              <a:t>int</a:t>
            </a:r>
            <a:r>
              <a:rPr lang="en-US" sz="1100" noProof="1">
                <a:solidFill>
                  <a:srgbClr val="000000"/>
                </a:solidFill>
                <a:latin typeface="Courier New" panose="02070309020205020404" pitchFamily="49" charset="0"/>
              </a:rPr>
              <a:t> i = 0; i &lt; size; i++) tmp[i] = v[i] + w[i];</a:t>
            </a:r>
          </a:p>
          <a:p>
            <a:r>
              <a:rPr lang="en-US" sz="1100" noProof="1">
                <a:solidFill>
                  <a:srgbClr val="E08000"/>
                </a:solidFill>
                <a:latin typeface="Courier New" panose="02070309020205020404" pitchFamily="49" charset="0"/>
              </a:rPr>
              <a:t>for</a:t>
            </a:r>
            <a:r>
              <a:rPr lang="en-US" sz="1100" noProof="1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100" noProof="1">
                <a:solidFill>
                  <a:srgbClr val="604020"/>
                </a:solidFill>
                <a:latin typeface="Courier New" panose="02070309020205020404" pitchFamily="49" charset="0"/>
              </a:rPr>
              <a:t>int</a:t>
            </a:r>
            <a:r>
              <a:rPr lang="en-US" sz="1100" noProof="1">
                <a:solidFill>
                  <a:srgbClr val="000000"/>
                </a:solidFill>
                <a:latin typeface="Courier New" panose="02070309020205020404" pitchFamily="49" charset="0"/>
              </a:rPr>
              <a:t> i = 0; i &lt; size; i++) u[i] = tmp[i];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167F2C3-8FB9-D44E-A0F9-86E164E39BB1}"/>
              </a:ext>
            </a:extLst>
          </p:cNvPr>
          <p:cNvSpPr/>
          <p:nvPr/>
        </p:nvSpPr>
        <p:spPr>
          <a:xfrm>
            <a:off x="6467311" y="3759592"/>
            <a:ext cx="5617852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200" noProof="1">
                <a:solidFill>
                  <a:srgbClr val="E08000"/>
                </a:solidFill>
                <a:latin typeface="Courier New" panose="02070309020205020404" pitchFamily="49" charset="0"/>
              </a:rPr>
              <a:t>for</a:t>
            </a:r>
            <a:r>
              <a:rPr lang="en-US" sz="1200" noProof="1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200" noProof="1">
                <a:solidFill>
                  <a:srgbClr val="604020"/>
                </a:solidFill>
                <a:latin typeface="Courier New" panose="02070309020205020404" pitchFamily="49" charset="0"/>
              </a:rPr>
              <a:t>int</a:t>
            </a:r>
            <a:r>
              <a:rPr lang="en-US" sz="1200" noProof="1">
                <a:solidFill>
                  <a:srgbClr val="000000"/>
                </a:solidFill>
                <a:latin typeface="Courier New" panose="02070309020205020404" pitchFamily="49" charset="0"/>
              </a:rPr>
              <a:t> i = 0; i &lt; 4*(size/4); i+=4)</a:t>
            </a:r>
          </a:p>
          <a:p>
            <a:pPr lvl="1"/>
            <a:r>
              <a:rPr lang="en-US" sz="1200" noProof="1">
                <a:solidFill>
                  <a:srgbClr val="000000"/>
                </a:solidFill>
                <a:latin typeface="Courier New" panose="02070309020205020404" pitchFamily="49" charset="0"/>
              </a:rPr>
              <a:t>u.packet(i) = v.packet(i) + w.packet(i);</a:t>
            </a:r>
          </a:p>
          <a:p>
            <a:r>
              <a:rPr lang="en-US" sz="1200" noProof="1">
                <a:solidFill>
                  <a:srgbClr val="E08000"/>
                </a:solidFill>
                <a:latin typeface="Courier New" panose="02070309020205020404" pitchFamily="49" charset="0"/>
              </a:rPr>
              <a:t>for</a:t>
            </a:r>
            <a:r>
              <a:rPr lang="en-US" sz="1200" noProof="1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200" noProof="1">
                <a:solidFill>
                  <a:srgbClr val="604020"/>
                </a:solidFill>
                <a:latin typeface="Courier New" panose="02070309020205020404" pitchFamily="49" charset="0"/>
              </a:rPr>
              <a:t>int</a:t>
            </a:r>
            <a:r>
              <a:rPr lang="en-US" sz="1200" noProof="1">
                <a:solidFill>
                  <a:srgbClr val="000000"/>
                </a:solidFill>
                <a:latin typeface="Courier New" panose="02070309020205020404" pitchFamily="49" charset="0"/>
              </a:rPr>
              <a:t> i = 4*(size/4); i &lt; size; i++)</a:t>
            </a:r>
          </a:p>
          <a:p>
            <a:pPr lvl="1"/>
            <a:r>
              <a:rPr lang="en-US" sz="1200" noProof="1">
                <a:solidFill>
                  <a:srgbClr val="000000"/>
                </a:solidFill>
                <a:latin typeface="Courier New" panose="02070309020205020404" pitchFamily="49" charset="0"/>
              </a:rPr>
              <a:t>u[i] = v[i] + w[i];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149B4A-227C-1249-A68A-39AB793EF4FB}"/>
              </a:ext>
            </a:extLst>
          </p:cNvPr>
          <p:cNvSpPr txBox="1"/>
          <p:nvPr/>
        </p:nvSpPr>
        <p:spPr>
          <a:xfrm>
            <a:off x="5712469" y="3097872"/>
            <a:ext cx="311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A899A0-430B-7145-ABBB-BD710872106B}"/>
              </a:ext>
            </a:extLst>
          </p:cNvPr>
          <p:cNvSpPr txBox="1"/>
          <p:nvPr/>
        </p:nvSpPr>
        <p:spPr>
          <a:xfrm>
            <a:off x="11774078" y="3127531"/>
            <a:ext cx="311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C5A216-092A-1949-8F70-7C72DB6CBD10}"/>
              </a:ext>
            </a:extLst>
          </p:cNvPr>
          <p:cNvSpPr txBox="1"/>
          <p:nvPr/>
        </p:nvSpPr>
        <p:spPr>
          <a:xfrm>
            <a:off x="11774077" y="3759592"/>
            <a:ext cx="311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A6B8FA-03F7-9F4C-9BFE-6DF81D93F52E}"/>
              </a:ext>
            </a:extLst>
          </p:cNvPr>
          <p:cNvSpPr txBox="1"/>
          <p:nvPr/>
        </p:nvSpPr>
        <p:spPr>
          <a:xfrm>
            <a:off x="6467311" y="4690153"/>
            <a:ext cx="56178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Explanations: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Adding two vectors to get a third.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This gets implemented elementwise.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In a naïve implementation of this class, operator+ returns a temporary object, which we then have to copy to </a:t>
            </a:r>
            <a:r>
              <a:rPr lang="en-US" sz="1400" i="1" dirty="0"/>
              <a:t>u</a:t>
            </a:r>
            <a:r>
              <a:rPr lang="en-US" sz="1400" dirty="0"/>
              <a:t>. Eigen uses lazy evaluation to simplify algebraic logic at compile time, and takes advantage of return value optimization.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Eigen knows that it can vectorize the loop into groups of 4 to use SSE2 and AltiVec instructions for speed.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49F335-F482-5747-89AC-4D55C4C6B3A0}"/>
              </a:ext>
            </a:extLst>
          </p:cNvPr>
          <p:cNvSpPr/>
          <p:nvPr/>
        </p:nvSpPr>
        <p:spPr>
          <a:xfrm>
            <a:off x="389466" y="4917542"/>
            <a:ext cx="5634088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200" noProof="1">
                <a:solidFill>
                  <a:srgbClr val="E08000"/>
                </a:solidFill>
                <a:latin typeface="Courier New" panose="02070309020205020404" pitchFamily="49" charset="0"/>
              </a:rPr>
              <a:t>for</a:t>
            </a:r>
            <a:r>
              <a:rPr lang="en-US" sz="1200" noProof="1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200" noProof="1">
                <a:solidFill>
                  <a:srgbClr val="604020"/>
                </a:solidFill>
                <a:latin typeface="Courier New" panose="02070309020205020404" pitchFamily="49" charset="0"/>
              </a:rPr>
              <a:t>int</a:t>
            </a:r>
            <a:r>
              <a:rPr lang="en-US" sz="1200" noProof="1">
                <a:solidFill>
                  <a:srgbClr val="000000"/>
                </a:solidFill>
                <a:latin typeface="Courier New" panose="02070309020205020404" pitchFamily="49" charset="0"/>
              </a:rPr>
              <a:t> i = 0; i &lt; size; i++) u[i] = v[i] + w[i];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E68EFE-E0AD-1C4F-A62B-392C844C44C0}"/>
              </a:ext>
            </a:extLst>
          </p:cNvPr>
          <p:cNvSpPr txBox="1"/>
          <p:nvPr/>
        </p:nvSpPr>
        <p:spPr>
          <a:xfrm>
            <a:off x="5712469" y="4871376"/>
            <a:ext cx="311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3630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AFD68CA-0E00-FE4B-A817-29F349498B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6" y="1674190"/>
            <a:ext cx="4804703" cy="4525963"/>
          </a:xfrm>
        </p:spPr>
        <p:txBody>
          <a:bodyPr/>
          <a:lstStyle/>
          <a:p>
            <a:pPr marL="482600" lvl="1" indent="0">
              <a:buClr>
                <a:srgbClr val="000000"/>
              </a:buClr>
              <a:buNone/>
            </a:pPr>
            <a:r>
              <a:rPr lang="en-US" sz="2000" noProof="1">
                <a:solidFill>
                  <a:srgbClr val="4665A2"/>
                </a:solidFill>
                <a:latin typeface="Courier New" panose="02070309020205020404" pitchFamily="49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ArrayXXd</a:t>
            </a: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 a(2,2);</a:t>
            </a:r>
          </a:p>
          <a:p>
            <a:pPr marL="482600" lvl="1" indent="0">
              <a:buClr>
                <a:srgbClr val="000000"/>
              </a:buClr>
              <a:buNone/>
            </a:pP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a &lt;&lt; 1, 2, 3, 4;</a:t>
            </a:r>
          </a:p>
          <a:p>
            <a:pPr marL="482600" lvl="1" indent="0">
              <a:buClr>
                <a:srgbClr val="000000"/>
              </a:buClr>
              <a:buNone/>
            </a:pPr>
            <a:endParaRPr lang="en-US" dirty="0"/>
          </a:p>
          <a:p>
            <a:pPr marL="25400" indent="0">
              <a:buNone/>
            </a:pPr>
            <a:r>
              <a:rPr lang="en-US" dirty="0"/>
              <a:t>Resizing</a:t>
            </a:r>
          </a:p>
          <a:p>
            <a:pPr marL="482600" lvl="1" indent="0">
              <a:buClr>
                <a:srgbClr val="000000"/>
              </a:buClr>
              <a:buNone/>
            </a:pP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a.resize(6,8);</a:t>
            </a:r>
          </a:p>
          <a:p>
            <a:pPr marL="482600" lvl="1" indent="0">
              <a:buClr>
                <a:srgbClr val="000000"/>
              </a:buClr>
              <a:buNone/>
            </a:pPr>
            <a:endParaRPr lang="en-US" dirty="0"/>
          </a:p>
          <a:p>
            <a:pPr marL="25400" indent="0">
              <a:buNone/>
            </a:pPr>
            <a:r>
              <a:rPr lang="en-US" dirty="0"/>
              <a:t>Converting data types</a:t>
            </a:r>
          </a:p>
          <a:p>
            <a:pPr marL="482600" lvl="1" indent="0">
              <a:buClr>
                <a:srgbClr val="000000"/>
              </a:buClr>
              <a:buNone/>
            </a:pPr>
            <a:r>
              <a:rPr lang="en-US" sz="2000" noProof="1">
                <a:solidFill>
                  <a:srgbClr val="4665A2"/>
                </a:solidFill>
                <a:latin typeface="Courier New" panose="02070309020205020404" pitchFamily="49" charset="0"/>
              </a:rPr>
              <a:t>auto</a:t>
            </a: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 b = a.cast&lt;</a:t>
            </a:r>
            <a:r>
              <a:rPr lang="en-US" sz="2000" noProof="1">
                <a:solidFill>
                  <a:srgbClr val="4665A2"/>
                </a:solidFill>
                <a:latin typeface="Courier New" panose="02070309020205020404" pitchFamily="49" charset="0"/>
              </a:rPr>
              <a:t>float</a:t>
            </a: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&gt;();</a:t>
            </a:r>
          </a:p>
          <a:p>
            <a:pPr marL="482600" lvl="1" indent="0">
              <a:buClr>
                <a:srgbClr val="000000"/>
              </a:buClr>
              <a:buNone/>
            </a:pPr>
            <a:endParaRPr lang="en-US" sz="2000" noProof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C603683-538A-9543-A091-4E1E3423E03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5FE7F6-DA91-C143-A9AD-25E00255E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Manipulating Array Objects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64D46A8C-A703-DC4C-AAB6-26D27F18AAFC}"/>
              </a:ext>
            </a:extLst>
          </p:cNvPr>
          <p:cNvSpPr txBox="1">
            <a:spLocks/>
          </p:cNvSpPr>
          <p:nvPr/>
        </p:nvSpPr>
        <p:spPr>
          <a:xfrm>
            <a:off x="6495069" y="1674190"/>
            <a:ext cx="5696932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482600" lvl="1" indent="0">
              <a:buClr>
                <a:srgbClr val="000000"/>
              </a:buClr>
              <a:buFont typeface="Arial"/>
              <a:buNone/>
            </a:pPr>
            <a:r>
              <a:rPr lang="en-US" sz="2000" kern="0" noProof="1">
                <a:solidFill>
                  <a:srgbClr val="4665A2"/>
                </a:solidFill>
                <a:latin typeface="Courier New" panose="02070309020205020404" pitchFamily="49" charset="0"/>
              </a:rPr>
              <a:t> </a:t>
            </a:r>
            <a:endParaRPr lang="en-US" sz="2000" kern="0" noProof="1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482600" lvl="1" indent="0">
              <a:buClr>
                <a:srgbClr val="000000"/>
              </a:buClr>
              <a:buFont typeface="Arial"/>
              <a:buNone/>
            </a:pPr>
            <a:r>
              <a:rPr lang="en-US" sz="2000" kern="0" noProof="1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marL="482600" lvl="1" indent="0">
              <a:buClr>
                <a:srgbClr val="000000"/>
              </a:buClr>
              <a:buFont typeface="Arial"/>
              <a:buNone/>
            </a:pPr>
            <a:endParaRPr lang="en-US" kern="0" dirty="0"/>
          </a:p>
          <a:p>
            <a:pPr marL="25400" indent="0">
              <a:buNone/>
            </a:pPr>
            <a:r>
              <a:rPr lang="en-US" kern="0" dirty="0"/>
              <a:t>Block Operations</a:t>
            </a:r>
          </a:p>
          <a:p>
            <a:pPr marL="482600" lvl="1" indent="0">
              <a:buClr>
                <a:srgbClr val="000000"/>
              </a:buClr>
              <a:buFont typeface="Arial"/>
              <a:buNone/>
            </a:pPr>
            <a:r>
              <a:rPr lang="en-US" sz="2000" kern="0" noProof="1">
                <a:solidFill>
                  <a:srgbClr val="000000"/>
                </a:solidFill>
                <a:latin typeface="Courier New" panose="02070309020205020404" pitchFamily="49" charset="0"/>
              </a:rPr>
              <a:t>a.block(2,0,4,8);</a:t>
            </a:r>
          </a:p>
          <a:p>
            <a:pPr marL="482600" lvl="1" indent="0">
              <a:buClr>
                <a:srgbClr val="000000"/>
              </a:buClr>
              <a:buFont typeface="Arial"/>
              <a:buNone/>
            </a:pPr>
            <a:endParaRPr lang="en-US" kern="0" dirty="0"/>
          </a:p>
          <a:p>
            <a:pPr marL="25400" indent="0">
              <a:buNone/>
            </a:pPr>
            <a:r>
              <a:rPr lang="en-US" kern="0" dirty="0"/>
              <a:t>Setting to a constant value</a:t>
            </a:r>
          </a:p>
          <a:p>
            <a:pPr marL="482600" lvl="1" indent="0">
              <a:buClr>
                <a:srgbClr val="000000"/>
              </a:buClr>
              <a:buFont typeface="Arial"/>
              <a:buNone/>
            </a:pPr>
            <a:r>
              <a:rPr lang="en-US" sz="2000" kern="0" noProof="1">
                <a:solidFill>
                  <a:srgbClr val="000000"/>
                </a:solidFill>
                <a:latin typeface="Courier New" panose="02070309020205020404" pitchFamily="49" charset="0"/>
              </a:rPr>
              <a:t>a.setConstant(0);</a:t>
            </a:r>
          </a:p>
          <a:p>
            <a:pPr marL="482600" lvl="1" indent="0">
              <a:buClr>
                <a:srgbClr val="000000"/>
              </a:buClr>
              <a:buFont typeface="Arial"/>
              <a:buNone/>
            </a:pPr>
            <a:endParaRPr lang="en-US" sz="2000" kern="0" noProof="1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482600" lvl="1" indent="0">
              <a:spcBef>
                <a:spcPts val="0"/>
              </a:spcBef>
              <a:buClr>
                <a:srgbClr val="000000"/>
              </a:buClr>
              <a:buSzTx/>
              <a:buNone/>
            </a:pPr>
            <a:r>
              <a:rPr lang="en-US" sz="2000" kern="0" noProof="1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+mn-cs"/>
              </a:rPr>
              <a:t>a.block(2,0,4,8).setConstant(3);</a:t>
            </a:r>
            <a:endParaRPr lang="en-US" sz="1800" kern="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  <a:p>
            <a:pPr marL="482600" lvl="1" indent="0">
              <a:buClr>
                <a:srgbClr val="000000"/>
              </a:buClr>
              <a:buFont typeface="Arial"/>
              <a:buNone/>
            </a:pPr>
            <a:endParaRPr lang="en-US" kern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B1AF38-7DF3-4045-B743-C6C80CB160C0}"/>
              </a:ext>
            </a:extLst>
          </p:cNvPr>
          <p:cNvSpPr txBox="1"/>
          <p:nvPr/>
        </p:nvSpPr>
        <p:spPr>
          <a:xfrm>
            <a:off x="7519447" y="3937171"/>
            <a:ext cx="4062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Start row, start col, # rows, # cols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035C2A-787D-E64F-AEA9-AC6CECE26020}"/>
              </a:ext>
            </a:extLst>
          </p:cNvPr>
          <p:cNvSpPr txBox="1"/>
          <p:nvPr/>
        </p:nvSpPr>
        <p:spPr>
          <a:xfrm>
            <a:off x="1188868" y="3937171"/>
            <a:ext cx="4062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Resize a to a 6x8 array.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4C8BBA-A891-FA4B-BC0C-1DC072258A2A}"/>
              </a:ext>
            </a:extLst>
          </p:cNvPr>
          <p:cNvSpPr txBox="1"/>
          <p:nvPr/>
        </p:nvSpPr>
        <p:spPr>
          <a:xfrm>
            <a:off x="1188868" y="5428177"/>
            <a:ext cx="40629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Convert an array of doubles to an array of floats.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48FB79-3CD2-4D4B-848B-0712FD742BD5}"/>
              </a:ext>
            </a:extLst>
          </p:cNvPr>
          <p:cNvSpPr txBox="1"/>
          <p:nvPr/>
        </p:nvSpPr>
        <p:spPr>
          <a:xfrm>
            <a:off x="7519447" y="5429504"/>
            <a:ext cx="4062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Sets all of a to a constant zero.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7AD3F7-0FFD-0F46-BEB9-B1D79169643C}"/>
              </a:ext>
            </a:extLst>
          </p:cNvPr>
          <p:cNvSpPr txBox="1"/>
          <p:nvPr/>
        </p:nvSpPr>
        <p:spPr>
          <a:xfrm>
            <a:off x="7519446" y="6077646"/>
            <a:ext cx="4062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Sets the block to 3.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B692DD-7AED-2142-A750-A12C911D8E25}"/>
              </a:ext>
            </a:extLst>
          </p:cNvPr>
          <p:cNvSpPr txBox="1"/>
          <p:nvPr/>
        </p:nvSpPr>
        <p:spPr>
          <a:xfrm>
            <a:off x="3676999" y="2209004"/>
            <a:ext cx="2055044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Another way to set initial values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022B8F6-3EEB-374D-A470-273B470992B6}"/>
              </a:ext>
            </a:extLst>
          </p:cNvPr>
          <p:cNvCxnSpPr/>
          <p:nvPr/>
        </p:nvCxnSpPr>
        <p:spPr>
          <a:xfrm flipH="1">
            <a:off x="3440784" y="2335962"/>
            <a:ext cx="2362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B941F38-9B25-EE4C-82BA-562EBCF6FC06}"/>
              </a:ext>
            </a:extLst>
          </p:cNvPr>
          <p:cNvSpPr txBox="1"/>
          <p:nvPr/>
        </p:nvSpPr>
        <p:spPr>
          <a:xfrm>
            <a:off x="6212264" y="1674190"/>
            <a:ext cx="58383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linkClick r:id="rId3"/>
              </a:rPr>
              <a:t>A thorough tutorial is provided in the Eigen documentation: http://eigen.tuxfamily.org/dox/group__TutorialMatrixClass.html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65059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FFE563F-7644-954C-A10F-5BDB7C5698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82600" lvl="1" indent="0">
              <a:buClr>
                <a:srgbClr val="000000"/>
              </a:buClr>
              <a:buNone/>
            </a:pPr>
            <a:r>
              <a:rPr lang="en-US" sz="2000" noProof="1">
                <a:solidFill>
                  <a:srgbClr val="4665A2"/>
                </a:solidFill>
                <a:latin typeface="Courier New" panose="02070309020205020404" pitchFamily="49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ArrayXXd</a:t>
            </a: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 a(2,2);</a:t>
            </a:r>
          </a:p>
          <a:p>
            <a:pPr marL="482600" lvl="1" indent="0">
              <a:buClr>
                <a:srgbClr val="000000"/>
              </a:buClr>
              <a:buNone/>
            </a:pP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a &lt;&lt; 1, 2, 3, 4;</a:t>
            </a:r>
          </a:p>
          <a:p>
            <a:pPr marL="482600" lvl="1" indent="0">
              <a:buClr>
                <a:srgbClr val="000000"/>
              </a:buClr>
              <a:buNone/>
            </a:pP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cout &lt;&lt; "a.sum(): " &lt;&lt; a.sum() &lt;&lt; endl;</a:t>
            </a:r>
          </a:p>
          <a:p>
            <a:pPr marL="482600" lvl="1" indent="0">
              <a:buClr>
                <a:srgbClr val="000000"/>
              </a:buClr>
              <a:buNone/>
            </a:pP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cout &lt;&lt; "a.prod(): " &lt;&lt; a.prod() &lt;&lt; endl;</a:t>
            </a:r>
          </a:p>
          <a:p>
            <a:pPr marL="482600" lvl="1" indent="0">
              <a:buClr>
                <a:srgbClr val="000000"/>
              </a:buClr>
              <a:buNone/>
            </a:pP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cout &lt;&lt; "a.mean(): " &lt;&lt; a.mean() &lt;&lt; endl;</a:t>
            </a:r>
          </a:p>
          <a:p>
            <a:pPr marL="482600" lvl="1" indent="0">
              <a:buClr>
                <a:srgbClr val="000000"/>
              </a:buClr>
              <a:buNone/>
            </a:pP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cout &lt;&lt; "a.minCoeff(): " &lt;&lt; a.minCoeff() &lt;&lt; endl;</a:t>
            </a:r>
          </a:p>
          <a:p>
            <a:pPr marL="482600" lvl="1" indent="0">
              <a:buClr>
                <a:srgbClr val="000000"/>
              </a:buClr>
              <a:buNone/>
            </a:pP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cout &lt;&lt; "a.maxCoeff(): " &lt;&lt; a.maxCoeff() &lt;&lt; endl;</a:t>
            </a:r>
          </a:p>
          <a:p>
            <a:pPr marL="482600" lvl="1" indent="0">
              <a:buClr>
                <a:srgbClr val="000000"/>
              </a:buClr>
              <a:buNone/>
            </a:pP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cout &lt;&lt; "a.trace(): " &lt;&lt; a.trace() &lt;&lt; endl;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68CEC8-2D38-B247-85D4-001EDCDECBE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FC848A5-4F9A-F948-80D1-E654EFCC5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Reductions with Eigen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C96D7E-24C7-F745-AB67-D6A0C8A573EC}"/>
              </a:ext>
            </a:extLst>
          </p:cNvPr>
          <p:cNvSpPr/>
          <p:nvPr/>
        </p:nvSpPr>
        <p:spPr>
          <a:xfrm>
            <a:off x="8081916" y="4751841"/>
            <a:ext cx="3022862" cy="193899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482600" lvl="1" indent="0">
              <a:buClr>
                <a:srgbClr val="000000"/>
              </a:buClr>
              <a:buNone/>
            </a:pP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a.sum(): 10</a:t>
            </a:r>
            <a:b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a.prod(): 24</a:t>
            </a:r>
            <a:b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a.mean(): 2.5</a:t>
            </a:r>
            <a:b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a.minCoeff(): 1</a:t>
            </a:r>
            <a:b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a.maxCoeff(): 4</a:t>
            </a:r>
            <a:b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2000" noProof="1">
                <a:solidFill>
                  <a:srgbClr val="000000"/>
                </a:solidFill>
                <a:latin typeface="Courier New" panose="02070309020205020404" pitchFamily="49" charset="0"/>
              </a:rPr>
              <a:t>a.trace(): 5</a:t>
            </a:r>
          </a:p>
        </p:txBody>
      </p:sp>
    </p:spTree>
    <p:extLst>
      <p:ext uri="{BB962C8B-B14F-4D97-AF65-F5344CB8AC3E}">
        <p14:creationId xmlns:p14="http://schemas.microsoft.com/office/powerpoint/2010/main" val="3330510631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6639</TotalTime>
  <Words>1689</Words>
  <Application>Microsoft Office PowerPoint</Application>
  <PresentationFormat>Widescreen</PresentationFormat>
  <Paragraphs>184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Cambria</vt:lpstr>
      <vt:lpstr>Cambria Math</vt:lpstr>
      <vt:lpstr>Courier New</vt:lpstr>
      <vt:lpstr>Menlo</vt:lpstr>
      <vt:lpstr>2_Office Theme</vt:lpstr>
      <vt:lpstr>Eigen    Ryan Honeyager</vt:lpstr>
      <vt:lpstr>What is Eigen?</vt:lpstr>
      <vt:lpstr>Why Do We Want It?</vt:lpstr>
      <vt:lpstr>A Very Simple Program</vt:lpstr>
      <vt:lpstr>What is an Eigen::Array?</vt:lpstr>
      <vt:lpstr>Math with Eigen</vt:lpstr>
      <vt:lpstr>How Eigen Works Behind The Scenes</vt:lpstr>
      <vt:lpstr>Manipulating Array Objects</vt:lpstr>
      <vt:lpstr>Reductions with Eigen</vt:lpstr>
      <vt:lpstr>Eigen::Map – Getting Large Data into Eigen</vt:lpstr>
      <vt:lpstr>Getting Data Out of Eigen</vt:lpstr>
      <vt:lpstr>What About Multidimensional Arrays?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 and Eigen in JEDI</dc:title>
  <dc:subject/>
  <dc:creator>Honeyager, Ryan</dc:creator>
  <cp:keywords/>
  <dc:description/>
  <cp:lastModifiedBy>Ryan Honeyager</cp:lastModifiedBy>
  <cp:revision>132</cp:revision>
  <dcterms:created xsi:type="dcterms:W3CDTF">2019-06-04T23:10:53Z</dcterms:created>
  <dcterms:modified xsi:type="dcterms:W3CDTF">2020-03-12T14:30:17Z</dcterms:modified>
  <cp:category/>
</cp:coreProperties>
</file>