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9" r:id="rId2"/>
    <p:sldId id="257" r:id="rId3"/>
    <p:sldId id="259" r:id="rId4"/>
    <p:sldId id="260" r:id="rId5"/>
    <p:sldId id="277" r:id="rId6"/>
    <p:sldId id="278" r:id="rId7"/>
    <p:sldId id="27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84"/>
    <p:restoredTop sz="85280"/>
  </p:normalViewPr>
  <p:slideViewPr>
    <p:cSldViewPr snapToGrid="0" snapToObjects="1">
      <p:cViewPr varScale="1">
        <p:scale>
          <a:sx n="93" d="100"/>
          <a:sy n="93" d="100"/>
        </p:scale>
        <p:origin x="10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3AAF5-F928-2E43-BAB4-936B869EDEDD}" type="datetimeFigureOut">
              <a:rPr lang="en-US" smtClean="0"/>
              <a:t>6/4/20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F74CA-2DA0-4C4A-9DDD-D3E7404E9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31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6F74CA-2DA0-4C4A-9DDD-D3E7404E91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3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EEE01-539A-1948-9697-C4770505A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2DFC27-89DB-4648-8335-8404A8D61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7016D-889D-4545-86FD-A1C6EB66B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31546-D581-0F4C-85E7-01F681544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BA873-2924-D343-BE14-572A59BE5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5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C653F-244F-3B4E-9C6C-39696350D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30C5B1-D55F-964C-8810-41AC8D251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A2A28-AF89-EF41-A0A8-7BA4F65D4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33ED0-2684-DD4F-8EE2-0D6F85482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4626A-E3E4-5147-BE1D-7379B50B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2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2B63F0-97DC-234D-B9D6-ADE9CD4821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68473-BCCC-054F-8F08-5F44B7A1E4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C1AE7-2F58-3C40-BCA1-ED5F379C6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FF81A-CDD6-9946-BA4F-F846F73ED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52C85-F15B-A14B-A531-E783F0DB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7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610C4-4326-AD43-AD2C-04D74CBC8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875B8-5FC7-3645-A097-E3E085322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E2EDC-6B46-3249-A94E-84728EBF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018FB-92A6-DC45-A35A-E164AD92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836C3-EA39-964B-AB79-38EF39F4F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16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AFE5F-F1E4-BC4C-84FC-A8621CD66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6E23E-3F87-D145-8597-E706DAA9B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A76AE-3DE3-514E-A444-6696B119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DE3A1-545D-104D-974D-D0951565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8E089-5706-564C-8CB8-DB56FD59C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2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FBF4-B74B-D24D-B6AA-7F1640013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7C31A-1B6C-3148-957D-8541CE35B5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FF06E0-23DB-DA42-8082-B3654D439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6372C0-B71F-0D40-959D-4B24BEF77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512AD6-1D1C-8E45-B40D-B64D037D3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AE53D-2FEF-C64E-AD35-903C1347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9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1DAF5-8A3D-AD4B-A588-43B528FE1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20B67-7419-A643-9584-D2F763260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A8ED03-A203-E64F-A4FC-035928ADA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EA92EB-A9CE-974A-A6D2-372E5B6D5F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3C505E-3E4B-4D42-8C7A-F6B58BB77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D3E993-5DD8-F34D-B086-41FC7E987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901335-5405-AB4B-92E5-435167302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E71C57-4791-0549-AE81-F2EA8A995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7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1414E-83AF-9A45-8C06-F8B03A746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4DB47-AADF-7A4E-8B51-DA6E46C53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B3AFA-D8E6-C241-897A-DED4A09E4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7EEC42-0DB4-D542-BE19-6E777A15A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9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1C6952-5070-B14F-95B8-B7C783A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0350D8-187F-FA42-A490-596CE18E5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F11D4-A9E7-B940-B0D9-FC614321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DDBDC-CD25-E241-A521-722DF8959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C3165-A086-BC45-8286-DE7D4E888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BC9E4-0925-5D44-9562-211576A9A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A3BBF-23C6-6E4F-A3D8-E1EFEDD6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87DCF-55A9-8542-BCEB-F2FDEBF8B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D6BBE7-85A3-6B45-BF1C-DD7B570C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2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25415-8717-5045-98BE-A0321C807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D9DC17-AEF4-C64E-B447-A7F131B6B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5DCBE0-161A-6546-BB7C-D35C9E977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80866-71EE-DA49-978D-4D6841399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7643F-28BC-9344-B3E3-055C6E5AD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B37569-18CA-F24B-A23A-8A4D99E5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6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E5943E-A2BF-9543-AD9A-CD0034E65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DD92C-C3EB-F14C-AD1A-9E618EF30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9ABC3-9FE8-3D42-9804-B93270E15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78CE1-AC52-E74A-97F6-42D1DE5C4D6C}" type="datetimeFigureOut">
              <a:rPr lang="en-US" smtClean="0"/>
              <a:t>6/4/20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F6439-C6C1-EF44-B158-0C8124E06A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4EA7B-84A8-F04B-8C7F-430F5EC1E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E6750-0D53-9349-B8A8-97E3D7290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634AC-C5D1-B34B-88FF-12039351EE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>
            <a:normAutofit/>
          </a:bodyPr>
          <a:lstStyle/>
          <a:p>
            <a:r>
              <a:rPr lang="en-US" sz="4000" dirty="0"/>
              <a:t>Multivariate static covariance in MPAS-JEDI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ABBF65-11F4-4249-96A0-5F2581D3AC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BJ Jung ( on behalf of many )</a:t>
            </a:r>
          </a:p>
          <a:p>
            <a:r>
              <a:rPr lang="en-US" dirty="0"/>
              <a:t>at JEDI Discussing Meeting on June 4</a:t>
            </a:r>
            <a:r>
              <a:rPr lang="en-US" baseline="30000" dirty="0"/>
              <a:t>th</a:t>
            </a:r>
            <a:r>
              <a:rPr lang="en-US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560613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C691-E450-C54D-8DA5-EA31C4764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 design: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E11C8B-983E-254B-B222-450E1C4A28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67702"/>
                <a:ext cx="10515600" cy="4009262"/>
              </a:xfrm>
            </p:spPr>
            <p:txBody>
              <a:bodyPr>
                <a:normAutofit/>
              </a:bodyPr>
              <a:lstStyle/>
              <a:p>
                <a:pPr marL="285750" indent="-285750"/>
                <a:r>
                  <a:rPr lang="en-US" sz="2400" dirty="0"/>
                  <a:t>The multivariate B is designed to follow that of WRFDA and GSI</a:t>
                </a:r>
              </a:p>
              <a:p>
                <a:pPr marL="285750" indent="-28575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: linear variable change, </a:t>
                </a:r>
                <a:r>
                  <a:rPr lang="en-US" sz="2400" dirty="0" err="1"/>
                  <a:t>psichi</a:t>
                </a:r>
                <a:r>
                  <a:rPr lang="en-US" sz="2400" dirty="0"/>
                  <a:t> to </a:t>
                </a:r>
                <a:r>
                  <a:rPr lang="en-US" sz="2400" dirty="0" err="1"/>
                  <a:t>uv</a:t>
                </a:r>
                <a:r>
                  <a:rPr lang="en-US" sz="2400" dirty="0"/>
                  <a:t> in </a:t>
                </a:r>
                <a:r>
                  <a:rPr lang="en-US" sz="2400" dirty="0" err="1"/>
                  <a:t>mpas-jedi</a:t>
                </a:r>
                <a:endParaRPr lang="en-US" sz="2400" dirty="0"/>
              </a:p>
              <a:p>
                <a:pPr marL="285750" indent="-285750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: linear variable change, vertical regression in BUMP VBAL</a:t>
                </a:r>
              </a:p>
              <a:p>
                <a:pPr marL="285750" indent="-28575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</a:rPr>
                  <a:t> : </a:t>
                </a:r>
                <a:r>
                  <a:rPr lang="en-US" sz="2400" dirty="0"/>
                  <a:t>univariate covariance matrix, in BUMP</a:t>
                </a:r>
              </a:p>
              <a:p>
                <a:pPr marL="742950" lvl="1" indent="-28575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sz="2000" dirty="0"/>
                  <a:t> : a diagonal matrix with standard deviation, also linear variable change, BUMP VAR</a:t>
                </a:r>
              </a:p>
              <a:p>
                <a:pPr marL="742950" lvl="1" indent="-285750"/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000" dirty="0"/>
                  <a:t> : a spatial correlation matrix, BUMP NICAS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E11C8B-983E-254B-B222-450E1C4A28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67702"/>
                <a:ext cx="10515600" cy="4009262"/>
              </a:xfrm>
              <a:blipFill>
                <a:blip r:embed="rId2"/>
                <a:stretch>
                  <a:fillRect l="-724" t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7D3BB3F-26F4-2A4F-8EFC-27FF246E6B85}"/>
                  </a:ext>
                </a:extLst>
              </p:cNvPr>
              <p:cNvSpPr txBox="1"/>
              <p:nvPr/>
            </p:nvSpPr>
            <p:spPr>
              <a:xfrm>
                <a:off x="838200" y="1690688"/>
                <a:ext cx="3286412" cy="436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sSubSup>
                        <m:sSub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sz="28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7D3BB3F-26F4-2A4F-8EFC-27FF246E6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90688"/>
                <a:ext cx="3286412" cy="436914"/>
              </a:xfrm>
              <a:prstGeom prst="rect">
                <a:avLst/>
              </a:prstGeom>
              <a:blipFill>
                <a:blip r:embed="rId3"/>
                <a:stretch>
                  <a:fillRect l="-1923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4A148AF-584B-684D-9C4A-01EFF17236A0}"/>
                  </a:ext>
                </a:extLst>
              </p:cNvPr>
              <p:cNvSpPr/>
              <p:nvPr/>
            </p:nvSpPr>
            <p:spPr>
              <a:xfrm>
                <a:off x="838200" y="4690299"/>
                <a:ext cx="4741491" cy="1591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4A148AF-584B-684D-9C4A-01EFF17236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90299"/>
                <a:ext cx="4741491" cy="1591205"/>
              </a:xfrm>
              <a:prstGeom prst="rect">
                <a:avLst/>
              </a:prstGeom>
              <a:blipFill>
                <a:blip r:embed="rId4"/>
                <a:stretch>
                  <a:fillRect b="-1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63935B-7CA9-FF4D-AEE3-8EE3C163B98D}"/>
                  </a:ext>
                </a:extLst>
              </p:cNvPr>
              <p:cNvSpPr/>
              <p:nvPr/>
            </p:nvSpPr>
            <p:spPr>
              <a:xfrm>
                <a:off x="5557434" y="4690299"/>
                <a:ext cx="4353115" cy="1634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𝛿𝜓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𝛿𝜒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D63935B-7CA9-FF4D-AEE3-8EE3C163B9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7434" y="4690299"/>
                <a:ext cx="4353115" cy="16344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1969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99593-E528-E242-9030-F609E758BA9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:</a:t>
                </a:r>
                <a:r>
                  <a:rPr lang="ko-KR" altLang="en-US" dirty="0"/>
                  <a:t> </a:t>
                </a:r>
                <a:r>
                  <a:rPr lang="en-US" altLang="ko-KR" dirty="0"/>
                  <a:t>Vertical regression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F799593-E528-E242-9030-F609E758B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1F280E-F485-BE4F-AA80-9EBC7AE4DF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is a predictor for the balanced part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Full matrix for M &amp; N, diagonal matrix for L</a:t>
                </a:r>
              </a:p>
              <a:p>
                <a:r>
                  <a:rPr lang="en-US" dirty="0"/>
                  <a:t> 366 perturbations (over 3 months) of GFS 24 hour and 12 hour forecast differences are used to estimate the regression coefficients.</a:t>
                </a:r>
              </a:p>
              <a:p>
                <a:pPr lvl="1"/>
                <a:r>
                  <a:rPr lang="en-US" dirty="0"/>
                  <a:t>PTBs for {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} are calculated off-line.</a:t>
                </a:r>
              </a:p>
              <a:p>
                <a:pPr lvl="1"/>
                <a:r>
                  <a:rPr lang="en-US" dirty="0"/>
                  <a:t>Auto- and cross-covariance matrices are then computed and averaged over latitude bands of +/- 10 degrees.</a:t>
                </a:r>
              </a:p>
              <a:p>
                <a:pPr lvl="1"/>
                <a:r>
                  <a:rPr lang="en-US" dirty="0"/>
                  <a:t>A Cholesky decomposition method is used for inverse of auto-covariance matrix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′,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′&gt;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Pseudo inverse was implemented with EVD.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1F280E-F485-BE4F-AA80-9EBC7AE4DF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DF5DBE1-6EF4-BC44-A433-6B8F3AD7DE64}"/>
                  </a:ext>
                </a:extLst>
              </p:cNvPr>
              <p:cNvSpPr/>
              <p:nvPr/>
            </p:nvSpPr>
            <p:spPr>
              <a:xfrm>
                <a:off x="7000685" y="210663"/>
                <a:ext cx="4353115" cy="16344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𝛿𝜓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𝛿𝜒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</m:eqArr>
                                  </m:e>
                                  <m:e>
                                    <m:eqArr>
                                      <m:eqArr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</m:eqAr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𝑠h</m:t>
                            </m:r>
                          </m:e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1DF5DBE1-6EF4-BC44-A433-6B8F3AD7DE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685" y="210663"/>
                <a:ext cx="4353115" cy="16344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062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3DC9BA18-D490-D94F-8605-BDCB00A82E86}"/>
              </a:ext>
            </a:extLst>
          </p:cNvPr>
          <p:cNvGrpSpPr/>
          <p:nvPr/>
        </p:nvGrpSpPr>
        <p:grpSpPr>
          <a:xfrm>
            <a:off x="0" y="552301"/>
            <a:ext cx="8925991" cy="5753397"/>
            <a:chOff x="277644" y="541001"/>
            <a:chExt cx="6705600" cy="4322207"/>
          </a:xfrm>
        </p:grpSpPr>
        <p:pic>
          <p:nvPicPr>
            <p:cNvPr id="5" name="Picture 4" descr="A close up of text on a black background&#10;&#10;Description automatically generated">
              <a:extLst>
                <a:ext uri="{FF2B5EF4-FFF2-40B4-BE49-F238E27FC236}">
                  <a16:creationId xmlns:a16="http://schemas.microsoft.com/office/drawing/2014/main" id="{50A07648-4651-BB4C-BAEC-1CD5079AFA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28" t="32381" r="9100" b="32814"/>
            <a:stretch/>
          </p:blipFill>
          <p:spPr>
            <a:xfrm>
              <a:off x="536293" y="3047855"/>
              <a:ext cx="5843447" cy="181535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175234-4389-B147-B19A-BC17535A034B}"/>
                </a:ext>
              </a:extLst>
            </p:cNvPr>
            <p:cNvSpPr txBox="1"/>
            <p:nvPr/>
          </p:nvSpPr>
          <p:spPr>
            <a:xfrm>
              <a:off x="626383" y="2674953"/>
              <a:ext cx="3375217" cy="346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CV3 (Global GSI) from WRFDA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881D34E-B4F9-1F4D-BADF-622AE8BA0ADA}"/>
                </a:ext>
              </a:extLst>
            </p:cNvPr>
            <p:cNvSpPr txBox="1"/>
            <p:nvPr/>
          </p:nvSpPr>
          <p:spPr>
            <a:xfrm>
              <a:off x="4846631" y="2991243"/>
              <a:ext cx="688079" cy="1849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i="1" dirty="0"/>
                <a:t>Ln(</a:t>
              </a:r>
              <a:r>
                <a:rPr lang="en-US" sz="1600" b="1" i="1" dirty="0" err="1"/>
                <a:t>ps</a:t>
              </a:r>
              <a:r>
                <a:rPr lang="en-US" sz="1600" b="1" i="1" dirty="0"/>
                <a:t>) - psi</a:t>
              </a:r>
            </a:p>
          </p:txBody>
        </p:sp>
        <p:pic>
          <p:nvPicPr>
            <p:cNvPr id="11" name="Picture 10" descr="A close up of text on a white background&#10;&#10;Description automatically generated">
              <a:extLst>
                <a:ext uri="{FF2B5EF4-FFF2-40B4-BE49-F238E27FC236}">
                  <a16:creationId xmlns:a16="http://schemas.microsoft.com/office/drawing/2014/main" id="{09625C9B-E522-1C4F-B819-9F3634C63B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2151" b="32151"/>
            <a:stretch/>
          </p:blipFill>
          <p:spPr>
            <a:xfrm>
              <a:off x="277644" y="913903"/>
              <a:ext cx="6705600" cy="184972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7FF6CF-950A-2E4D-8C69-E308336387A6}"/>
                </a:ext>
              </a:extLst>
            </p:cNvPr>
            <p:cNvSpPr txBox="1"/>
            <p:nvPr/>
          </p:nvSpPr>
          <p:spPr>
            <a:xfrm>
              <a:off x="626384" y="541001"/>
              <a:ext cx="4058987" cy="346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366 members, Pseudo inverse (20 modes)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5BF9420-5CC6-5049-82DB-D84EC13BC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3855" y="552301"/>
            <a:ext cx="3510501" cy="1855551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BC948CD-EEE9-034E-AE91-BD39D845C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394494"/>
              </p:ext>
            </p:extLst>
          </p:nvPr>
        </p:nvGraphicFramePr>
        <p:xfrm>
          <a:off x="8925991" y="2530560"/>
          <a:ext cx="2710721" cy="898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529">
                  <a:extLst>
                    <a:ext uri="{9D8B030D-6E8A-4147-A177-3AD203B41FA5}">
                      <a16:colId xmlns:a16="http://schemas.microsoft.com/office/drawing/2014/main" val="2113053896"/>
                    </a:ext>
                  </a:extLst>
                </a:gridCol>
                <a:gridCol w="1049596">
                  <a:extLst>
                    <a:ext uri="{9D8B030D-6E8A-4147-A177-3AD203B41FA5}">
                      <a16:colId xmlns:a16="http://schemas.microsoft.com/office/drawing/2014/main" val="3373902510"/>
                    </a:ext>
                  </a:extLst>
                </a:gridCol>
                <a:gridCol w="1049596">
                  <a:extLst>
                    <a:ext uri="{9D8B030D-6E8A-4147-A177-3AD203B41FA5}">
                      <a16:colId xmlns:a16="http://schemas.microsoft.com/office/drawing/2014/main" val="2597988819"/>
                    </a:ext>
                  </a:extLst>
                </a:gridCol>
              </a:tblGrid>
              <a:tr h="299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cond(A)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2366794"/>
                  </a:ext>
                </a:extLst>
              </a:tr>
              <a:tr h="299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full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1.59E+09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5.09E+07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6076670"/>
                  </a:ext>
                </a:extLst>
              </a:tr>
              <a:tr h="299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8.15E+02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7.30E+02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7135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82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A883A900-EDFD-1447-BD1C-E69D19187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887505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202461-0601-ED43-A1D9-1446411A1F93}"/>
              </a:ext>
            </a:extLst>
          </p:cNvPr>
          <p:cNvSpPr txBox="1"/>
          <p:nvPr/>
        </p:nvSpPr>
        <p:spPr>
          <a:xfrm>
            <a:off x="381000" y="209550"/>
            <a:ext cx="5663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 </a:t>
            </a:r>
            <a:r>
              <a:rPr lang="en-US" sz="2400" b="1" dirty="0" err="1"/>
              <a:t>obs</a:t>
            </a:r>
            <a:r>
              <a:rPr lang="en-US" sz="2400" b="1" dirty="0"/>
              <a:t> : Both H&amp;V length scales from HDIAG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AAA918C0-658D-0041-8A47-3DE92197D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0" y="4050723"/>
            <a:ext cx="3200400" cy="24730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9F3A09-7CD4-0B48-A1EB-EA58DD941DAD}"/>
              </a:ext>
            </a:extLst>
          </p:cNvPr>
          <p:cNvSpPr txBox="1"/>
          <p:nvPr/>
        </p:nvSpPr>
        <p:spPr>
          <a:xfrm>
            <a:off x="9851126" y="255716"/>
            <a:ext cx="202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 </a:t>
            </a:r>
            <a:r>
              <a:rPr lang="en-US" dirty="0" err="1"/>
              <a:t>innov</a:t>
            </a:r>
            <a:r>
              <a:rPr lang="en-US" dirty="0"/>
              <a:t>. @ lev=10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827F8B-36D9-124C-8D0B-2CB4104510A9}"/>
              </a:ext>
            </a:extLst>
          </p:cNvPr>
          <p:cNvSpPr/>
          <p:nvPr/>
        </p:nvSpPr>
        <p:spPr>
          <a:xfrm>
            <a:off x="6155634" y="2584173"/>
            <a:ext cx="2743200" cy="1808922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79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A5A0BDA5-3CB7-924A-AC44-5E1FA39E5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4050723"/>
            <a:ext cx="3200400" cy="2473036"/>
          </a:xfrm>
          <a:prstGeom prst="rect">
            <a:avLst/>
          </a:prstGeom>
        </p:spPr>
      </p:pic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F80DE3C5-71A3-5D47-A4AC-B8B78BE48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0"/>
            <a:ext cx="887505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202461-0601-ED43-A1D9-1446411A1F93}"/>
              </a:ext>
            </a:extLst>
          </p:cNvPr>
          <p:cNvSpPr txBox="1"/>
          <p:nvPr/>
        </p:nvSpPr>
        <p:spPr>
          <a:xfrm>
            <a:off x="381000" y="209550"/>
            <a:ext cx="571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U </a:t>
            </a:r>
            <a:r>
              <a:rPr lang="en-US" sz="2400" b="1" dirty="0" err="1"/>
              <a:t>obs</a:t>
            </a:r>
            <a:r>
              <a:rPr lang="en-US" sz="2400" b="1" dirty="0"/>
              <a:t> : Both H&amp;V length scales from HDIAG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CFEAC5-C9F2-3041-B1BC-9D0DBD72156C}"/>
              </a:ext>
            </a:extLst>
          </p:cNvPr>
          <p:cNvSpPr txBox="1"/>
          <p:nvPr/>
        </p:nvSpPr>
        <p:spPr>
          <a:xfrm>
            <a:off x="9707465" y="255716"/>
            <a:ext cx="226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m/s </a:t>
            </a:r>
            <a:r>
              <a:rPr lang="en-US" dirty="0" err="1"/>
              <a:t>innov</a:t>
            </a:r>
            <a:r>
              <a:rPr lang="en-US" dirty="0"/>
              <a:t>. @ lev=10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F8145E-E9F0-3A43-BBC2-B2E5C39F5E4A}"/>
              </a:ext>
            </a:extLst>
          </p:cNvPr>
          <p:cNvSpPr/>
          <p:nvPr/>
        </p:nvSpPr>
        <p:spPr>
          <a:xfrm>
            <a:off x="728869" y="2584173"/>
            <a:ext cx="2743200" cy="1808922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03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B8958FA-F085-A34B-99FB-840DEF8BB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44" t="16389" r="6144" b="14999"/>
          <a:stretch/>
        </p:blipFill>
        <p:spPr>
          <a:xfrm>
            <a:off x="4086880" y="2477853"/>
            <a:ext cx="3820181" cy="3867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F49809B2-E6DB-3944-8E48-41A33D7B3D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44" t="16389" r="6144" b="14999"/>
          <a:stretch/>
        </p:blipFill>
        <p:spPr>
          <a:xfrm>
            <a:off x="266700" y="2477853"/>
            <a:ext cx="3820180" cy="3867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7441C4B9-52E9-854E-8B17-690E121E35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44" t="16389" r="6144" b="14999"/>
          <a:stretch/>
        </p:blipFill>
        <p:spPr>
          <a:xfrm>
            <a:off x="7907060" y="2477853"/>
            <a:ext cx="3820181" cy="38671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9F5C4839-6082-9E49-8DC0-F7588AE27D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2151" b="32151"/>
          <a:stretch/>
        </p:blipFill>
        <p:spPr>
          <a:xfrm>
            <a:off x="192671" y="598942"/>
            <a:ext cx="6705600" cy="18497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FE21F4-80FF-4F43-8196-1ED16F7B25AB}"/>
              </a:ext>
            </a:extLst>
          </p:cNvPr>
          <p:cNvSpPr txBox="1"/>
          <p:nvPr/>
        </p:nvSpPr>
        <p:spPr>
          <a:xfrm>
            <a:off x="497471" y="212262"/>
            <a:ext cx="249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366 member, 20 modes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5BBAF-4ED3-9E48-B0DE-857FE9041AE1}"/>
              </a:ext>
            </a:extLst>
          </p:cNvPr>
          <p:cNvSpPr txBox="1"/>
          <p:nvPr/>
        </p:nvSpPr>
        <p:spPr>
          <a:xfrm>
            <a:off x="5293729" y="6391535"/>
            <a:ext cx="1604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Ps_u</a:t>
            </a:r>
            <a:r>
              <a:rPr lang="en-US" dirty="0"/>
              <a:t> : 4453 km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3E8D24-56F7-BF4B-B209-4ADDF15E78DD}"/>
              </a:ext>
            </a:extLst>
          </p:cNvPr>
          <p:cNvSpPr txBox="1"/>
          <p:nvPr/>
        </p:nvSpPr>
        <p:spPr>
          <a:xfrm>
            <a:off x="1540879" y="6391535"/>
            <a:ext cx="1598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Ps_u</a:t>
            </a:r>
            <a:r>
              <a:rPr lang="en-US" dirty="0"/>
              <a:t> : 38.35 Pa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292B41-9F1B-A34E-A3B9-641B5258F0A1}"/>
              </a:ext>
            </a:extLst>
          </p:cNvPr>
          <p:cNvCxnSpPr>
            <a:cxnSpLocks/>
          </p:cNvCxnSpPr>
          <p:nvPr/>
        </p:nvCxnSpPr>
        <p:spPr>
          <a:xfrm>
            <a:off x="9089409" y="2088107"/>
            <a:ext cx="354842" cy="360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C04F1F3-65A9-2A4E-91E4-431A60B58A28}"/>
              </a:ext>
            </a:extLst>
          </p:cNvPr>
          <p:cNvSpPr txBox="1"/>
          <p:nvPr/>
        </p:nvSpPr>
        <p:spPr>
          <a:xfrm>
            <a:off x="7451866" y="1523805"/>
            <a:ext cx="4547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I feel this looks strange.</a:t>
            </a:r>
          </a:p>
          <a:p>
            <a:r>
              <a:rPr lang="en-US" sz="1600" i="1" dirty="0"/>
              <a:t>Especially, too large length scale at the lowest levels.</a:t>
            </a:r>
          </a:p>
        </p:txBody>
      </p:sp>
    </p:spTree>
    <p:extLst>
      <p:ext uri="{BB962C8B-B14F-4D97-AF65-F5344CB8AC3E}">
        <p14:creationId xmlns:p14="http://schemas.microsoft.com/office/powerpoint/2010/main" val="1248728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346</Words>
  <Application>Microsoft Macintosh PowerPoint</Application>
  <PresentationFormat>Widescreen</PresentationFormat>
  <Paragraphs>45</Paragraphs>
  <Slides>7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Multivariate static covariance in MPAS-JEDI</vt:lpstr>
      <vt:lpstr>B design: overview</vt:lpstr>
      <vt:lpstr>K_2 : Vertical regression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정병주</dc:creator>
  <cp:lastModifiedBy>정병주</cp:lastModifiedBy>
  <cp:revision>16</cp:revision>
  <dcterms:created xsi:type="dcterms:W3CDTF">2020-06-04T06:08:03Z</dcterms:created>
  <dcterms:modified xsi:type="dcterms:W3CDTF">2020-06-04T20:02:38Z</dcterms:modified>
</cp:coreProperties>
</file>