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4"/>
  </p:sldMasterIdLst>
  <p:notesMasterIdLst>
    <p:notesMasterId r:id="rId11"/>
  </p:notesMasterIdLst>
  <p:sldIdLst>
    <p:sldId id="274" r:id="rId5"/>
    <p:sldId id="288" r:id="rId6"/>
    <p:sldId id="321" r:id="rId7"/>
    <p:sldId id="320" r:id="rId8"/>
    <p:sldId id="307" r:id="rId9"/>
    <p:sldId id="308" r:id="rId10"/>
  </p:sldIdLst>
  <p:sldSz cx="9144000" cy="5143500" type="screen16x9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4A2A67-CBA1-4EC1-A8F5-6C0DDDF1FA4A}" v="3" dt="2020-06-04T11:04:35.3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03" autoAdjust="0"/>
    <p:restoredTop sz="94660"/>
  </p:normalViewPr>
  <p:slideViewPr>
    <p:cSldViewPr snapToGrid="0">
      <p:cViewPr varScale="1">
        <p:scale>
          <a:sx n="83" d="100"/>
          <a:sy n="83" d="100"/>
        </p:scale>
        <p:origin x="72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lasak, Marek" userId="a079bc14-1dd5-4175-8257-655bc4a3aeff" providerId="ADAL" clId="{42F07D87-A4A6-4B1F-8FAC-0EDED7BF5FFA}"/>
    <pc:docChg chg="undo custSel addSld delSld modSld">
      <pc:chgData name="Wlasak, Marek" userId="a079bc14-1dd5-4175-8257-655bc4a3aeff" providerId="ADAL" clId="{42F07D87-A4A6-4B1F-8FAC-0EDED7BF5FFA}" dt="2020-06-04T12:53:01.621" v="2744" actId="2696"/>
      <pc:docMkLst>
        <pc:docMk/>
      </pc:docMkLst>
      <pc:sldChg chg="modSp">
        <pc:chgData name="Wlasak, Marek" userId="a079bc14-1dd5-4175-8257-655bc4a3aeff" providerId="ADAL" clId="{42F07D87-A4A6-4B1F-8FAC-0EDED7BF5FFA}" dt="2020-06-04T10:35:51.388" v="137" actId="20577"/>
        <pc:sldMkLst>
          <pc:docMk/>
          <pc:sldMk cId="2738203860" sldId="274"/>
        </pc:sldMkLst>
        <pc:spChg chg="mod">
          <ac:chgData name="Wlasak, Marek" userId="a079bc14-1dd5-4175-8257-655bc4a3aeff" providerId="ADAL" clId="{42F07D87-A4A6-4B1F-8FAC-0EDED7BF5FFA}" dt="2020-06-04T10:35:31.844" v="125" actId="20577"/>
          <ac:spMkLst>
            <pc:docMk/>
            <pc:sldMk cId="2738203860" sldId="274"/>
            <ac:spMk id="2" creationId="{00000000-0000-0000-0000-000000000000}"/>
          </ac:spMkLst>
        </pc:spChg>
        <pc:spChg chg="mod">
          <ac:chgData name="Wlasak, Marek" userId="a079bc14-1dd5-4175-8257-655bc4a3aeff" providerId="ADAL" clId="{42F07D87-A4A6-4B1F-8FAC-0EDED7BF5FFA}" dt="2020-06-04T10:35:51.388" v="137" actId="20577"/>
          <ac:spMkLst>
            <pc:docMk/>
            <pc:sldMk cId="2738203860" sldId="274"/>
            <ac:spMk id="3" creationId="{00000000-0000-0000-0000-000000000000}"/>
          </ac:spMkLst>
        </pc:spChg>
      </pc:sldChg>
      <pc:sldChg chg="modSp">
        <pc:chgData name="Wlasak, Marek" userId="a079bc14-1dd5-4175-8257-655bc4a3aeff" providerId="ADAL" clId="{42F07D87-A4A6-4B1F-8FAC-0EDED7BF5FFA}" dt="2020-06-04T12:43:29.655" v="2720" actId="113"/>
        <pc:sldMkLst>
          <pc:docMk/>
          <pc:sldMk cId="870872535" sldId="288"/>
        </pc:sldMkLst>
        <pc:spChg chg="mod">
          <ac:chgData name="Wlasak, Marek" userId="a079bc14-1dd5-4175-8257-655bc4a3aeff" providerId="ADAL" clId="{42F07D87-A4A6-4B1F-8FAC-0EDED7BF5FFA}" dt="2020-06-04T12:43:29.655" v="2720" actId="113"/>
          <ac:spMkLst>
            <pc:docMk/>
            <pc:sldMk cId="870872535" sldId="288"/>
            <ac:spMk id="2" creationId="{EDEE6ABE-9FD3-48EC-95A2-0DEE7EDBA89D}"/>
          </ac:spMkLst>
        </pc:spChg>
        <pc:spChg chg="mod">
          <ac:chgData name="Wlasak, Marek" userId="a079bc14-1dd5-4175-8257-655bc4a3aeff" providerId="ADAL" clId="{42F07D87-A4A6-4B1F-8FAC-0EDED7BF5FFA}" dt="2020-06-04T10:53:27.057" v="564" actId="20577"/>
          <ac:spMkLst>
            <pc:docMk/>
            <pc:sldMk cId="870872535" sldId="288"/>
            <ac:spMk id="3" creationId="{7E1B35F2-3ED9-4E2C-9D31-7188742526BA}"/>
          </ac:spMkLst>
        </pc:spChg>
      </pc:sldChg>
      <pc:sldChg chg="del">
        <pc:chgData name="Wlasak, Marek" userId="a079bc14-1dd5-4175-8257-655bc4a3aeff" providerId="ADAL" clId="{42F07D87-A4A6-4B1F-8FAC-0EDED7BF5FFA}" dt="2020-06-04T12:52:55.107" v="2743" actId="2696"/>
        <pc:sldMkLst>
          <pc:docMk/>
          <pc:sldMk cId="1115519051" sldId="289"/>
        </pc:sldMkLst>
      </pc:sldChg>
      <pc:sldChg chg="del">
        <pc:chgData name="Wlasak, Marek" userId="a079bc14-1dd5-4175-8257-655bc4a3aeff" providerId="ADAL" clId="{42F07D87-A4A6-4B1F-8FAC-0EDED7BF5FFA}" dt="2020-06-04T12:52:46.994" v="2742" actId="2696"/>
        <pc:sldMkLst>
          <pc:docMk/>
          <pc:sldMk cId="2380920039" sldId="292"/>
        </pc:sldMkLst>
      </pc:sldChg>
      <pc:sldChg chg="del">
        <pc:chgData name="Wlasak, Marek" userId="a079bc14-1dd5-4175-8257-655bc4a3aeff" providerId="ADAL" clId="{42F07D87-A4A6-4B1F-8FAC-0EDED7BF5FFA}" dt="2020-06-04T12:51:57.798" v="2727" actId="2696"/>
        <pc:sldMkLst>
          <pc:docMk/>
          <pc:sldMk cId="3388087305" sldId="293"/>
        </pc:sldMkLst>
      </pc:sldChg>
      <pc:sldChg chg="del">
        <pc:chgData name="Wlasak, Marek" userId="a079bc14-1dd5-4175-8257-655bc4a3aeff" providerId="ADAL" clId="{42F07D87-A4A6-4B1F-8FAC-0EDED7BF5FFA}" dt="2020-06-04T12:52:36.204" v="2737" actId="2696"/>
        <pc:sldMkLst>
          <pc:docMk/>
          <pc:sldMk cId="2964437336" sldId="294"/>
        </pc:sldMkLst>
      </pc:sldChg>
      <pc:sldChg chg="del">
        <pc:chgData name="Wlasak, Marek" userId="a079bc14-1dd5-4175-8257-655bc4a3aeff" providerId="ADAL" clId="{42F07D87-A4A6-4B1F-8FAC-0EDED7BF5FFA}" dt="2020-06-04T12:52:44.751" v="2741" actId="2696"/>
        <pc:sldMkLst>
          <pc:docMk/>
          <pc:sldMk cId="1421904102" sldId="295"/>
        </pc:sldMkLst>
      </pc:sldChg>
      <pc:sldChg chg="del">
        <pc:chgData name="Wlasak, Marek" userId="a079bc14-1dd5-4175-8257-655bc4a3aeff" providerId="ADAL" clId="{42F07D87-A4A6-4B1F-8FAC-0EDED7BF5FFA}" dt="2020-06-04T12:52:38.530" v="2738" actId="2696"/>
        <pc:sldMkLst>
          <pc:docMk/>
          <pc:sldMk cId="1813864888" sldId="296"/>
        </pc:sldMkLst>
      </pc:sldChg>
      <pc:sldChg chg="del">
        <pc:chgData name="Wlasak, Marek" userId="a079bc14-1dd5-4175-8257-655bc4a3aeff" providerId="ADAL" clId="{42F07D87-A4A6-4B1F-8FAC-0EDED7BF5FFA}" dt="2020-06-04T12:52:42.424" v="2740" actId="2696"/>
        <pc:sldMkLst>
          <pc:docMk/>
          <pc:sldMk cId="95780763" sldId="297"/>
        </pc:sldMkLst>
      </pc:sldChg>
      <pc:sldChg chg="del">
        <pc:chgData name="Wlasak, Marek" userId="a079bc14-1dd5-4175-8257-655bc4a3aeff" providerId="ADAL" clId="{42F07D87-A4A6-4B1F-8FAC-0EDED7BF5FFA}" dt="2020-06-04T12:52:40.415" v="2739" actId="2696"/>
        <pc:sldMkLst>
          <pc:docMk/>
          <pc:sldMk cId="3768648085" sldId="298"/>
        </pc:sldMkLst>
      </pc:sldChg>
      <pc:sldChg chg="del">
        <pc:chgData name="Wlasak, Marek" userId="a079bc14-1dd5-4175-8257-655bc4a3aeff" providerId="ADAL" clId="{42F07D87-A4A6-4B1F-8FAC-0EDED7BF5FFA}" dt="2020-06-04T11:21:02.323" v="1833" actId="2696"/>
        <pc:sldMkLst>
          <pc:docMk/>
          <pc:sldMk cId="2061489554" sldId="299"/>
        </pc:sldMkLst>
      </pc:sldChg>
      <pc:sldChg chg="del">
        <pc:chgData name="Wlasak, Marek" userId="a079bc14-1dd5-4175-8257-655bc4a3aeff" providerId="ADAL" clId="{42F07D87-A4A6-4B1F-8FAC-0EDED7BF5FFA}" dt="2020-06-04T11:21:05.770" v="1834" actId="2696"/>
        <pc:sldMkLst>
          <pc:docMk/>
          <pc:sldMk cId="3208443386" sldId="300"/>
        </pc:sldMkLst>
      </pc:sldChg>
      <pc:sldChg chg="del">
        <pc:chgData name="Wlasak, Marek" userId="a079bc14-1dd5-4175-8257-655bc4a3aeff" providerId="ADAL" clId="{42F07D87-A4A6-4B1F-8FAC-0EDED7BF5FFA}" dt="2020-06-04T12:51:42.904" v="2725" actId="2696"/>
        <pc:sldMkLst>
          <pc:docMk/>
          <pc:sldMk cId="2951492941" sldId="301"/>
        </pc:sldMkLst>
      </pc:sldChg>
      <pc:sldChg chg="del">
        <pc:chgData name="Wlasak, Marek" userId="a079bc14-1dd5-4175-8257-655bc4a3aeff" providerId="ADAL" clId="{42F07D87-A4A6-4B1F-8FAC-0EDED7BF5FFA}" dt="2020-06-04T11:21:10.028" v="1835" actId="2696"/>
        <pc:sldMkLst>
          <pc:docMk/>
          <pc:sldMk cId="3456451179" sldId="304"/>
        </pc:sldMkLst>
      </pc:sldChg>
      <pc:sldChg chg="del">
        <pc:chgData name="Wlasak, Marek" userId="a079bc14-1dd5-4175-8257-655bc4a3aeff" providerId="ADAL" clId="{42F07D87-A4A6-4B1F-8FAC-0EDED7BF5FFA}" dt="2020-06-04T11:21:12.430" v="1836" actId="2696"/>
        <pc:sldMkLst>
          <pc:docMk/>
          <pc:sldMk cId="1598932119" sldId="306"/>
        </pc:sldMkLst>
      </pc:sldChg>
      <pc:sldChg chg="add del">
        <pc:chgData name="Wlasak, Marek" userId="a079bc14-1dd5-4175-8257-655bc4a3aeff" providerId="ADAL" clId="{42F07D87-A4A6-4B1F-8FAC-0EDED7BF5FFA}" dt="2020-06-04T12:51:19.903" v="2724" actId="2696"/>
        <pc:sldMkLst>
          <pc:docMk/>
          <pc:sldMk cId="874984943" sldId="307"/>
        </pc:sldMkLst>
      </pc:sldChg>
      <pc:sldChg chg="del">
        <pc:chgData name="Wlasak, Marek" userId="a079bc14-1dd5-4175-8257-655bc4a3aeff" providerId="ADAL" clId="{42F07D87-A4A6-4B1F-8FAC-0EDED7BF5FFA}" dt="2020-06-04T12:51:51.878" v="2726" actId="2696"/>
        <pc:sldMkLst>
          <pc:docMk/>
          <pc:sldMk cId="2838940" sldId="309"/>
        </pc:sldMkLst>
      </pc:sldChg>
      <pc:sldChg chg="del">
        <pc:chgData name="Wlasak, Marek" userId="a079bc14-1dd5-4175-8257-655bc4a3aeff" providerId="ADAL" clId="{42F07D87-A4A6-4B1F-8FAC-0EDED7BF5FFA}" dt="2020-06-04T12:52:09.229" v="2731" actId="2696"/>
        <pc:sldMkLst>
          <pc:docMk/>
          <pc:sldMk cId="28969751" sldId="310"/>
        </pc:sldMkLst>
      </pc:sldChg>
      <pc:sldChg chg="del">
        <pc:chgData name="Wlasak, Marek" userId="a079bc14-1dd5-4175-8257-655bc4a3aeff" providerId="ADAL" clId="{42F07D87-A4A6-4B1F-8FAC-0EDED7BF5FFA}" dt="2020-06-04T12:52:11.453" v="2732" actId="2696"/>
        <pc:sldMkLst>
          <pc:docMk/>
          <pc:sldMk cId="3936556466" sldId="311"/>
        </pc:sldMkLst>
      </pc:sldChg>
      <pc:sldChg chg="del">
        <pc:chgData name="Wlasak, Marek" userId="a079bc14-1dd5-4175-8257-655bc4a3aeff" providerId="ADAL" clId="{42F07D87-A4A6-4B1F-8FAC-0EDED7BF5FFA}" dt="2020-06-04T12:52:13.597" v="2733" actId="2696"/>
        <pc:sldMkLst>
          <pc:docMk/>
          <pc:sldMk cId="1773418746" sldId="312"/>
        </pc:sldMkLst>
      </pc:sldChg>
      <pc:sldChg chg="del">
        <pc:chgData name="Wlasak, Marek" userId="a079bc14-1dd5-4175-8257-655bc4a3aeff" providerId="ADAL" clId="{42F07D87-A4A6-4B1F-8FAC-0EDED7BF5FFA}" dt="2020-06-04T12:52:00.477" v="2728" actId="2696"/>
        <pc:sldMkLst>
          <pc:docMk/>
          <pc:sldMk cId="1249757243" sldId="313"/>
        </pc:sldMkLst>
      </pc:sldChg>
      <pc:sldChg chg="del">
        <pc:chgData name="Wlasak, Marek" userId="a079bc14-1dd5-4175-8257-655bc4a3aeff" providerId="ADAL" clId="{42F07D87-A4A6-4B1F-8FAC-0EDED7BF5FFA}" dt="2020-06-04T12:52:03.001" v="2729" actId="2696"/>
        <pc:sldMkLst>
          <pc:docMk/>
          <pc:sldMk cId="2991299550" sldId="314"/>
        </pc:sldMkLst>
      </pc:sldChg>
      <pc:sldChg chg="del">
        <pc:chgData name="Wlasak, Marek" userId="a079bc14-1dd5-4175-8257-655bc4a3aeff" providerId="ADAL" clId="{42F07D87-A4A6-4B1F-8FAC-0EDED7BF5FFA}" dt="2020-06-04T12:52:05.422" v="2730" actId="2696"/>
        <pc:sldMkLst>
          <pc:docMk/>
          <pc:sldMk cId="2782544499" sldId="315"/>
        </pc:sldMkLst>
      </pc:sldChg>
      <pc:sldChg chg="del">
        <pc:chgData name="Wlasak, Marek" userId="a079bc14-1dd5-4175-8257-655bc4a3aeff" providerId="ADAL" clId="{42F07D87-A4A6-4B1F-8FAC-0EDED7BF5FFA}" dt="2020-06-04T12:52:18.598" v="2734" actId="2696"/>
        <pc:sldMkLst>
          <pc:docMk/>
          <pc:sldMk cId="3733164220" sldId="316"/>
        </pc:sldMkLst>
      </pc:sldChg>
      <pc:sldChg chg="del">
        <pc:chgData name="Wlasak, Marek" userId="a079bc14-1dd5-4175-8257-655bc4a3aeff" providerId="ADAL" clId="{42F07D87-A4A6-4B1F-8FAC-0EDED7BF5FFA}" dt="2020-06-04T12:52:21.103" v="2735" actId="2696"/>
        <pc:sldMkLst>
          <pc:docMk/>
          <pc:sldMk cId="536130397" sldId="317"/>
        </pc:sldMkLst>
      </pc:sldChg>
      <pc:sldChg chg="del">
        <pc:chgData name="Wlasak, Marek" userId="a079bc14-1dd5-4175-8257-655bc4a3aeff" providerId="ADAL" clId="{42F07D87-A4A6-4B1F-8FAC-0EDED7BF5FFA}" dt="2020-06-04T12:52:23.544" v="2736" actId="2696"/>
        <pc:sldMkLst>
          <pc:docMk/>
          <pc:sldMk cId="1912048447" sldId="318"/>
        </pc:sldMkLst>
      </pc:sldChg>
      <pc:sldChg chg="del">
        <pc:chgData name="Wlasak, Marek" userId="a079bc14-1dd5-4175-8257-655bc4a3aeff" providerId="ADAL" clId="{42F07D87-A4A6-4B1F-8FAC-0EDED7BF5FFA}" dt="2020-06-04T12:53:01.621" v="2744" actId="2696"/>
        <pc:sldMkLst>
          <pc:docMk/>
          <pc:sldMk cId="4294645281" sldId="319"/>
        </pc:sldMkLst>
      </pc:sldChg>
      <pc:sldChg chg="modSp add">
        <pc:chgData name="Wlasak, Marek" userId="a079bc14-1dd5-4175-8257-655bc4a3aeff" providerId="ADAL" clId="{42F07D87-A4A6-4B1F-8FAC-0EDED7BF5FFA}" dt="2020-06-04T12:43:05.487" v="2719" actId="20577"/>
        <pc:sldMkLst>
          <pc:docMk/>
          <pc:sldMk cId="1196592516" sldId="320"/>
        </pc:sldMkLst>
        <pc:spChg chg="mod">
          <ac:chgData name="Wlasak, Marek" userId="a079bc14-1dd5-4175-8257-655bc4a3aeff" providerId="ADAL" clId="{42F07D87-A4A6-4B1F-8FAC-0EDED7BF5FFA}" dt="2020-06-04T12:43:05.487" v="2719" actId="20577"/>
          <ac:spMkLst>
            <pc:docMk/>
            <pc:sldMk cId="1196592516" sldId="320"/>
            <ac:spMk id="2" creationId="{EDEE6ABE-9FD3-48EC-95A2-0DEE7EDBA89D}"/>
          </ac:spMkLst>
        </pc:spChg>
        <pc:spChg chg="mod">
          <ac:chgData name="Wlasak, Marek" userId="a079bc14-1dd5-4175-8257-655bc4a3aeff" providerId="ADAL" clId="{42F07D87-A4A6-4B1F-8FAC-0EDED7BF5FFA}" dt="2020-06-04T11:23:04.973" v="1839" actId="20577"/>
          <ac:spMkLst>
            <pc:docMk/>
            <pc:sldMk cId="1196592516" sldId="320"/>
            <ac:spMk id="3" creationId="{7E1B35F2-3ED9-4E2C-9D31-7188742526BA}"/>
          </ac:spMkLst>
        </pc:spChg>
      </pc:sldChg>
      <pc:sldChg chg="modSp add">
        <pc:chgData name="Wlasak, Marek" userId="a079bc14-1dd5-4175-8257-655bc4a3aeff" providerId="ADAL" clId="{42F07D87-A4A6-4B1F-8FAC-0EDED7BF5FFA}" dt="2020-06-04T12:43:48.566" v="2722" actId="113"/>
        <pc:sldMkLst>
          <pc:docMk/>
          <pc:sldMk cId="1184765561" sldId="321"/>
        </pc:sldMkLst>
        <pc:spChg chg="mod">
          <ac:chgData name="Wlasak, Marek" userId="a079bc14-1dd5-4175-8257-655bc4a3aeff" providerId="ADAL" clId="{42F07D87-A4A6-4B1F-8FAC-0EDED7BF5FFA}" dt="2020-06-04T12:43:48.566" v="2722" actId="113"/>
          <ac:spMkLst>
            <pc:docMk/>
            <pc:sldMk cId="1184765561" sldId="321"/>
            <ac:spMk id="2" creationId="{EDEE6ABE-9FD3-48EC-95A2-0DEE7EDBA89D}"/>
          </ac:spMkLst>
        </pc:spChg>
        <pc:spChg chg="mod">
          <ac:chgData name="Wlasak, Marek" userId="a079bc14-1dd5-4175-8257-655bc4a3aeff" providerId="ADAL" clId="{42F07D87-A4A6-4B1F-8FAC-0EDED7BF5FFA}" dt="2020-06-04T12:43:39.526" v="2721" actId="1076"/>
          <ac:spMkLst>
            <pc:docMk/>
            <pc:sldMk cId="1184765561" sldId="321"/>
            <ac:spMk id="3" creationId="{7E1B35F2-3ED9-4E2C-9D31-7188742526BA}"/>
          </ac:spMkLst>
        </pc:spChg>
      </pc:sldChg>
      <pc:sldChg chg="add del">
        <pc:chgData name="Wlasak, Marek" userId="a079bc14-1dd5-4175-8257-655bc4a3aeff" providerId="ADAL" clId="{42F07D87-A4A6-4B1F-8FAC-0EDED7BF5FFA}" dt="2020-06-04T11:20:58.020" v="1832" actId="2696"/>
        <pc:sldMkLst>
          <pc:docMk/>
          <pc:sldMk cId="2703921930" sldId="32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B4C97-B0AB-415A-87C7-A72C5EB9248F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2B7FA-AB46-4993-BA79-F306F77A20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328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65377" cy="51509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2000" y="698400"/>
            <a:ext cx="5016036" cy="1157696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2000" y="2129051"/>
            <a:ext cx="4333648" cy="1814299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4735773"/>
            <a:ext cx="9144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bg2"/>
                </a:solidFill>
              </a:rPr>
              <a:t>www.metoffice.gov.uk	</a:t>
            </a:r>
            <a:endParaRPr lang="en-GB" sz="800" dirty="0">
              <a:solidFill>
                <a:schemeClr val="bg2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217158" y="4735773"/>
            <a:ext cx="4926842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r" defTabSz="450850">
              <a:tabLst/>
            </a:pPr>
            <a:r>
              <a:rPr lang="fr-BE" sz="800" dirty="0">
                <a:solidFill>
                  <a:schemeClr val="bg2"/>
                </a:solidFill>
              </a:rPr>
              <a:t>© Crown Copyright</a:t>
            </a:r>
            <a:r>
              <a:rPr lang="fr-BE" sz="800" baseline="0" dirty="0">
                <a:solidFill>
                  <a:schemeClr val="bg2"/>
                </a:solidFill>
              </a:rPr>
              <a:t> 2018, Met Office</a:t>
            </a:r>
            <a:endParaRPr lang="en-GB" sz="800" dirty="0">
              <a:solidFill>
                <a:schemeClr val="bg2"/>
              </a:solidFill>
            </a:endParaRPr>
          </a:p>
        </p:txBody>
      </p:sp>
      <p:pic>
        <p:nvPicPr>
          <p:cNvPr id="10" name="MO_MASTER_for_dark_backg_RBG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83600" y="54000"/>
            <a:ext cx="1803780" cy="56565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936347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2000" y="1548000"/>
            <a:ext cx="4087988" cy="3060000"/>
          </a:xfrm>
        </p:spPr>
        <p:txBody>
          <a:bodyPr/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2400" y="1548000"/>
            <a:ext cx="4089600" cy="3060000"/>
          </a:xfrm>
        </p:spPr>
        <p:txBody>
          <a:bodyPr/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67473" y="1548000"/>
            <a:ext cx="0" cy="306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9FE41-C8F9-47EF-94C3-C489748B47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1592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 thi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2000" y="1548000"/>
            <a:ext cx="5670000" cy="3060000"/>
          </a:xfrm>
        </p:spPr>
        <p:txBody>
          <a:bodyPr/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2000" y="1548000"/>
            <a:ext cx="2700000" cy="3060000"/>
          </a:xfrm>
        </p:spPr>
        <p:txBody>
          <a:bodyPr/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057352" y="1548000"/>
            <a:ext cx="0" cy="306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9FE41-C8F9-47EF-94C3-C489748B47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4811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2000" y="1548000"/>
            <a:ext cx="2700000" cy="3060000"/>
          </a:xfrm>
        </p:spPr>
        <p:txBody>
          <a:bodyPr/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2000" y="1548000"/>
            <a:ext cx="2700000" cy="3060000"/>
          </a:xfrm>
        </p:spPr>
        <p:txBody>
          <a:bodyPr/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093513" y="1548000"/>
            <a:ext cx="0" cy="306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Content Placeholder 3"/>
          <p:cNvSpPr>
            <a:spLocks noGrp="1"/>
          </p:cNvSpPr>
          <p:nvPr>
            <p:ph sz="half" idx="10"/>
          </p:nvPr>
        </p:nvSpPr>
        <p:spPr>
          <a:xfrm>
            <a:off x="3222000" y="1548000"/>
            <a:ext cx="2700000" cy="3060000"/>
          </a:xfrm>
        </p:spPr>
        <p:txBody>
          <a:bodyPr/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057352" y="1548000"/>
            <a:ext cx="0" cy="306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F9FE41-C8F9-47EF-94C3-C489748B47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0483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1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000" y="699740"/>
            <a:ext cx="4087988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2000" y="1548000"/>
            <a:ext cx="4087988" cy="3060000"/>
          </a:xfrm>
        </p:spPr>
        <p:txBody>
          <a:bodyPr/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562272" y="1"/>
            <a:ext cx="4572000" cy="471678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9FE41-C8F9-47EF-94C3-C489748B47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5971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ontent -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9FE41-C8F9-47EF-94C3-C489748B47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43475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709468"/>
            <a:ext cx="9144000" cy="4022385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52413" y="818866"/>
            <a:ext cx="8639175" cy="37896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F9FE41-C8F9-47EF-94C3-C489748B47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21732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t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9FE41-C8F9-47EF-94C3-C489748B47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4017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t - real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4735773"/>
            <a:ext cx="9144000" cy="407727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	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9FE41-C8F9-47EF-94C3-C489748B47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1038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vider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728000"/>
            <a:ext cx="9144000" cy="3415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000" y="699739"/>
            <a:ext cx="8640000" cy="9004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2000" y="1975480"/>
            <a:ext cx="8640000" cy="2632520"/>
          </a:xfrm>
        </p:spPr>
        <p:txBody>
          <a:bodyPr/>
          <a:lstStyle>
            <a:lvl1pPr marL="0" indent="0">
              <a:buNone/>
              <a:defRPr baseline="0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735773"/>
            <a:ext cx="9144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	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9FE41-C8F9-47EF-94C3-C489748B47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88747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vider -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728000"/>
            <a:ext cx="9144000" cy="34155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000" y="699740"/>
            <a:ext cx="8640000" cy="90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2000" y="1976400"/>
            <a:ext cx="8640000" cy="2631600"/>
          </a:xfrm>
        </p:spPr>
        <p:txBody>
          <a:bodyPr/>
          <a:lstStyle>
            <a:lvl1pPr marL="0" indent="0">
              <a:buNone/>
              <a:defRPr baseline="0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735773"/>
            <a:ext cx="9144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	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9FE41-C8F9-47EF-94C3-C489748B47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1375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1294" cy="51532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2000" y="698400"/>
            <a:ext cx="5016036" cy="1157696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2000" y="2129051"/>
            <a:ext cx="4333648" cy="1814299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4735773"/>
            <a:ext cx="9144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bg2"/>
                </a:solidFill>
              </a:rPr>
              <a:t>www.metoffice.gov.uk	</a:t>
            </a:r>
            <a:endParaRPr lang="en-GB" sz="800" dirty="0">
              <a:solidFill>
                <a:schemeClr val="bg2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217158" y="4735773"/>
            <a:ext cx="4926842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r" defTabSz="450850">
              <a:tabLst/>
            </a:pPr>
            <a:r>
              <a:rPr lang="fr-BE" sz="800" dirty="0">
                <a:solidFill>
                  <a:schemeClr val="bg2"/>
                </a:solidFill>
              </a:rPr>
              <a:t>© Crown Copyright</a:t>
            </a:r>
            <a:r>
              <a:rPr lang="fr-BE" sz="800" baseline="0" dirty="0">
                <a:solidFill>
                  <a:schemeClr val="bg2"/>
                </a:solidFill>
              </a:rPr>
              <a:t> 2018 Met Office</a:t>
            </a:r>
            <a:endParaRPr lang="en-GB" sz="800" dirty="0">
              <a:solidFill>
                <a:schemeClr val="bg2"/>
              </a:solidFill>
            </a:endParaRPr>
          </a:p>
        </p:txBody>
      </p:sp>
      <p:pic>
        <p:nvPicPr>
          <p:cNvPr id="10" name="MO_MASTER_for_dark_backg_RBG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83600" y="54000"/>
            <a:ext cx="1803780" cy="56565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743792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vider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728000"/>
            <a:ext cx="9144000" cy="34155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000" y="699740"/>
            <a:ext cx="8640000" cy="90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2000" y="1976400"/>
            <a:ext cx="8640000" cy="26316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2"/>
                </a:solidFill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735773"/>
            <a:ext cx="9144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bg2"/>
                </a:solidFill>
              </a:rPr>
              <a:t>	</a:t>
            </a:r>
            <a:endParaRPr lang="en-GB" sz="800" dirty="0">
              <a:solidFill>
                <a:schemeClr val="bg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9FE41-C8F9-47EF-94C3-C489748B47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2118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vider -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728000"/>
            <a:ext cx="9144000" cy="34155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000" y="699740"/>
            <a:ext cx="8640000" cy="90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2000" y="1976400"/>
            <a:ext cx="8640000" cy="2631600"/>
          </a:xfrm>
        </p:spPr>
        <p:txBody>
          <a:bodyPr/>
          <a:lstStyle>
            <a:lvl1pPr marL="0" indent="0">
              <a:buNone/>
              <a:defRPr baseline="0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735773"/>
            <a:ext cx="9144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	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9FE41-C8F9-47EF-94C3-C489748B47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91542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vider - t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728000"/>
            <a:ext cx="9144000" cy="34155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000" y="699740"/>
            <a:ext cx="8640000" cy="90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2000" y="1976400"/>
            <a:ext cx="8640000" cy="2631600"/>
          </a:xfrm>
        </p:spPr>
        <p:txBody>
          <a:bodyPr/>
          <a:lstStyle>
            <a:lvl1pPr marL="0" indent="0">
              <a:buNone/>
              <a:defRPr baseline="0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735773"/>
            <a:ext cx="9144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	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9FE41-C8F9-47EF-94C3-C489748B47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13338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822593"/>
            <a:ext cx="9144000" cy="3415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 typeface="Arial" panose="020B0604020202020204" pitchFamily="34" charset="0"/>
              <a:buNone/>
            </a:pPr>
            <a:endParaRPr lang="en-GB" sz="20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2000" y="699739"/>
            <a:ext cx="8640000" cy="90048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Questions?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827213"/>
            <a:ext cx="9144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www.metoffice.gov.uk	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4217158" y="4827213"/>
            <a:ext cx="4926842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r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© Crown Copyright</a:t>
            </a:r>
            <a:r>
              <a:rPr lang="fr-BE" sz="800" baseline="0" dirty="0">
                <a:solidFill>
                  <a:schemeClr val="tx1"/>
                </a:solidFill>
              </a:rPr>
              <a:t> 2018, Met Office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246704" y="2004607"/>
            <a:ext cx="864000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BE" sz="1600" dirty="0"/>
              <a:t>For more information </a:t>
            </a:r>
            <a:r>
              <a:rPr lang="fr-BE" sz="1600" dirty="0" err="1"/>
              <a:t>please</a:t>
            </a:r>
            <a:r>
              <a:rPr lang="fr-BE" sz="1600" dirty="0"/>
              <a:t> contact</a:t>
            </a:r>
            <a:endParaRPr lang="en-GB" sz="1600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786704" y="2616442"/>
            <a:ext cx="8100000" cy="3600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BE" sz="1600" dirty="0"/>
              <a:t>www.metoffice.gov.uk</a:t>
            </a:r>
            <a:endParaRPr lang="en-GB" sz="16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786704" y="3994278"/>
            <a:ext cx="8100000" cy="360000"/>
          </a:xfrm>
        </p:spPr>
        <p:txBody>
          <a:bodyPr anchor="ctr">
            <a:normAutofit/>
          </a:bodyPr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dirty="0"/>
              <a:t>Insert phone number here</a:t>
            </a:r>
            <a:endParaRPr lang="en-GB" dirty="0"/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86704" y="3308732"/>
            <a:ext cx="8100000" cy="360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Insert e-mail here</a:t>
            </a:r>
            <a:endParaRPr lang="en-GB" dirty="0"/>
          </a:p>
        </p:txBody>
      </p:sp>
      <p:pic>
        <p:nvPicPr>
          <p:cNvPr id="16" name="email-icon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9161" y="3293168"/>
            <a:ext cx="357677" cy="39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phone-icon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0419" y="3969028"/>
            <a:ext cx="415161" cy="39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web-icon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24000" y="2617307"/>
            <a:ext cx="467999" cy="396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720251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ver-backg-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1294" cy="515322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2000" y="698400"/>
            <a:ext cx="8640000" cy="1157696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2000" y="2129051"/>
            <a:ext cx="8640000" cy="1814299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4735773"/>
            <a:ext cx="9144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bg2"/>
                </a:solidFill>
              </a:rPr>
              <a:t>www.metoffice.gov.uk	</a:t>
            </a:r>
            <a:endParaRPr lang="en-GB" sz="800" dirty="0">
              <a:solidFill>
                <a:schemeClr val="bg2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217158" y="4735773"/>
            <a:ext cx="4926842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r" defTabSz="450850">
              <a:tabLst/>
            </a:pPr>
            <a:r>
              <a:rPr lang="fr-BE" sz="800" dirty="0">
                <a:solidFill>
                  <a:schemeClr val="bg2"/>
                </a:solidFill>
              </a:rPr>
              <a:t>© Crown Copyright</a:t>
            </a:r>
            <a:r>
              <a:rPr lang="fr-BE" sz="800" baseline="0" dirty="0">
                <a:solidFill>
                  <a:schemeClr val="bg2"/>
                </a:solidFill>
              </a:rPr>
              <a:t> 2018, Met Office</a:t>
            </a:r>
            <a:endParaRPr lang="en-GB" sz="800" dirty="0">
              <a:solidFill>
                <a:schemeClr val="bg2"/>
              </a:solidFill>
            </a:endParaRPr>
          </a:p>
        </p:txBody>
      </p:sp>
      <p:pic>
        <p:nvPicPr>
          <p:cNvPr id="10" name="MO_MASTER_for_dark_backg_RBG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83600" y="54000"/>
            <a:ext cx="1803780" cy="56565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45083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 -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ver-backg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" y="0"/>
            <a:ext cx="9155568" cy="515322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2000" y="698400"/>
            <a:ext cx="8640000" cy="1157696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2000" y="2129051"/>
            <a:ext cx="8640000" cy="1814299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4735773"/>
            <a:ext cx="9144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www.metoffice.gov.uk</a:t>
            </a:r>
            <a:r>
              <a:rPr lang="fr-BE" sz="800" dirty="0">
                <a:solidFill>
                  <a:schemeClr val="bg2"/>
                </a:solidFill>
              </a:rPr>
              <a:t>	</a:t>
            </a:r>
            <a:endParaRPr lang="en-GB" sz="800" dirty="0">
              <a:solidFill>
                <a:schemeClr val="bg2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217158" y="4735773"/>
            <a:ext cx="4926842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r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© Crown Copyright</a:t>
            </a:r>
            <a:r>
              <a:rPr lang="fr-BE" sz="800" baseline="0" dirty="0">
                <a:solidFill>
                  <a:schemeClr val="tx1"/>
                </a:solidFill>
              </a:rPr>
              <a:t> 2018, Met Office</a:t>
            </a:r>
            <a:endParaRPr lang="en-GB" sz="800" dirty="0">
              <a:solidFill>
                <a:schemeClr val="tx1"/>
              </a:solidFill>
            </a:endParaRPr>
          </a:p>
        </p:txBody>
      </p:sp>
      <p:pic>
        <p:nvPicPr>
          <p:cNvPr id="11" name="MO_MASTER_black_mono_for_light_backg_RBG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83946" y="54592"/>
            <a:ext cx="1802343" cy="5652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1951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2000" y="698400"/>
            <a:ext cx="8640000" cy="1157696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2000" y="2129051"/>
            <a:ext cx="8640000" cy="1814299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217158" y="4735773"/>
            <a:ext cx="4926842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r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© Crown Copyright</a:t>
            </a:r>
            <a:r>
              <a:rPr lang="fr-BE" sz="800" baseline="0" dirty="0">
                <a:solidFill>
                  <a:schemeClr val="tx1"/>
                </a:solidFill>
              </a:rPr>
              <a:t> 2018, Met Office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4735773"/>
            <a:ext cx="9144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www.metoffice.gov.uk</a:t>
            </a:r>
            <a:r>
              <a:rPr lang="fr-BE" sz="800" dirty="0">
                <a:solidFill>
                  <a:schemeClr val="bg2"/>
                </a:solidFill>
              </a:rPr>
              <a:t>	</a:t>
            </a:r>
            <a:endParaRPr lang="en-GB" sz="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362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 -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2000" y="698400"/>
            <a:ext cx="8640000" cy="1157696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2000" y="2129051"/>
            <a:ext cx="8640000" cy="1814299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217158" y="4735773"/>
            <a:ext cx="4926842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r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© Crown Copyright</a:t>
            </a:r>
            <a:r>
              <a:rPr lang="fr-BE" sz="800" baseline="0" dirty="0">
                <a:solidFill>
                  <a:schemeClr val="tx1"/>
                </a:solidFill>
              </a:rPr>
              <a:t> 2018, Met Office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4735773"/>
            <a:ext cx="9144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www.metoffice.gov.uk</a:t>
            </a:r>
            <a:r>
              <a:rPr lang="fr-BE" sz="800" dirty="0">
                <a:solidFill>
                  <a:schemeClr val="bg2"/>
                </a:solidFill>
              </a:rPr>
              <a:t>	</a:t>
            </a:r>
            <a:endParaRPr lang="en-GB" sz="800" dirty="0">
              <a:solidFill>
                <a:schemeClr val="bg2"/>
              </a:solidFill>
            </a:endParaRPr>
          </a:p>
        </p:txBody>
      </p:sp>
      <p:sp>
        <p:nvSpPr>
          <p:cNvPr id="7" name="Shape 48"/>
          <p:cNvSpPr/>
          <p:nvPr userDrawn="1"/>
        </p:nvSpPr>
        <p:spPr>
          <a:xfrm>
            <a:off x="-1" y="-6009"/>
            <a:ext cx="9144002" cy="687642"/>
          </a:xfrm>
          <a:prstGeom prst="rect">
            <a:avLst/>
          </a:prstGeom>
          <a:blipFill>
            <a:blip r:embed="rId2" cstate="print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 anchor="ctr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pPr marL="0" marR="0" lvl="0" indent="0" algn="ctr" defTabSz="21907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sym typeface="Helvetica Light"/>
              </a:rPr>
              <a:t>  </a:t>
            </a:r>
          </a:p>
        </p:txBody>
      </p:sp>
      <p:pic>
        <p:nvPicPr>
          <p:cNvPr id="9" name="MO_MASTER_for_dark_backg_RBG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83600" y="54000"/>
            <a:ext cx="1803780" cy="56565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284869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2000" y="698400"/>
            <a:ext cx="8640000" cy="1157696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2000" y="2129051"/>
            <a:ext cx="8640000" cy="1814299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hape 64"/>
          <p:cNvSpPr/>
          <p:nvPr userDrawn="1"/>
        </p:nvSpPr>
        <p:spPr>
          <a:xfrm flipV="1">
            <a:off x="2141935" y="135000"/>
            <a:ext cx="0" cy="40500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26789" tIns="26789" rIns="26789" bIns="26789" anchor="ctr"/>
          <a:lstStyle/>
          <a:p>
            <a:pPr marL="0" marR="0" lvl="0" indent="0" algn="ctr" defTabSz="21907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/>
              <a:sym typeface="Helvetica Light"/>
            </a:endParaRPr>
          </a:p>
        </p:txBody>
      </p:sp>
      <p:sp>
        <p:nvSpPr>
          <p:cNvPr id="5" name="Shape 68"/>
          <p:cNvSpPr/>
          <p:nvPr userDrawn="1"/>
        </p:nvSpPr>
        <p:spPr>
          <a:xfrm>
            <a:off x="7531089" y="204551"/>
            <a:ext cx="1360911" cy="27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/>
          <a:lstStyle/>
          <a:p>
            <a:pPr marL="0" marR="0" lvl="0" indent="0" algn="l" defTabSz="342900" rtl="0" eaLnBrk="1" fontAlgn="auto" latinLnBrk="0" hangingPunct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00">
                <a:solidFill>
                  <a:srgbClr val="2A2A2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kumimoji="0" sz="800" b="0" i="0" u="none" strike="noStrike" kern="0" cap="none" spc="0" normalizeH="0" baseline="0" noProof="0" dirty="0">
                <a:ln>
                  <a:noFill/>
                </a:ln>
                <a:solidFill>
                  <a:srgbClr val="2A2A2A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Working together </a:t>
            </a:r>
            <a:br>
              <a:rPr kumimoji="0" sz="800" b="0" i="0" u="none" strike="noStrike" kern="0" cap="none" spc="0" normalizeH="0" baseline="0" noProof="0" dirty="0">
                <a:ln>
                  <a:noFill/>
                </a:ln>
                <a:solidFill>
                  <a:srgbClr val="2A2A2A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sz="800" b="0" i="0" u="none" strike="noStrike" kern="0" cap="none" spc="0" normalizeH="0" baseline="0" noProof="0" dirty="0">
                <a:ln>
                  <a:noFill/>
                </a:ln>
                <a:solidFill>
                  <a:srgbClr val="2A2A2A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(enter working relationship)</a:t>
            </a:r>
          </a:p>
        </p:txBody>
      </p:sp>
      <p:sp>
        <p:nvSpPr>
          <p:cNvPr id="6" name="Shape 69"/>
          <p:cNvSpPr>
            <a:spLocks noGrp="1"/>
          </p:cNvSpPr>
          <p:nvPr>
            <p:ph type="pic" sz="quarter" idx="13"/>
          </p:nvPr>
        </p:nvSpPr>
        <p:spPr>
          <a:xfrm>
            <a:off x="2227171" y="204551"/>
            <a:ext cx="1176126" cy="270000"/>
          </a:xfrm>
          <a:prstGeom prst="rect">
            <a:avLst/>
          </a:prstGeom>
          <a:noFill/>
          <a:ln>
            <a:noFill/>
          </a:ln>
        </p:spPr>
        <p:txBody>
          <a:bodyPr wrap="square" lIns="68579" tIns="34289" rIns="68579" bIns="34289" anchor="t">
            <a:noAutofit/>
          </a:bodyPr>
          <a:lstStyle>
            <a:lvl1pPr marL="0" indent="0">
              <a:buNone/>
              <a:defRPr sz="800"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Shape 70"/>
          <p:cNvSpPr>
            <a:spLocks noGrp="1"/>
          </p:cNvSpPr>
          <p:nvPr>
            <p:ph type="pic" sz="quarter" idx="14"/>
          </p:nvPr>
        </p:nvSpPr>
        <p:spPr>
          <a:xfrm>
            <a:off x="3577935" y="204551"/>
            <a:ext cx="1176127" cy="270000"/>
          </a:xfrm>
          <a:prstGeom prst="rect">
            <a:avLst/>
          </a:prstGeom>
          <a:noFill/>
          <a:ln>
            <a:noFill/>
          </a:ln>
        </p:spPr>
        <p:txBody>
          <a:bodyPr lIns="68579" tIns="34289" rIns="68579" bIns="34289" anchor="t">
            <a:noAutofit/>
          </a:bodyPr>
          <a:lstStyle>
            <a:lvl1pPr marL="0" indent="0">
              <a:buNone/>
              <a:defRPr sz="800"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8" name="Shape 71"/>
          <p:cNvSpPr>
            <a:spLocks noGrp="1"/>
          </p:cNvSpPr>
          <p:nvPr>
            <p:ph type="pic" sz="quarter" idx="15"/>
          </p:nvPr>
        </p:nvSpPr>
        <p:spPr>
          <a:xfrm>
            <a:off x="4928103" y="204551"/>
            <a:ext cx="1176127" cy="270000"/>
          </a:xfrm>
          <a:prstGeom prst="rect">
            <a:avLst/>
          </a:prstGeom>
          <a:noFill/>
          <a:ln>
            <a:noFill/>
          </a:ln>
        </p:spPr>
        <p:txBody>
          <a:bodyPr lIns="68579" tIns="34289" rIns="68579" bIns="34289" anchor="t">
            <a:noAutofit/>
          </a:bodyPr>
          <a:lstStyle>
            <a:lvl1pPr marL="0" indent="0">
              <a:buNone/>
              <a:defRPr sz="800"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9" name="Shape 64"/>
          <p:cNvSpPr/>
          <p:nvPr userDrawn="1"/>
        </p:nvSpPr>
        <p:spPr>
          <a:xfrm flipV="1">
            <a:off x="3490913" y="135000"/>
            <a:ext cx="0" cy="40500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26789" tIns="26789" rIns="26789" bIns="26789" anchor="ctr"/>
          <a:lstStyle/>
          <a:p>
            <a:pPr marL="0" marR="0" lvl="0" indent="0" algn="ctr" defTabSz="21907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/>
              <a:sym typeface="Helvetica Light"/>
            </a:endParaRPr>
          </a:p>
        </p:txBody>
      </p:sp>
      <p:sp>
        <p:nvSpPr>
          <p:cNvPr id="10" name="Shape 64"/>
          <p:cNvSpPr/>
          <p:nvPr userDrawn="1"/>
        </p:nvSpPr>
        <p:spPr>
          <a:xfrm flipV="1">
            <a:off x="4842272" y="135000"/>
            <a:ext cx="0" cy="40500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26789" tIns="26789" rIns="26789" bIns="26789" anchor="ctr"/>
          <a:lstStyle/>
          <a:p>
            <a:pPr marL="0" marR="0" lvl="0" indent="0" algn="ctr" defTabSz="21907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/>
              <a:sym typeface="Helvetica Light"/>
            </a:endParaRPr>
          </a:p>
        </p:txBody>
      </p:sp>
      <p:sp>
        <p:nvSpPr>
          <p:cNvPr id="11" name="Shape 64"/>
          <p:cNvSpPr/>
          <p:nvPr userDrawn="1"/>
        </p:nvSpPr>
        <p:spPr>
          <a:xfrm flipV="1">
            <a:off x="6192441" y="135000"/>
            <a:ext cx="0" cy="40500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26789" tIns="26789" rIns="26789" bIns="26789" anchor="ctr"/>
          <a:lstStyle/>
          <a:p>
            <a:pPr marL="0" marR="0" lvl="0" indent="0" algn="ctr" defTabSz="21907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/>
              <a:sym typeface="Helvetica Light"/>
            </a:endParaRPr>
          </a:p>
        </p:txBody>
      </p:sp>
      <p:sp>
        <p:nvSpPr>
          <p:cNvPr id="12" name="Shape 71"/>
          <p:cNvSpPr>
            <a:spLocks noGrp="1"/>
          </p:cNvSpPr>
          <p:nvPr>
            <p:ph type="pic" sz="quarter" idx="17"/>
          </p:nvPr>
        </p:nvSpPr>
        <p:spPr>
          <a:xfrm>
            <a:off x="6273702" y="204551"/>
            <a:ext cx="1176127" cy="270000"/>
          </a:xfrm>
          <a:prstGeom prst="rect">
            <a:avLst/>
          </a:prstGeom>
          <a:noFill/>
          <a:ln>
            <a:noFill/>
          </a:ln>
        </p:spPr>
        <p:txBody>
          <a:bodyPr lIns="68579" tIns="34289" rIns="68579" bIns="34289" anchor="t">
            <a:noAutofit/>
          </a:bodyPr>
          <a:lstStyle>
            <a:lvl1pPr marL="0" indent="0">
              <a:buNone/>
              <a:defRPr sz="800"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4735773"/>
            <a:ext cx="9144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www.metoffice.gov.uk</a:t>
            </a:r>
            <a:r>
              <a:rPr lang="fr-BE" sz="800" dirty="0">
                <a:solidFill>
                  <a:schemeClr val="bg2"/>
                </a:solidFill>
              </a:rPr>
              <a:t>	</a:t>
            </a:r>
            <a:endParaRPr lang="en-GB" sz="800" dirty="0">
              <a:solidFill>
                <a:schemeClr val="bg2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4217158" y="4735773"/>
            <a:ext cx="4926842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r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© Crown Copyright</a:t>
            </a:r>
            <a:r>
              <a:rPr lang="fr-BE" sz="800" baseline="0" dirty="0">
                <a:solidFill>
                  <a:schemeClr val="tx1"/>
                </a:solidFill>
              </a:rPr>
              <a:t> 2018, Met Office</a:t>
            </a:r>
            <a:endParaRPr lang="en-GB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979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- opt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48"/>
          <p:cNvSpPr/>
          <p:nvPr userDrawn="1"/>
        </p:nvSpPr>
        <p:spPr>
          <a:xfrm>
            <a:off x="-1" y="-6009"/>
            <a:ext cx="9144002" cy="687642"/>
          </a:xfrm>
          <a:prstGeom prst="rect">
            <a:avLst/>
          </a:prstGeom>
          <a:blipFill>
            <a:blip r:embed="rId2" cstate="print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 anchor="ctr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pPr marL="0" marR="0" lvl="0" indent="0" algn="ctr" defTabSz="21907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sym typeface="Helvetica Light"/>
              </a:rPr>
              <a:t> 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2000" y="698400"/>
            <a:ext cx="8640000" cy="1157696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2000" y="2129051"/>
            <a:ext cx="8640000" cy="1814299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hape 64"/>
          <p:cNvSpPr/>
          <p:nvPr userDrawn="1"/>
        </p:nvSpPr>
        <p:spPr>
          <a:xfrm flipV="1">
            <a:off x="2141935" y="135000"/>
            <a:ext cx="0" cy="405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26789" tIns="26789" rIns="26789" bIns="26789" anchor="ctr"/>
          <a:lstStyle/>
          <a:p>
            <a:pPr marL="0" marR="0" lvl="0" indent="0" algn="ctr" defTabSz="21907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/>
              <a:sym typeface="Helvetica Light"/>
            </a:endParaRPr>
          </a:p>
        </p:txBody>
      </p:sp>
      <p:sp>
        <p:nvSpPr>
          <p:cNvPr id="6" name="Shape 69"/>
          <p:cNvSpPr>
            <a:spLocks noGrp="1"/>
          </p:cNvSpPr>
          <p:nvPr>
            <p:ph type="pic" sz="quarter" idx="13"/>
          </p:nvPr>
        </p:nvSpPr>
        <p:spPr>
          <a:xfrm>
            <a:off x="2227171" y="204551"/>
            <a:ext cx="1176126" cy="270000"/>
          </a:xfrm>
          <a:prstGeom prst="rect">
            <a:avLst/>
          </a:prstGeom>
          <a:noFill/>
          <a:ln>
            <a:noFill/>
          </a:ln>
        </p:spPr>
        <p:txBody>
          <a:bodyPr wrap="square" lIns="68579" tIns="34289" rIns="68579" bIns="34289" anchor="t">
            <a:noAutofit/>
          </a:bodyPr>
          <a:lstStyle>
            <a:lvl1pPr marL="0" indent="0">
              <a:buNone/>
              <a:defRPr sz="800"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Shape 70"/>
          <p:cNvSpPr>
            <a:spLocks noGrp="1"/>
          </p:cNvSpPr>
          <p:nvPr>
            <p:ph type="pic" sz="quarter" idx="14"/>
          </p:nvPr>
        </p:nvSpPr>
        <p:spPr>
          <a:xfrm>
            <a:off x="3577935" y="204551"/>
            <a:ext cx="1176127" cy="270000"/>
          </a:xfrm>
          <a:prstGeom prst="rect">
            <a:avLst/>
          </a:prstGeom>
          <a:noFill/>
          <a:ln>
            <a:noFill/>
          </a:ln>
        </p:spPr>
        <p:txBody>
          <a:bodyPr lIns="68579" tIns="34289" rIns="68579" bIns="34289" anchor="t">
            <a:noAutofit/>
          </a:bodyPr>
          <a:lstStyle>
            <a:lvl1pPr marL="0" indent="0">
              <a:buNone/>
              <a:defRPr sz="800"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8" name="Shape 71"/>
          <p:cNvSpPr>
            <a:spLocks noGrp="1"/>
          </p:cNvSpPr>
          <p:nvPr>
            <p:ph type="pic" sz="quarter" idx="15"/>
          </p:nvPr>
        </p:nvSpPr>
        <p:spPr>
          <a:xfrm>
            <a:off x="4928103" y="204551"/>
            <a:ext cx="1176127" cy="270000"/>
          </a:xfrm>
          <a:prstGeom prst="rect">
            <a:avLst/>
          </a:prstGeom>
          <a:noFill/>
          <a:ln>
            <a:noFill/>
          </a:ln>
        </p:spPr>
        <p:txBody>
          <a:bodyPr lIns="68579" tIns="34289" rIns="68579" bIns="34289" anchor="t">
            <a:noAutofit/>
          </a:bodyPr>
          <a:lstStyle>
            <a:lvl1pPr marL="0" indent="0">
              <a:buNone/>
              <a:defRPr sz="800"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9" name="Shape 64"/>
          <p:cNvSpPr/>
          <p:nvPr userDrawn="1"/>
        </p:nvSpPr>
        <p:spPr>
          <a:xfrm flipV="1">
            <a:off x="3490913" y="135000"/>
            <a:ext cx="0" cy="405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26789" tIns="26789" rIns="26789" bIns="26789" anchor="ctr"/>
          <a:lstStyle/>
          <a:p>
            <a:pPr marL="0" marR="0" lvl="0" indent="0" algn="ctr" defTabSz="21907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/>
              <a:sym typeface="Helvetica Light"/>
            </a:endParaRPr>
          </a:p>
        </p:txBody>
      </p:sp>
      <p:sp>
        <p:nvSpPr>
          <p:cNvPr id="10" name="Shape 64"/>
          <p:cNvSpPr/>
          <p:nvPr userDrawn="1"/>
        </p:nvSpPr>
        <p:spPr>
          <a:xfrm flipV="1">
            <a:off x="4842272" y="135000"/>
            <a:ext cx="0" cy="405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26789" tIns="26789" rIns="26789" bIns="26789" anchor="ctr"/>
          <a:lstStyle/>
          <a:p>
            <a:pPr marL="0" marR="0" lvl="0" indent="0" algn="ctr" defTabSz="21907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/>
              <a:sym typeface="Helvetica Light"/>
            </a:endParaRPr>
          </a:p>
        </p:txBody>
      </p:sp>
      <p:sp>
        <p:nvSpPr>
          <p:cNvPr id="11" name="Shape 64"/>
          <p:cNvSpPr/>
          <p:nvPr userDrawn="1"/>
        </p:nvSpPr>
        <p:spPr>
          <a:xfrm flipV="1">
            <a:off x="6192441" y="135000"/>
            <a:ext cx="0" cy="405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26789" tIns="26789" rIns="26789" bIns="26789" anchor="ctr"/>
          <a:lstStyle/>
          <a:p>
            <a:pPr marL="0" marR="0" lvl="0" indent="0" algn="ctr" defTabSz="21907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/>
              <a:sym typeface="Helvetica Light"/>
            </a:endParaRPr>
          </a:p>
        </p:txBody>
      </p:sp>
      <p:sp>
        <p:nvSpPr>
          <p:cNvPr id="12" name="Shape 71"/>
          <p:cNvSpPr>
            <a:spLocks noGrp="1"/>
          </p:cNvSpPr>
          <p:nvPr>
            <p:ph type="pic" sz="quarter" idx="17"/>
          </p:nvPr>
        </p:nvSpPr>
        <p:spPr>
          <a:xfrm>
            <a:off x="6273702" y="204551"/>
            <a:ext cx="1176127" cy="270000"/>
          </a:xfrm>
          <a:prstGeom prst="rect">
            <a:avLst/>
          </a:prstGeom>
          <a:noFill/>
          <a:ln>
            <a:noFill/>
          </a:ln>
        </p:spPr>
        <p:txBody>
          <a:bodyPr lIns="68579" tIns="34289" rIns="68579" bIns="34289" anchor="t">
            <a:noAutofit/>
          </a:bodyPr>
          <a:lstStyle>
            <a:lvl1pPr marL="0" indent="0">
              <a:buNone/>
              <a:defRPr sz="800"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4735773"/>
            <a:ext cx="9144000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www.metoffice.gov.uk</a:t>
            </a:r>
            <a:r>
              <a:rPr lang="fr-BE" sz="800" dirty="0">
                <a:solidFill>
                  <a:schemeClr val="bg2"/>
                </a:solidFill>
              </a:rPr>
              <a:t>	</a:t>
            </a:r>
            <a:endParaRPr lang="en-GB" sz="800" dirty="0">
              <a:solidFill>
                <a:schemeClr val="bg2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4217158" y="4735773"/>
            <a:ext cx="4926842" cy="407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r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© Crown Copyright</a:t>
            </a:r>
            <a:r>
              <a:rPr lang="fr-BE" sz="800" baseline="0" dirty="0">
                <a:solidFill>
                  <a:schemeClr val="tx1"/>
                </a:solidFill>
              </a:rPr>
              <a:t> 2018, Met Office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5" name="Shape 68"/>
          <p:cNvSpPr/>
          <p:nvPr userDrawn="1"/>
        </p:nvSpPr>
        <p:spPr>
          <a:xfrm>
            <a:off x="7531089" y="204551"/>
            <a:ext cx="1360911" cy="27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/>
          <a:lstStyle/>
          <a:p>
            <a:pPr marL="0" marR="0" lvl="0" indent="0" algn="l" defTabSz="342900" rtl="0" eaLnBrk="1" fontAlgn="auto" latinLnBrk="0" hangingPunct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00">
                <a:solidFill>
                  <a:srgbClr val="2A2A2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kumimoji="0" sz="800" b="0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Working together </a:t>
            </a:r>
            <a:br>
              <a:rPr kumimoji="0" sz="800" b="0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sz="800" b="0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(enter working relationship)</a:t>
            </a:r>
          </a:p>
        </p:txBody>
      </p:sp>
      <p:pic>
        <p:nvPicPr>
          <p:cNvPr id="18" name="MO_MASTER_for_dark_backg_RBG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83600" y="54000"/>
            <a:ext cx="1803780" cy="56565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47208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9FE41-C8F9-47EF-94C3-C489748B47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2625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000" y="699740"/>
            <a:ext cx="8640000" cy="576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548000"/>
            <a:ext cx="8640000" cy="30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MO_MASTER_black_mono_for_light_backg_RBG.png"/>
          <p:cNvPicPr>
            <a:picLocks noChangeAspect="1"/>
          </p:cNvPicPr>
          <p:nvPr userDrawn="1"/>
        </p:nvPicPr>
        <p:blipFill>
          <a:blip r:embed="rId25" cstate="print"/>
          <a:stretch>
            <a:fillRect/>
          </a:stretch>
        </p:blipFill>
        <p:spPr>
          <a:xfrm>
            <a:off x="183946" y="54592"/>
            <a:ext cx="1802343" cy="565200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8"/>
          <p:cNvSpPr/>
          <p:nvPr userDrawn="1"/>
        </p:nvSpPr>
        <p:spPr>
          <a:xfrm>
            <a:off x="0" y="4735773"/>
            <a:ext cx="9144000" cy="407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l" defTabSz="450850">
              <a:tabLst/>
            </a:pPr>
            <a:r>
              <a:rPr lang="fr-BE" sz="800" dirty="0">
                <a:solidFill>
                  <a:schemeClr val="tx1"/>
                </a:solidFill>
              </a:rPr>
              <a:t>	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851910" y="4802317"/>
            <a:ext cx="143637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E5F9FE41-C8F9-47EF-94C3-C489748B47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8655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59" r:id="rId3"/>
    <p:sldLayoutId id="2147483686" r:id="rId4"/>
    <p:sldLayoutId id="2147483681" r:id="rId5"/>
    <p:sldLayoutId id="2147483684" r:id="rId6"/>
    <p:sldLayoutId id="2147483682" r:id="rId7"/>
    <p:sldLayoutId id="2147483685" r:id="rId8"/>
    <p:sldLayoutId id="2147483660" r:id="rId9"/>
    <p:sldLayoutId id="2147483662" r:id="rId10"/>
    <p:sldLayoutId id="2147483670" r:id="rId11"/>
    <p:sldLayoutId id="2147483669" r:id="rId12"/>
    <p:sldLayoutId id="2147483668" r:id="rId13"/>
    <p:sldLayoutId id="2147483664" r:id="rId14"/>
    <p:sldLayoutId id="2147483671" r:id="rId15"/>
    <p:sldLayoutId id="2147483665" r:id="rId16"/>
    <p:sldLayoutId id="2147483677" r:id="rId17"/>
    <p:sldLayoutId id="2147483672" r:id="rId18"/>
    <p:sldLayoutId id="2147483676" r:id="rId19"/>
    <p:sldLayoutId id="2147483674" r:id="rId20"/>
    <p:sldLayoutId id="2147483675" r:id="rId21"/>
    <p:sldLayoutId id="2147483673" r:id="rId22"/>
    <p:sldLayoutId id="2147483683" r:id="rId2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2000" y="698399"/>
            <a:ext cx="6056592" cy="1330185"/>
          </a:xfrm>
        </p:spPr>
        <p:txBody>
          <a:bodyPr>
            <a:normAutofit/>
          </a:bodyPr>
          <a:lstStyle/>
          <a:p>
            <a:r>
              <a:rPr lang="en-GB" dirty="0"/>
              <a:t>Background error Covariance – Progress and Plans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Marek Wlasak 4</a:t>
            </a:r>
            <a:r>
              <a:rPr lang="en-GB" baseline="30000" dirty="0"/>
              <a:t>th</a:t>
            </a:r>
            <a:r>
              <a:rPr lang="en-GB" dirty="0"/>
              <a:t> June  2020</a:t>
            </a:r>
          </a:p>
        </p:txBody>
      </p:sp>
    </p:spTree>
    <p:extLst>
      <p:ext uri="{BB962C8B-B14F-4D97-AF65-F5344CB8AC3E}">
        <p14:creationId xmlns:p14="http://schemas.microsoft.com/office/powerpoint/2010/main" val="2738203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EE6ABE-9FD3-48EC-95A2-0DEE7EDBA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000" y="1275740"/>
            <a:ext cx="8640000" cy="333226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priority is to develop the background covariance model for the Unified Model (UM) and to reuse parts for the </a:t>
            </a:r>
            <a:r>
              <a:rPr lang="en-GB" dirty="0" err="1"/>
              <a:t>LFRic</a:t>
            </a:r>
            <a:r>
              <a:rPr lang="en-GB" dirty="0"/>
              <a:t> background covariance model.</a:t>
            </a:r>
          </a:p>
          <a:p>
            <a:pPr marL="0" indent="0">
              <a:buNone/>
            </a:pPr>
            <a:r>
              <a:rPr lang="en-GB" dirty="0"/>
              <a:t>The (UM) background covariance model will use the current operational background error covariance statistics. </a:t>
            </a:r>
          </a:p>
          <a:p>
            <a:pPr marL="0" indent="0">
              <a:buNone/>
            </a:pPr>
            <a:r>
              <a:rPr lang="en-GB" dirty="0"/>
              <a:t>It will mirror the current operational background error covariance model, except for using a slightly different horizontal and vertical stagger. </a:t>
            </a:r>
          </a:p>
          <a:p>
            <a:pPr marL="0" indent="0">
              <a:buNone/>
            </a:pPr>
            <a:r>
              <a:rPr lang="en-GB" dirty="0"/>
              <a:t>It is based around the atlas framework developed at ECMWF. 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endParaRPr lang="en-GB" b="1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endParaRPr lang="pl-PL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1B35F2-3ED9-4E2C-9D31-718874252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Plans </a:t>
            </a:r>
          </a:p>
        </p:txBody>
      </p:sp>
    </p:spTree>
    <p:extLst>
      <p:ext uri="{BB962C8B-B14F-4D97-AF65-F5344CB8AC3E}">
        <p14:creationId xmlns:p14="http://schemas.microsoft.com/office/powerpoint/2010/main" val="870872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EE6ABE-9FD3-48EC-95A2-0DEE7EDBA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000" y="1275740"/>
            <a:ext cx="8640000" cy="3332260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1</a:t>
            </a:r>
            <a:r>
              <a:rPr lang="en-GB" dirty="0"/>
              <a:t>) A UMJEDI interface has been created using atlas data structures.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2) Atlas has been extended to do the adjoint of a halo exchange. Currently works for regular / quasi-regular grids (</a:t>
            </a:r>
            <a:r>
              <a:rPr lang="en-GB" dirty="0" err="1"/>
              <a:t>StructuredColumns</a:t>
            </a:r>
            <a:r>
              <a:rPr lang="en-GB" dirty="0"/>
              <a:t>).  Needs only a small interface change to work for other options.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3) Some parts of the parameter transform has been implemented.  </a:t>
            </a:r>
          </a:p>
          <a:p>
            <a:pPr marL="0" indent="0">
              <a:buNone/>
            </a:pPr>
            <a:endParaRPr lang="en-GB" dirty="0"/>
          </a:p>
          <a:p>
            <a:endParaRPr lang="en-GB" b="1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endParaRPr lang="pl-PL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1B35F2-3ED9-4E2C-9D31-718874252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0" y="535500"/>
            <a:ext cx="8640000" cy="576000"/>
          </a:xfrm>
        </p:spPr>
        <p:txBody>
          <a:bodyPr/>
          <a:lstStyle/>
          <a:p>
            <a:r>
              <a:rPr lang="en-GB" dirty="0"/>
              <a:t>Progress so far </a:t>
            </a:r>
          </a:p>
        </p:txBody>
      </p:sp>
    </p:spTree>
    <p:extLst>
      <p:ext uri="{BB962C8B-B14F-4D97-AF65-F5344CB8AC3E}">
        <p14:creationId xmlns:p14="http://schemas.microsoft.com/office/powerpoint/2010/main" val="1184765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EE6ABE-9FD3-48EC-95A2-0DEE7EDBA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000" y="1548000"/>
            <a:ext cx="8640000" cy="3060000"/>
          </a:xfrm>
        </p:spPr>
        <p:txBody>
          <a:bodyPr/>
          <a:lstStyle/>
          <a:p>
            <a:pPr marL="457200" indent="-457200">
              <a:buAutoNum type="arabicParenR"/>
            </a:pPr>
            <a:r>
              <a:rPr lang="en-GB" dirty="0"/>
              <a:t>Complete parameter transform – need to sort out polar boundary conditions for the horizontal wind.</a:t>
            </a:r>
          </a:p>
          <a:p>
            <a:pPr marL="457200" indent="-457200">
              <a:buAutoNum type="arabicParenR"/>
            </a:pPr>
            <a:r>
              <a:rPr lang="en-GB" dirty="0"/>
              <a:t>(One way or another) to bring in a spectral transform so that we can use the vertical covariances for each total wavenumber to define spatial covariance structure.</a:t>
            </a:r>
          </a:p>
          <a:p>
            <a:pPr marL="457200" indent="-457200">
              <a:buAutoNum type="arabicParenR"/>
            </a:pPr>
            <a:r>
              <a:rPr lang="en-GB" dirty="0"/>
              <a:t>Move to making the code more generic (and faster) (bring into SABER?)  and write parts that need to be </a:t>
            </a:r>
            <a:r>
              <a:rPr lang="en-GB" dirty="0" err="1"/>
              <a:t>LFRic</a:t>
            </a:r>
            <a:r>
              <a:rPr lang="en-GB" dirty="0"/>
              <a:t> specific.</a:t>
            </a:r>
          </a:p>
          <a:p>
            <a:pPr marL="457200" indent="-457200">
              <a:buAutoNum type="arabicParenR"/>
            </a:pPr>
            <a:endParaRPr lang="en-GB" dirty="0"/>
          </a:p>
          <a:p>
            <a:pPr marL="457200" indent="-457200">
              <a:buAutoNum type="arabicParenR"/>
            </a:pPr>
            <a:endParaRPr lang="en-GB" dirty="0"/>
          </a:p>
          <a:p>
            <a:pPr marL="457200" indent="-457200">
              <a:buAutoNum type="arabicParenR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endParaRPr lang="pl-PL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1B35F2-3ED9-4E2C-9D31-718874252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do:</a:t>
            </a:r>
          </a:p>
        </p:txBody>
      </p:sp>
    </p:spTree>
    <p:extLst>
      <p:ext uri="{BB962C8B-B14F-4D97-AF65-F5344CB8AC3E}">
        <p14:creationId xmlns:p14="http://schemas.microsoft.com/office/powerpoint/2010/main" val="1196592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EE6ABE-9FD3-48EC-95A2-0DEE7EDBA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0276" y="4342065"/>
            <a:ext cx="8640000" cy="3060000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endParaRPr lang="pl-PL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1B35F2-3ED9-4E2C-9D31-718874252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213" y="523615"/>
            <a:ext cx="8010364" cy="576000"/>
          </a:xfrm>
        </p:spPr>
        <p:txBody>
          <a:bodyPr>
            <a:normAutofit/>
          </a:bodyPr>
          <a:lstStyle/>
          <a:p>
            <a:r>
              <a:rPr lang="en-GB" dirty="0"/>
              <a:t>Halo exchange: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D4CC79-4814-4276-8A20-DA3810A19861}"/>
              </a:ext>
            </a:extLst>
          </p:cNvPr>
          <p:cNvSpPr/>
          <p:nvPr/>
        </p:nvSpPr>
        <p:spPr>
          <a:xfrm>
            <a:off x="4747751" y="1618430"/>
            <a:ext cx="1907628" cy="1190297"/>
          </a:xfrm>
          <a:prstGeom prst="rect">
            <a:avLst/>
          </a:prstGeom>
          <a:solidFill>
            <a:srgbClr val="0070C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12E278-BA61-4F3D-852F-B8098A806804}"/>
              </a:ext>
            </a:extLst>
          </p:cNvPr>
          <p:cNvSpPr/>
          <p:nvPr/>
        </p:nvSpPr>
        <p:spPr>
          <a:xfrm>
            <a:off x="6655379" y="1615442"/>
            <a:ext cx="1907628" cy="1190297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6A7B4D-1EF7-401A-9731-27056CE25341}"/>
              </a:ext>
            </a:extLst>
          </p:cNvPr>
          <p:cNvSpPr txBox="1"/>
          <p:nvPr/>
        </p:nvSpPr>
        <p:spPr>
          <a:xfrm>
            <a:off x="430448" y="1494854"/>
            <a:ext cx="35986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 copies:</a:t>
            </a:r>
          </a:p>
          <a:p>
            <a:endParaRPr lang="en-GB" dirty="0"/>
          </a:p>
          <a:p>
            <a:r>
              <a:rPr lang="en-GB" dirty="0"/>
              <a:t>from PE2 into the halo of PE1</a:t>
            </a:r>
          </a:p>
          <a:p>
            <a:endParaRPr lang="en-GB" dirty="0"/>
          </a:p>
          <a:p>
            <a:r>
              <a:rPr lang="en-GB" dirty="0"/>
              <a:t>from PE1 into the halo of PE2 </a:t>
            </a:r>
          </a:p>
          <a:p>
            <a:r>
              <a:rPr lang="en-GB" dirty="0"/>
              <a:t> </a:t>
            </a:r>
          </a:p>
          <a:p>
            <a:r>
              <a:rPr lang="en-GB" dirty="0"/>
              <a:t>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493A21B-F0EC-4489-BD75-05B5C97CC1D1}"/>
              </a:ext>
            </a:extLst>
          </p:cNvPr>
          <p:cNvCxnSpPr/>
          <p:nvPr/>
        </p:nvCxnSpPr>
        <p:spPr>
          <a:xfrm flipV="1">
            <a:off x="4238045" y="2369489"/>
            <a:ext cx="1113183" cy="99391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77D81F0-FAE1-49EF-86E8-A656B6DFA952}"/>
              </a:ext>
            </a:extLst>
          </p:cNvPr>
          <p:cNvSpPr txBox="1"/>
          <p:nvPr/>
        </p:nvSpPr>
        <p:spPr>
          <a:xfrm flipH="1">
            <a:off x="4238045" y="3361851"/>
            <a:ext cx="1630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PE 1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F0E0062-12B0-4882-A321-1D05839CDD99}"/>
              </a:ext>
            </a:extLst>
          </p:cNvPr>
          <p:cNvCxnSpPr/>
          <p:nvPr/>
        </p:nvCxnSpPr>
        <p:spPr>
          <a:xfrm flipV="1">
            <a:off x="6941518" y="2422079"/>
            <a:ext cx="1113183" cy="99391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EC0E19D-B60A-43A6-A93C-7EF713172E7C}"/>
              </a:ext>
            </a:extLst>
          </p:cNvPr>
          <p:cNvSpPr txBox="1"/>
          <p:nvPr/>
        </p:nvSpPr>
        <p:spPr>
          <a:xfrm flipH="1">
            <a:off x="6941518" y="3310571"/>
            <a:ext cx="1630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PE 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0FBAC8C-89DD-4BCC-962D-144FC948EB8A}"/>
              </a:ext>
            </a:extLst>
          </p:cNvPr>
          <p:cNvSpPr/>
          <p:nvPr/>
        </p:nvSpPr>
        <p:spPr>
          <a:xfrm>
            <a:off x="6656239" y="1605410"/>
            <a:ext cx="236877" cy="1200329"/>
          </a:xfrm>
          <a:prstGeom prst="rect">
            <a:avLst/>
          </a:prstGeom>
          <a:solidFill>
            <a:srgbClr val="0070C0">
              <a:alpha val="1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042780F-7B44-412C-A66D-B4E5D5FCF5F2}"/>
              </a:ext>
            </a:extLst>
          </p:cNvPr>
          <p:cNvSpPr txBox="1"/>
          <p:nvPr/>
        </p:nvSpPr>
        <p:spPr>
          <a:xfrm>
            <a:off x="6559047" y="3898268"/>
            <a:ext cx="20569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Halo of PE 1 over </a:t>
            </a:r>
          </a:p>
          <a:p>
            <a:r>
              <a:rPr lang="en-GB" dirty="0"/>
              <a:t>PE 2’s region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114E4E5-C33E-449B-94CD-328FD246B056}"/>
              </a:ext>
            </a:extLst>
          </p:cNvPr>
          <p:cNvCxnSpPr>
            <a:cxnSpLocks/>
          </p:cNvCxnSpPr>
          <p:nvPr/>
        </p:nvCxnSpPr>
        <p:spPr>
          <a:xfrm flipV="1">
            <a:off x="6696623" y="2422079"/>
            <a:ext cx="77194" cy="147320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4B73AF5C-7EB3-4473-BE6A-9AB540101F87}"/>
              </a:ext>
            </a:extLst>
          </p:cNvPr>
          <p:cNvSpPr/>
          <p:nvPr/>
        </p:nvSpPr>
        <p:spPr>
          <a:xfrm>
            <a:off x="6410483" y="1615442"/>
            <a:ext cx="236877" cy="1200329"/>
          </a:xfrm>
          <a:prstGeom prst="rect">
            <a:avLst/>
          </a:prstGeom>
          <a:solidFill>
            <a:srgbClr val="FF0000">
              <a:alpha val="1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2D7DD33-DEFA-4B36-A4D2-E60C63B5BB30}"/>
              </a:ext>
            </a:extLst>
          </p:cNvPr>
          <p:cNvCxnSpPr>
            <a:cxnSpLocks/>
          </p:cNvCxnSpPr>
          <p:nvPr/>
        </p:nvCxnSpPr>
        <p:spPr>
          <a:xfrm flipV="1">
            <a:off x="5097543" y="2422079"/>
            <a:ext cx="1390135" cy="154562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1A49D17-BBE5-4D7D-8B3A-162B64E91429}"/>
              </a:ext>
            </a:extLst>
          </p:cNvPr>
          <p:cNvSpPr txBox="1"/>
          <p:nvPr/>
        </p:nvSpPr>
        <p:spPr>
          <a:xfrm>
            <a:off x="3735637" y="3932252"/>
            <a:ext cx="20569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Halo of PE 2 over </a:t>
            </a:r>
          </a:p>
          <a:p>
            <a:r>
              <a:rPr lang="en-GB" dirty="0"/>
              <a:t>PE 1’s region</a:t>
            </a:r>
          </a:p>
        </p:txBody>
      </p:sp>
    </p:spTree>
    <p:extLst>
      <p:ext uri="{BB962C8B-B14F-4D97-AF65-F5344CB8AC3E}">
        <p14:creationId xmlns:p14="http://schemas.microsoft.com/office/powerpoint/2010/main" val="874984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EE6ABE-9FD3-48EC-95A2-0DEE7EDBA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0276" y="4342065"/>
            <a:ext cx="8640000" cy="3060000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endParaRPr lang="pl-PL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1B35F2-3ED9-4E2C-9D31-718874252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213" y="523614"/>
            <a:ext cx="8010364" cy="845277"/>
          </a:xfrm>
        </p:spPr>
        <p:txBody>
          <a:bodyPr>
            <a:normAutofit fontScale="90000"/>
          </a:bodyPr>
          <a:lstStyle/>
          <a:p>
            <a:r>
              <a:rPr lang="en-GB" dirty="0"/>
              <a:t>Adjoint of Halo exchange: </a:t>
            </a:r>
            <a:br>
              <a:rPr lang="en-GB" dirty="0"/>
            </a:br>
            <a:r>
              <a:rPr lang="en-GB" dirty="0"/>
              <a:t>Reversal of data flow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D4CC79-4814-4276-8A20-DA3810A19861}"/>
              </a:ext>
            </a:extLst>
          </p:cNvPr>
          <p:cNvSpPr/>
          <p:nvPr/>
        </p:nvSpPr>
        <p:spPr>
          <a:xfrm>
            <a:off x="4747751" y="1618430"/>
            <a:ext cx="1907628" cy="1190297"/>
          </a:xfrm>
          <a:prstGeom prst="rect">
            <a:avLst/>
          </a:prstGeom>
          <a:solidFill>
            <a:srgbClr val="0070C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12E278-BA61-4F3D-852F-B8098A806804}"/>
              </a:ext>
            </a:extLst>
          </p:cNvPr>
          <p:cNvSpPr/>
          <p:nvPr/>
        </p:nvSpPr>
        <p:spPr>
          <a:xfrm>
            <a:off x="6655379" y="1615442"/>
            <a:ext cx="1907628" cy="1190297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6A7B4D-1EF7-401A-9731-27056CE25341}"/>
              </a:ext>
            </a:extLst>
          </p:cNvPr>
          <p:cNvSpPr txBox="1"/>
          <p:nvPr/>
        </p:nvSpPr>
        <p:spPr>
          <a:xfrm>
            <a:off x="430448" y="1494854"/>
            <a:ext cx="35986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 added:</a:t>
            </a:r>
          </a:p>
          <a:p>
            <a:r>
              <a:rPr lang="en-GB" dirty="0"/>
              <a:t>from the halo of PE1 onto PE2</a:t>
            </a:r>
          </a:p>
          <a:p>
            <a:r>
              <a:rPr lang="en-GB" dirty="0"/>
              <a:t>from the halo of PE2 onto PE1.</a:t>
            </a:r>
          </a:p>
          <a:p>
            <a:endParaRPr lang="en-GB" dirty="0"/>
          </a:p>
          <a:p>
            <a:r>
              <a:rPr lang="en-GB" dirty="0"/>
              <a:t>As that data has moved from the halo into inner domain, then data in halo should not longer exist. </a:t>
            </a:r>
          </a:p>
          <a:p>
            <a:endParaRPr lang="en-GB" dirty="0"/>
          </a:p>
          <a:p>
            <a:r>
              <a:rPr lang="en-GB" b="1" dirty="0"/>
              <a:t>Choice:</a:t>
            </a:r>
            <a:r>
              <a:rPr lang="en-GB" dirty="0"/>
              <a:t> either deallocate halo</a:t>
            </a:r>
          </a:p>
          <a:p>
            <a:r>
              <a:rPr lang="en-GB" dirty="0"/>
              <a:t>or set values in halo to zero.</a:t>
            </a:r>
          </a:p>
          <a:p>
            <a:r>
              <a:rPr lang="en-GB" dirty="0"/>
              <a:t>Halo allocation, deallocation more costly than zeroing. </a:t>
            </a:r>
          </a:p>
          <a:p>
            <a:r>
              <a:rPr lang="en-GB" dirty="0"/>
              <a:t> 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493A21B-F0EC-4489-BD75-05B5C97CC1D1}"/>
              </a:ext>
            </a:extLst>
          </p:cNvPr>
          <p:cNvCxnSpPr/>
          <p:nvPr/>
        </p:nvCxnSpPr>
        <p:spPr>
          <a:xfrm flipV="1">
            <a:off x="4238045" y="2369489"/>
            <a:ext cx="1113183" cy="99391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77D81F0-FAE1-49EF-86E8-A656B6DFA952}"/>
              </a:ext>
            </a:extLst>
          </p:cNvPr>
          <p:cNvSpPr txBox="1"/>
          <p:nvPr/>
        </p:nvSpPr>
        <p:spPr>
          <a:xfrm flipH="1">
            <a:off x="4238045" y="3361851"/>
            <a:ext cx="1630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PE 1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F0E0062-12B0-4882-A321-1D05839CDD99}"/>
              </a:ext>
            </a:extLst>
          </p:cNvPr>
          <p:cNvCxnSpPr/>
          <p:nvPr/>
        </p:nvCxnSpPr>
        <p:spPr>
          <a:xfrm flipV="1">
            <a:off x="6941518" y="2422079"/>
            <a:ext cx="1113183" cy="99391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EC0E19D-B60A-43A6-A93C-7EF713172E7C}"/>
              </a:ext>
            </a:extLst>
          </p:cNvPr>
          <p:cNvSpPr txBox="1"/>
          <p:nvPr/>
        </p:nvSpPr>
        <p:spPr>
          <a:xfrm flipH="1">
            <a:off x="6941518" y="3310571"/>
            <a:ext cx="1630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PE 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0FBAC8C-89DD-4BCC-962D-144FC948EB8A}"/>
              </a:ext>
            </a:extLst>
          </p:cNvPr>
          <p:cNvSpPr/>
          <p:nvPr/>
        </p:nvSpPr>
        <p:spPr>
          <a:xfrm>
            <a:off x="6656239" y="1605410"/>
            <a:ext cx="236877" cy="1200329"/>
          </a:xfrm>
          <a:prstGeom prst="rect">
            <a:avLst/>
          </a:prstGeom>
          <a:solidFill>
            <a:srgbClr val="0070C0">
              <a:alpha val="1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042780F-7B44-412C-A66D-B4E5D5FCF5F2}"/>
              </a:ext>
            </a:extLst>
          </p:cNvPr>
          <p:cNvSpPr txBox="1"/>
          <p:nvPr/>
        </p:nvSpPr>
        <p:spPr>
          <a:xfrm>
            <a:off x="6559047" y="3898268"/>
            <a:ext cx="20569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Halo of PE 1 over </a:t>
            </a:r>
          </a:p>
          <a:p>
            <a:r>
              <a:rPr lang="en-GB" dirty="0"/>
              <a:t>PE 2’s region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114E4E5-C33E-449B-94CD-328FD246B056}"/>
              </a:ext>
            </a:extLst>
          </p:cNvPr>
          <p:cNvCxnSpPr>
            <a:cxnSpLocks/>
          </p:cNvCxnSpPr>
          <p:nvPr/>
        </p:nvCxnSpPr>
        <p:spPr>
          <a:xfrm flipV="1">
            <a:off x="6696623" y="2422079"/>
            <a:ext cx="77194" cy="147320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4B73AF5C-7EB3-4473-BE6A-9AB540101F87}"/>
              </a:ext>
            </a:extLst>
          </p:cNvPr>
          <p:cNvSpPr/>
          <p:nvPr/>
        </p:nvSpPr>
        <p:spPr>
          <a:xfrm>
            <a:off x="6410483" y="1615442"/>
            <a:ext cx="236877" cy="1200329"/>
          </a:xfrm>
          <a:prstGeom prst="rect">
            <a:avLst/>
          </a:prstGeom>
          <a:solidFill>
            <a:srgbClr val="FF0000">
              <a:alpha val="1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2D7DD33-DEFA-4B36-A4D2-E60C63B5BB30}"/>
              </a:ext>
            </a:extLst>
          </p:cNvPr>
          <p:cNvCxnSpPr>
            <a:cxnSpLocks/>
          </p:cNvCxnSpPr>
          <p:nvPr/>
        </p:nvCxnSpPr>
        <p:spPr>
          <a:xfrm flipV="1">
            <a:off x="5097543" y="2422079"/>
            <a:ext cx="1390135" cy="154562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1A49D17-BBE5-4D7D-8B3A-162B64E91429}"/>
              </a:ext>
            </a:extLst>
          </p:cNvPr>
          <p:cNvSpPr txBox="1"/>
          <p:nvPr/>
        </p:nvSpPr>
        <p:spPr>
          <a:xfrm>
            <a:off x="3735637" y="3932252"/>
            <a:ext cx="20569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Halo of PE 2 over </a:t>
            </a:r>
          </a:p>
          <a:p>
            <a:r>
              <a:rPr lang="en-GB" dirty="0"/>
              <a:t>PE 1’s region</a:t>
            </a:r>
          </a:p>
        </p:txBody>
      </p:sp>
    </p:spTree>
    <p:extLst>
      <p:ext uri="{BB962C8B-B14F-4D97-AF65-F5344CB8AC3E}">
        <p14:creationId xmlns:p14="http://schemas.microsoft.com/office/powerpoint/2010/main" val="2305987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t Office">
      <a:dk1>
        <a:srgbClr val="2A2A2A"/>
      </a:dk1>
      <a:lt1>
        <a:srgbClr val="B9DC0C"/>
      </a:lt1>
      <a:dk2>
        <a:srgbClr val="2A2A2A"/>
      </a:dk2>
      <a:lt2>
        <a:srgbClr val="FFFFFF"/>
      </a:lt2>
      <a:accent1>
        <a:srgbClr val="50B9A4"/>
      </a:accent1>
      <a:accent2>
        <a:srgbClr val="007AA9"/>
      </a:accent2>
      <a:accent3>
        <a:srgbClr val="E47452"/>
      </a:accent3>
      <a:accent4>
        <a:srgbClr val="A1A0AA"/>
      </a:accent4>
      <a:accent5>
        <a:srgbClr val="FFFFFF"/>
      </a:accent5>
      <a:accent6>
        <a:srgbClr val="FFFFFF"/>
      </a:accent6>
      <a:hlink>
        <a:srgbClr val="0673F9"/>
      </a:hlink>
      <a:folHlink>
        <a:srgbClr val="6F2735"/>
      </a:folHlink>
    </a:clrScheme>
    <a:fontScheme name="Met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C19B062-023A-40C9-A3F4-13BE4308F963}" vid="{E3889E12-D829-4549-AA70-6F580A5BA26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929D3C7B92654E91E0BACE58CAB3FC" ma:contentTypeVersion="7" ma:contentTypeDescription="Create a new document." ma:contentTypeScope="" ma:versionID="3e2ecf49c229ae95d0e8228b933dce30">
  <xsd:schema xmlns:xsd="http://www.w3.org/2001/XMLSchema" xmlns:xs="http://www.w3.org/2001/XMLSchema" xmlns:p="http://schemas.microsoft.com/office/2006/metadata/properties" xmlns:ns3="39e328b5-fd55-4aa2-9335-b42da031234f" xmlns:ns4="d5f456a8-998e-4615-8aa7-08c9413f4944" targetNamespace="http://schemas.microsoft.com/office/2006/metadata/properties" ma:root="true" ma:fieldsID="ad1a71e821a525bbea66845b298ed3e1" ns3:_="" ns4:_="">
    <xsd:import namespace="39e328b5-fd55-4aa2-9335-b42da031234f"/>
    <xsd:import namespace="d5f456a8-998e-4615-8aa7-08c9413f494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e328b5-fd55-4aa2-9335-b42da03123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f456a8-998e-4615-8aa7-08c9413f494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3BDE7A-0146-46F3-9E0F-BF1ABF6CD9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F6F559-C7F5-47CB-A83C-9A989E9489C8}">
  <ds:schemaRefs>
    <ds:schemaRef ds:uri="d5f456a8-998e-4615-8aa7-08c9413f4944"/>
    <ds:schemaRef ds:uri="http://schemas.microsoft.com/office/2006/documentManagement/types"/>
    <ds:schemaRef ds:uri="http://schemas.microsoft.com/office/infopath/2007/PartnerControls"/>
    <ds:schemaRef ds:uri="39e328b5-fd55-4aa2-9335-b42da031234f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77260AC-124C-4B8F-95AF-C9CB275483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9e328b5-fd55-4aa2-9335-b42da031234f"/>
    <ds:schemaRef ds:uri="d5f456a8-998e-4615-8aa7-08c9413f49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Met Office PowerPoint Template</Template>
  <TotalTime>6942</TotalTime>
  <Words>360</Words>
  <Application>Microsoft Office PowerPoint</Application>
  <PresentationFormat>On-screen Show (16:9)</PresentationFormat>
  <Paragraphs>75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Background error Covariance – Progress and Plans</vt:lpstr>
      <vt:lpstr>Current Plans </vt:lpstr>
      <vt:lpstr>Progress so far </vt:lpstr>
      <vt:lpstr>To do:</vt:lpstr>
      <vt:lpstr>Halo exchange:</vt:lpstr>
      <vt:lpstr>Adjoint of Halo exchange:  Reversal of data flow</vt:lpstr>
    </vt:vector>
  </TitlesOfParts>
  <Company>Met Office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Smigaj, Wojciech</dc:creator>
  <cp:lastModifiedBy>Wlasak, Marek</cp:lastModifiedBy>
  <cp:revision>39</cp:revision>
  <dcterms:created xsi:type="dcterms:W3CDTF">2020-01-07T14:02:37Z</dcterms:created>
  <dcterms:modified xsi:type="dcterms:W3CDTF">2020-06-04T12:53:05Z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0x0101006E929D3C7B92654E91E0BACE58CAB3FC</vt:lpwstr>
  </property>
</Properties>
</file>