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6"/>
  </p:notesMasterIdLst>
  <p:sldIdLst>
    <p:sldId id="328" r:id="rId2"/>
    <p:sldId id="355" r:id="rId3"/>
    <p:sldId id="356" r:id="rId4"/>
    <p:sldId id="358" r:id="rId5"/>
    <p:sldId id="357" r:id="rId6"/>
    <p:sldId id="359" r:id="rId7"/>
    <p:sldId id="360" r:id="rId8"/>
    <p:sldId id="361" r:id="rId9"/>
    <p:sldId id="363" r:id="rId10"/>
    <p:sldId id="362" r:id="rId11"/>
    <p:sldId id="364" r:id="rId12"/>
    <p:sldId id="365" r:id="rId13"/>
    <p:sldId id="366" r:id="rId14"/>
    <p:sldId id="367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duction" id="{7BD99205-9B8D-DD43-B7F0-CB397DEEB4F3}">
          <p14:sldIdLst>
            <p14:sldId id="328"/>
            <p14:sldId id="355"/>
          </p14:sldIdLst>
        </p14:section>
        <p14:section name="Overview of Ioda Engines" id="{778EF5BE-3C03-5146-913C-AA3A59A2BBE5}">
          <p14:sldIdLst>
            <p14:sldId id="356"/>
            <p14:sldId id="358"/>
            <p14:sldId id="357"/>
            <p14:sldId id="359"/>
          </p14:sldIdLst>
        </p14:section>
        <p14:section name="Application interface" id="{ED534F24-5887-D14C-99B3-2A92539ACF99}">
          <p14:sldIdLst>
            <p14:sldId id="360"/>
            <p14:sldId id="361"/>
            <p14:sldId id="363"/>
            <p14:sldId id="362"/>
          </p14:sldIdLst>
        </p14:section>
        <p14:section name="Example Client Usage" id="{7AC0D294-F3E5-6445-9FBD-A70FCDDD5A26}">
          <p14:sldIdLst>
            <p14:sldId id="364"/>
            <p14:sldId id="365"/>
            <p14:sldId id="366"/>
            <p14:sldId id="36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36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5"/>
    <p:restoredTop sz="84746"/>
  </p:normalViewPr>
  <p:slideViewPr>
    <p:cSldViewPr snapToGrid="0">
      <p:cViewPr varScale="1">
        <p:scale>
          <a:sx n="75" d="100"/>
          <a:sy n="75" d="100"/>
        </p:scale>
        <p:origin x="280" y="184"/>
      </p:cViewPr>
      <p:guideLst>
        <p:guide orient="horz" pos="2136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358033-1078-454D-8E81-AC07C4475F2C}" type="datetimeFigureOut">
              <a:rPr lang="en-US" smtClean="0"/>
              <a:t>7/1/20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08D9DB-7A10-4E45-AE99-03C2DAFAC9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1714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57" name="Google Shape;357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8" name="Google Shape;358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tabLst/>
              <a:defRPr/>
            </a:pPr>
            <a:fld id="{00000000-1234-1234-1234-123412341234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Calibri"/>
                <a:buNone/>
                <a:tabLst/>
                <a:defRPr/>
              </a:pPr>
              <a:t>1</a:t>
            </a:fld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831629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08D9DB-7A10-4E45-AE99-03C2DAFAC96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6637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 type="title">
  <p:cSld name="Title Slide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  <a:defRPr sz="3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dt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ft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sldNum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Google Shape;365;p62">
            <a:extLst>
              <a:ext uri="{FF2B5EF4-FFF2-40B4-BE49-F238E27FC236}">
                <a16:creationId xmlns:a16="http://schemas.microsoft.com/office/drawing/2014/main" xmlns="" id="{39200ABC-6963-0043-9E67-B3B48BC9311F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 l="35081" t="2772" r="35920" b="5522"/>
          <a:stretch/>
        </p:blipFill>
        <p:spPr>
          <a:xfrm>
            <a:off x="10490201" y="0"/>
            <a:ext cx="1659466" cy="16384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317579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and Content" type="obj">
  <p:cSld name="Title and Conten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C1D54305-0129-F543-B1E9-6FB2ACB4CE59}"/>
              </a:ext>
            </a:extLst>
          </p:cNvPr>
          <p:cNvSpPr/>
          <p:nvPr userDrawn="1"/>
        </p:nvSpPr>
        <p:spPr>
          <a:xfrm>
            <a:off x="-14446" y="-38257"/>
            <a:ext cx="12191999" cy="148226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389466" y="1674190"/>
            <a:ext cx="11192933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dt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ft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sldNum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Google Shape;362;p62" descr="full_disk_ahi_true_color_20150819070000 (1).jpg">
            <a:extLst>
              <a:ext uri="{FF2B5EF4-FFF2-40B4-BE49-F238E27FC236}">
                <a16:creationId xmlns:a16="http://schemas.microsoft.com/office/drawing/2014/main" xmlns="" id="{60B863F5-5FD4-BE4A-A72E-5434382396AD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 l="6069" t="22480" r="9020" b="62559"/>
          <a:stretch/>
        </p:blipFill>
        <p:spPr>
          <a:xfrm>
            <a:off x="-14445" y="-38257"/>
            <a:ext cx="9405405" cy="1482261"/>
          </a:xfrm>
          <a:prstGeom prst="rect">
            <a:avLst/>
          </a:prstGeom>
          <a:noFill/>
          <a:ln>
            <a:noFill/>
          </a:ln>
          <a:effectLst>
            <a:glow>
              <a:schemeClr val="bg1"/>
            </a:glow>
          </a:effec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BB225C29-0476-3C4A-A08C-090CFAF94EF8}"/>
              </a:ext>
            </a:extLst>
          </p:cNvPr>
          <p:cNvSpPr/>
          <p:nvPr userDrawn="1"/>
        </p:nvSpPr>
        <p:spPr>
          <a:xfrm>
            <a:off x="-28893" y="-38258"/>
            <a:ext cx="12191999" cy="1482261"/>
          </a:xfrm>
          <a:prstGeom prst="rect">
            <a:avLst/>
          </a:prstGeom>
          <a:solidFill>
            <a:schemeClr val="tx1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Google Shape;365;p62">
            <a:extLst>
              <a:ext uri="{FF2B5EF4-FFF2-40B4-BE49-F238E27FC236}">
                <a16:creationId xmlns:a16="http://schemas.microsoft.com/office/drawing/2014/main" xmlns="" id="{F675BC3F-7CD5-944F-8AB7-0DEE0C7BAE13}"/>
              </a:ext>
            </a:extLst>
          </p:cNvPr>
          <p:cNvPicPr preferRelativeResize="0"/>
          <p:nvPr userDrawn="1"/>
        </p:nvPicPr>
        <p:blipFill rotWithShape="1">
          <a:blip r:embed="rId3">
            <a:alphaModFix/>
          </a:blip>
          <a:srcRect l="35081" t="2772" r="35920" b="5522"/>
          <a:stretch/>
        </p:blipFill>
        <p:spPr>
          <a:xfrm>
            <a:off x="10532534" y="-38257"/>
            <a:ext cx="1659466" cy="1638460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Shape 24"/>
          <p:cNvSpPr txBox="1">
            <a:spLocks noGrp="1"/>
          </p:cNvSpPr>
          <p:nvPr>
            <p:ph type="title"/>
          </p:nvPr>
        </p:nvSpPr>
        <p:spPr>
          <a:xfrm>
            <a:off x="352443" y="276136"/>
            <a:ext cx="9798756" cy="9073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libri"/>
              <a:buNone/>
              <a:defRPr sz="3200" b="1" i="0" u="none" strike="noStrike" cap="none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129888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>
            <a:off x="0" y="3"/>
            <a:ext cx="12192000" cy="1060123"/>
          </a:xfrm>
          <a:prstGeom prst="rect">
            <a:avLst/>
          </a:prstGeom>
          <a:solidFill>
            <a:schemeClr val="dk1">
              <a:alpha val="49803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1" cap="none">
              <a:solidFill>
                <a:srgbClr val="F4F0E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" name="Shape 11" descr="JCSDA_transp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551241" y="-1"/>
            <a:ext cx="1632000" cy="1224000"/>
          </a:xfrm>
          <a:prstGeom prst="rect">
            <a:avLst/>
          </a:prstGeom>
          <a:noFill/>
          <a:ln>
            <a:noFill/>
          </a:ln>
          <a:effectLst>
            <a:outerShdw blurRad="50800" dist="203200" dir="8100000" algn="tr" rotWithShape="0">
              <a:srgbClr val="000000">
                <a:alpha val="40000"/>
              </a:srgbClr>
            </a:outerShdw>
          </a:effectLst>
        </p:spPr>
      </p:pic>
      <p:sp>
        <p:nvSpPr>
          <p:cNvPr id="12" name="Shape 12"/>
          <p:cNvSpPr txBox="1"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dt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ft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u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u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u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u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u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u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u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u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u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Shape 16"/>
          <p:cNvSpPr txBox="1">
            <a:spLocks noGrp="1"/>
          </p:cNvSpPr>
          <p:nvPr>
            <p:ph type="title"/>
          </p:nvPr>
        </p:nvSpPr>
        <p:spPr>
          <a:xfrm>
            <a:off x="349956" y="-1"/>
            <a:ext cx="9618133" cy="1059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68263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iming>
    <p:tnLst>
      <p:par>
        <p:cTn id="1" dur="indefinite" restart="never" nodeType="tmRoot"/>
      </p:par>
    </p:tnLst>
  </p:timing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200" b="0" i="0" u="none" strike="noStrike" cap="none">
          <a:solidFill>
            <a:schemeClr val="tx1"/>
          </a:solidFill>
          <a:latin typeface="Cambria" panose="02040503050406030204" pitchFamily="18" charset="0"/>
          <a:ea typeface="Cambria" panose="02040503050406030204" pitchFamily="18" charset="0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8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p6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12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 </a:t>
            </a:r>
            <a:endParaRPr kumimoji="0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1" name="Google Shape;361;p62"/>
          <p:cNvSpPr/>
          <p:nvPr/>
        </p:nvSpPr>
        <p:spPr>
          <a:xfrm>
            <a:off x="4380773" y="1843092"/>
            <a:ext cx="3429000" cy="7386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</a:b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62" name="Google Shape;362;p62" descr="full_disk_ahi_true_color_20150819070000 (1).jpg"/>
          <p:cNvPicPr preferRelativeResize="0"/>
          <p:nvPr/>
        </p:nvPicPr>
        <p:blipFill rotWithShape="1">
          <a:blip r:embed="rId3">
            <a:alphaModFix/>
          </a:blip>
          <a:srcRect r="37417" b="24276"/>
          <a:stretch/>
        </p:blipFill>
        <p:spPr>
          <a:xfrm>
            <a:off x="7861905" y="1664851"/>
            <a:ext cx="4291997" cy="5193148"/>
          </a:xfrm>
          <a:prstGeom prst="rect">
            <a:avLst/>
          </a:prstGeom>
          <a:noFill/>
          <a:ln>
            <a:noFill/>
          </a:ln>
        </p:spPr>
      </p:pic>
      <p:sp>
        <p:nvSpPr>
          <p:cNvPr id="364" name="Google Shape;364;p62"/>
          <p:cNvSpPr txBox="1">
            <a:spLocks noGrp="1"/>
          </p:cNvSpPr>
          <p:nvPr>
            <p:ph type="ctrTitle"/>
          </p:nvPr>
        </p:nvSpPr>
        <p:spPr>
          <a:xfrm>
            <a:off x="228600" y="2491675"/>
            <a:ext cx="7459133" cy="2285100"/>
          </a:xfrm>
          <a:prstGeom prst="rect">
            <a:avLst/>
          </a:prstGeom>
          <a:gradFill>
            <a:gsLst>
              <a:gs pos="0">
                <a:schemeClr val="dk1"/>
              </a:gs>
              <a:gs pos="6000">
                <a:schemeClr val="dk1"/>
              </a:gs>
              <a:gs pos="100000">
                <a:srgbClr val="E0E8F4">
                  <a:alpha val="0"/>
                </a:srgbClr>
              </a:gs>
            </a:gsLst>
            <a:lin ang="0" scaled="0"/>
          </a:gradFill>
          <a:ln>
            <a:noFill/>
          </a:ln>
          <a:effectLst>
            <a:outerShdw blurRad="50800" dist="50800" dir="2700000" algn="tl" rotWithShape="0">
              <a:srgbClr val="000000">
                <a:alpha val="85490"/>
              </a:srgb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l">
              <a:buSzPts val="3600"/>
            </a:pPr>
            <a:r>
              <a:rPr lang="en-US" sz="3600" b="1" dirty="0" err="1" smtClean="0"/>
              <a:t>Ioda</a:t>
            </a:r>
            <a:r>
              <a:rPr lang="en-US" sz="3600" b="1" dirty="0" smtClean="0"/>
              <a:t> Engines: New interface and data model for observation data</a:t>
            </a:r>
            <a:r>
              <a:rPr lang="en-US" sz="2000" i="1" dirty="0"/>
              <a:t/>
            </a:r>
            <a:br>
              <a:rPr lang="en-US" sz="2000" i="1" dirty="0"/>
            </a:br>
            <a:endParaRPr sz="2000" dirty="0"/>
          </a:p>
          <a:p>
            <a:pPr algn="l">
              <a:buSzPts val="3600"/>
            </a:pPr>
            <a:r>
              <a:rPr lang="en-US" sz="2400" dirty="0" smtClean="0"/>
              <a:t>Stephen </a:t>
            </a:r>
            <a:r>
              <a:rPr lang="en-US" sz="2400" dirty="0" err="1" smtClean="0"/>
              <a:t>Herbener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>Ryan </a:t>
            </a:r>
            <a:r>
              <a:rPr lang="en-US" sz="2400" dirty="0" err="1" smtClean="0"/>
              <a:t>Honeyager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endParaRPr sz="2400" i="1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37917131-7E07-BA40-9AD1-13E3A05C278E}"/>
              </a:ext>
            </a:extLst>
          </p:cNvPr>
          <p:cNvGrpSpPr/>
          <p:nvPr/>
        </p:nvGrpSpPr>
        <p:grpSpPr>
          <a:xfrm>
            <a:off x="2635610" y="-69517"/>
            <a:ext cx="6919326" cy="2160367"/>
            <a:chOff x="4130080" y="-69517"/>
            <a:chExt cx="6919326" cy="2160367"/>
          </a:xfrm>
        </p:grpSpPr>
        <p:sp>
          <p:nvSpPr>
            <p:cNvPr id="363" name="Google Shape;363;p62"/>
            <p:cNvSpPr/>
            <p:nvPr/>
          </p:nvSpPr>
          <p:spPr>
            <a:xfrm>
              <a:off x="4150413" y="492897"/>
              <a:ext cx="900201" cy="915633"/>
            </a:xfrm>
            <a:prstGeom prst="ellipse">
              <a:avLst/>
            </a:pr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3000" dir="5400000" rotWithShape="0">
                <a:srgbClr val="000000">
                  <a:alpha val="34117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365" name="Google Shape;365;p62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4130080" y="-69517"/>
              <a:ext cx="6919326" cy="2160367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66" name="Google Shape;366;p62"/>
          <p:cNvSpPr txBox="1"/>
          <p:nvPr/>
        </p:nvSpPr>
        <p:spPr>
          <a:xfrm>
            <a:off x="228600" y="6581099"/>
            <a:ext cx="51252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rPr>
              <a:t>July 2, 2020</a:t>
            </a:r>
            <a:endParaRPr kumimoji="0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8D958D29-7131-4F47-A2C4-73BE9EFDF575}"/>
              </a:ext>
            </a:extLst>
          </p:cNvPr>
          <p:cNvSpPr txBox="1"/>
          <p:nvPr/>
        </p:nvSpPr>
        <p:spPr>
          <a:xfrm>
            <a:off x="-778476" y="614130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167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00" y="1543004"/>
            <a:ext cx="4984600" cy="5199882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5672668" y="1674190"/>
            <a:ext cx="6366932" cy="5047288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generate()</a:t>
            </a:r>
          </a:p>
          <a:p>
            <a:pPr lvl="1"/>
            <a:r>
              <a:rPr lang="en-US" dirty="0" smtClean="0"/>
              <a:t>The backend selection returns an empty Group object which is used for the Group argument</a:t>
            </a:r>
          </a:p>
          <a:p>
            <a:pPr lvl="1"/>
            <a:r>
              <a:rPr lang="en-US" dirty="0" err="1" smtClean="0"/>
              <a:t>NewDimensionScales_t</a:t>
            </a:r>
            <a:r>
              <a:rPr lang="en-US" dirty="0" smtClean="0"/>
              <a:t> </a:t>
            </a:r>
            <a:r>
              <a:rPr lang="en-US" dirty="0" smtClean="0"/>
              <a:t>is a vector of dimension initializations</a:t>
            </a:r>
          </a:p>
          <a:p>
            <a:pPr lvl="1"/>
            <a:r>
              <a:rPr lang="en-US" dirty="0" smtClean="0"/>
              <a:t>See example</a:t>
            </a:r>
          </a:p>
          <a:p>
            <a:r>
              <a:rPr lang="en-US" dirty="0" err="1" smtClean="0"/>
              <a:t>createDbVar</a:t>
            </a:r>
            <a:r>
              <a:rPr lang="en-US" dirty="0" smtClean="0"/>
              <a:t>()</a:t>
            </a:r>
          </a:p>
          <a:p>
            <a:pPr lvl="1"/>
            <a:r>
              <a:rPr lang="en-US" dirty="0" smtClean="0"/>
              <a:t>The </a:t>
            </a:r>
            <a:r>
              <a:rPr lang="en-US" dirty="0" err="1" smtClean="0"/>
              <a:t>params</a:t>
            </a:r>
            <a:r>
              <a:rPr lang="en-US" dirty="0" smtClean="0"/>
              <a:t> argument is a structure that holds initialization parameters for variable creation</a:t>
            </a:r>
          </a:p>
          <a:p>
            <a:pPr lvl="1"/>
            <a:r>
              <a:rPr lang="en-US" dirty="0" smtClean="0"/>
              <a:t>See </a:t>
            </a:r>
            <a:r>
              <a:rPr lang="en-US" dirty="0" smtClean="0"/>
              <a:t>example</a:t>
            </a:r>
          </a:p>
          <a:p>
            <a:r>
              <a:rPr lang="en-US" dirty="0" smtClean="0"/>
              <a:t>These functions help maintain compatibility with the existing </a:t>
            </a:r>
            <a:r>
              <a:rPr lang="en-US" dirty="0" err="1" smtClean="0"/>
              <a:t>ObsSpace</a:t>
            </a:r>
            <a:r>
              <a:rPr lang="en-US" dirty="0" smtClean="0"/>
              <a:t> interface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ObsGroup</a:t>
            </a:r>
            <a:r>
              <a:rPr lang="en-US" dirty="0" smtClean="0"/>
              <a:t> functions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0970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695" y="1530314"/>
            <a:ext cx="6286748" cy="5183810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7382933" y="1674190"/>
            <a:ext cx="4571999" cy="4682163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Converter</a:t>
            </a:r>
          </a:p>
          <a:p>
            <a:r>
              <a:rPr lang="en-US" dirty="0" smtClean="0"/>
              <a:t>Radiance </a:t>
            </a:r>
            <a:r>
              <a:rPr lang="en-US" dirty="0" err="1" smtClean="0"/>
              <a:t>obs</a:t>
            </a:r>
            <a:r>
              <a:rPr lang="en-US" dirty="0" smtClean="0"/>
              <a:t> type</a:t>
            </a:r>
          </a:p>
          <a:p>
            <a:r>
              <a:rPr lang="en-US" dirty="0" smtClean="0"/>
              <a:t>Brightness Temperature, T</a:t>
            </a:r>
            <a:r>
              <a:rPr lang="en-US" baseline="-25000" dirty="0" smtClean="0"/>
              <a:t>b</a:t>
            </a:r>
          </a:p>
          <a:p>
            <a:pPr lvl="1"/>
            <a:r>
              <a:rPr lang="en-US" dirty="0" smtClean="0"/>
              <a:t>200 locations</a:t>
            </a:r>
          </a:p>
          <a:p>
            <a:pPr lvl="1"/>
            <a:r>
              <a:rPr lang="en-US" dirty="0" smtClean="0"/>
              <a:t>50 channels</a:t>
            </a:r>
          </a:p>
          <a:p>
            <a:r>
              <a:rPr lang="en-US" dirty="0" smtClean="0"/>
              <a:t>First dimension is locations</a:t>
            </a:r>
          </a:p>
          <a:p>
            <a:pPr lvl="1"/>
            <a:r>
              <a:rPr lang="en-US" dirty="0" smtClean="0"/>
              <a:t>Numbered 0 – 199</a:t>
            </a:r>
          </a:p>
          <a:p>
            <a:r>
              <a:rPr lang="en-US" dirty="0" smtClean="0"/>
              <a:t>Second dimension is channels</a:t>
            </a:r>
          </a:p>
          <a:p>
            <a:pPr lvl="1"/>
            <a:r>
              <a:rPr lang="en-US" dirty="0" smtClean="0"/>
              <a:t>Numbered 1 - 50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Converter 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3488267" y="3335867"/>
            <a:ext cx="4250268" cy="1437921"/>
          </a:xfrm>
          <a:prstGeom prst="straightConnector1">
            <a:avLst/>
          </a:prstGeom>
          <a:ln w="53975">
            <a:solidFill>
              <a:schemeClr val="accent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3793067" y="4410082"/>
            <a:ext cx="3945466" cy="1400646"/>
          </a:xfrm>
          <a:prstGeom prst="straightConnector1">
            <a:avLst/>
          </a:prstGeom>
          <a:ln w="53975">
            <a:solidFill>
              <a:schemeClr val="accent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3962400" y="5484297"/>
            <a:ext cx="3776133" cy="888648"/>
          </a:xfrm>
          <a:prstGeom prst="straightConnector1">
            <a:avLst/>
          </a:prstGeom>
          <a:ln w="53975">
            <a:solidFill>
              <a:schemeClr val="accent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75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"/>
          <p:cNvSpPr>
            <a:spLocks noGrp="1"/>
          </p:cNvSpPr>
          <p:nvPr>
            <p:ph type="body" idx="1"/>
          </p:nvPr>
        </p:nvSpPr>
        <p:spPr>
          <a:xfrm>
            <a:off x="7382933" y="2232988"/>
            <a:ext cx="4571999" cy="3829143"/>
          </a:xfrm>
        </p:spPr>
        <p:txBody>
          <a:bodyPr>
            <a:normAutofit/>
          </a:bodyPr>
          <a:lstStyle/>
          <a:p>
            <a:r>
              <a:rPr lang="en-US" dirty="0" smtClean="0"/>
              <a:t>Construct the </a:t>
            </a:r>
            <a:r>
              <a:rPr lang="en-US" dirty="0" err="1" smtClean="0"/>
              <a:t>ObsGroup</a:t>
            </a:r>
            <a:endParaRPr lang="en-US" dirty="0" smtClean="0"/>
          </a:p>
          <a:p>
            <a:r>
              <a:rPr lang="en-US" dirty="0" smtClean="0"/>
              <a:t>Create </a:t>
            </a:r>
            <a:r>
              <a:rPr lang="en-US" dirty="0" smtClean="0"/>
              <a:t>Dimension </a:t>
            </a:r>
            <a:r>
              <a:rPr lang="en-US" dirty="0" smtClean="0"/>
              <a:t>Scales</a:t>
            </a:r>
            <a:endParaRPr lang="en-US" dirty="0" smtClean="0"/>
          </a:p>
          <a:p>
            <a:pPr lvl="1"/>
            <a:r>
              <a:rPr lang="en-US" dirty="0" smtClean="0"/>
              <a:t>Coordinate values associated with </a:t>
            </a:r>
            <a:r>
              <a:rPr lang="en-US" dirty="0" err="1" smtClean="0"/>
              <a:t>nlocs</a:t>
            </a:r>
            <a:r>
              <a:rPr lang="en-US" dirty="0" smtClean="0"/>
              <a:t> and </a:t>
            </a:r>
            <a:r>
              <a:rPr lang="en-US" dirty="0" err="1" smtClean="0"/>
              <a:t>nchans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067" y="2624621"/>
            <a:ext cx="7061897" cy="2408965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Create </a:t>
            </a:r>
            <a:r>
              <a:rPr lang="en-US" dirty="0" err="1" smtClean="0"/>
              <a:t>ObsGroup</a:t>
            </a:r>
            <a:r>
              <a:rPr lang="en-US" dirty="0" smtClean="0"/>
              <a:t> instance with dimensions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6383869" y="3132667"/>
            <a:ext cx="1236132" cy="254000"/>
          </a:xfrm>
          <a:prstGeom prst="straightConnector1">
            <a:avLst/>
          </a:prstGeom>
          <a:ln w="53975">
            <a:solidFill>
              <a:schemeClr val="accent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5994400" y="4436145"/>
            <a:ext cx="1625601" cy="0"/>
          </a:xfrm>
          <a:prstGeom prst="straightConnector1">
            <a:avLst/>
          </a:prstGeom>
          <a:ln w="53975">
            <a:solidFill>
              <a:schemeClr val="accent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7003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" y="2017851"/>
            <a:ext cx="7161553" cy="4298279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Create and write the variable</a:t>
            </a:r>
            <a:endParaRPr lang="en-US" dirty="0"/>
          </a:p>
        </p:txBody>
      </p:sp>
      <p:sp>
        <p:nvSpPr>
          <p:cNvPr id="6" name="Text Placeholder 1"/>
          <p:cNvSpPr>
            <a:spLocks noGrp="1"/>
          </p:cNvSpPr>
          <p:nvPr>
            <p:ph type="body" idx="1"/>
          </p:nvPr>
        </p:nvSpPr>
        <p:spPr>
          <a:xfrm>
            <a:off x="7196667" y="1674190"/>
            <a:ext cx="4995333" cy="4682163"/>
          </a:xfrm>
        </p:spPr>
        <p:txBody>
          <a:bodyPr>
            <a:normAutofit/>
          </a:bodyPr>
          <a:lstStyle/>
          <a:p>
            <a:r>
              <a:rPr lang="en-US" dirty="0" smtClean="0"/>
              <a:t>Create the variable initialization object</a:t>
            </a:r>
          </a:p>
          <a:p>
            <a:pPr lvl="1"/>
            <a:r>
              <a:rPr lang="en-US" dirty="0" err="1" smtClean="0"/>
              <a:t>VariableCreateParameters</a:t>
            </a:r>
            <a:endParaRPr lang="en-US" dirty="0" smtClean="0"/>
          </a:p>
          <a:p>
            <a:r>
              <a:rPr lang="en-US" dirty="0" smtClean="0"/>
              <a:t>Create the variable</a:t>
            </a:r>
          </a:p>
          <a:p>
            <a:pPr lvl="1"/>
            <a:r>
              <a:rPr lang="en-US" dirty="0" smtClean="0"/>
              <a:t>Assign two dimensions: </a:t>
            </a:r>
            <a:r>
              <a:rPr lang="en-US" dirty="0" err="1" smtClean="0"/>
              <a:t>nlocs</a:t>
            </a:r>
            <a:r>
              <a:rPr lang="en-US" dirty="0" smtClean="0"/>
              <a:t> and </a:t>
            </a:r>
            <a:r>
              <a:rPr lang="en-US" dirty="0" err="1" smtClean="0"/>
              <a:t>nchans</a:t>
            </a:r>
            <a:endParaRPr lang="en-US" dirty="0" smtClean="0"/>
          </a:p>
          <a:p>
            <a:r>
              <a:rPr lang="en-US" dirty="0" smtClean="0"/>
              <a:t>Write the variable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4013200" y="2675467"/>
            <a:ext cx="3437468" cy="321733"/>
          </a:xfrm>
          <a:prstGeom prst="straightConnector1">
            <a:avLst/>
          </a:prstGeom>
          <a:ln w="53975">
            <a:solidFill>
              <a:schemeClr val="accent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5638801" y="4360837"/>
            <a:ext cx="1811866" cy="1"/>
          </a:xfrm>
          <a:prstGeom prst="straightConnector1">
            <a:avLst/>
          </a:prstGeom>
          <a:ln w="53975">
            <a:solidFill>
              <a:schemeClr val="accent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 flipV="1">
            <a:off x="4402667" y="5029200"/>
            <a:ext cx="3048002" cy="254001"/>
          </a:xfrm>
          <a:prstGeom prst="straightConnector1">
            <a:avLst/>
          </a:prstGeom>
          <a:ln w="53975">
            <a:solidFill>
              <a:schemeClr val="accent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0540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1" y="2450871"/>
            <a:ext cx="7251700" cy="2946627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7467601" y="1896533"/>
            <a:ext cx="4588932" cy="4824945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Say you have a large input file and you don’t want to read the entire file into memory</a:t>
            </a:r>
          </a:p>
          <a:p>
            <a:r>
              <a:rPr lang="en-US" dirty="0" smtClean="0"/>
              <a:t>You can divide the file up into sections, and transfer section by section into the output file</a:t>
            </a:r>
          </a:p>
          <a:p>
            <a:pPr lvl="1"/>
            <a:r>
              <a:rPr lang="en-US" dirty="0" smtClean="0"/>
              <a:t>Do a </a:t>
            </a:r>
            <a:r>
              <a:rPr lang="en-US" dirty="0" err="1" smtClean="0"/>
              <a:t>createDbVar</a:t>
            </a:r>
            <a:r>
              <a:rPr lang="en-US" dirty="0" smtClean="0"/>
              <a:t>(), </a:t>
            </a:r>
            <a:r>
              <a:rPr lang="en-US" dirty="0" err="1" smtClean="0"/>
              <a:t>putDb</a:t>
            </a:r>
            <a:r>
              <a:rPr lang="en-US" dirty="0" smtClean="0"/>
              <a:t>() for the first section</a:t>
            </a:r>
          </a:p>
          <a:p>
            <a:pPr lvl="1"/>
            <a:r>
              <a:rPr lang="en-US" dirty="0" smtClean="0"/>
              <a:t>Do an </a:t>
            </a:r>
            <a:r>
              <a:rPr lang="en-US" dirty="0" err="1" smtClean="0"/>
              <a:t>appendDb</a:t>
            </a:r>
            <a:r>
              <a:rPr lang="en-US" dirty="0" smtClean="0"/>
              <a:t>() for all subsequent sections</a:t>
            </a:r>
          </a:p>
          <a:p>
            <a:r>
              <a:rPr lang="en-US" dirty="0" err="1" smtClean="0"/>
              <a:t>appendDb</a:t>
            </a:r>
            <a:r>
              <a:rPr lang="en-US" dirty="0" smtClean="0"/>
              <a:t>() will resize on the first dimension (</a:t>
            </a:r>
            <a:r>
              <a:rPr lang="en-US" dirty="0" err="1" smtClean="0"/>
              <a:t>nlocs</a:t>
            </a:r>
            <a:r>
              <a:rPr lang="en-US" dirty="0" smtClean="0"/>
              <a:t>), so you need to declare the </a:t>
            </a:r>
            <a:r>
              <a:rPr lang="en-US" dirty="0" err="1" smtClean="0"/>
              <a:t>nlocs</a:t>
            </a:r>
            <a:r>
              <a:rPr lang="en-US" dirty="0" smtClean="0"/>
              <a:t> dimension to be “unlimited”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Append to the variable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3403600" y="3759200"/>
            <a:ext cx="321733" cy="440267"/>
          </a:xfrm>
          <a:prstGeom prst="ellipse">
            <a:avLst/>
          </a:prstGeom>
          <a:noFill/>
          <a:ln w="508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467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0FC78A6A-0742-2D4B-B9C7-E3FCCE8EE0E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Bring a consistent interface and data model to all the classes that work with observation </a:t>
            </a:r>
            <a:r>
              <a:rPr lang="en-US" dirty="0" smtClean="0"/>
              <a:t>data</a:t>
            </a:r>
            <a:endParaRPr lang="en-US" dirty="0" smtClean="0"/>
          </a:p>
          <a:p>
            <a:r>
              <a:rPr lang="en-US" dirty="0" smtClean="0"/>
              <a:t>Fix </a:t>
            </a:r>
            <a:r>
              <a:rPr lang="en-US" dirty="0" smtClean="0"/>
              <a:t>issues with current </a:t>
            </a:r>
            <a:r>
              <a:rPr lang="en-US" dirty="0" err="1" smtClean="0"/>
              <a:t>ObsSpace</a:t>
            </a:r>
            <a:endParaRPr lang="en-US" dirty="0" smtClean="0"/>
          </a:p>
          <a:p>
            <a:pPr lvl="1"/>
            <a:r>
              <a:rPr lang="en-US" dirty="0" smtClean="0"/>
              <a:t>E.g., radiance data stored as a set of vectors instead of 2D data (locations x channels</a:t>
            </a:r>
            <a:r>
              <a:rPr lang="en-US" dirty="0" smtClean="0"/>
              <a:t>)</a:t>
            </a:r>
          </a:p>
          <a:p>
            <a:r>
              <a:rPr lang="en-US" dirty="0"/>
              <a:t>Eliminate duplicated code</a:t>
            </a:r>
          </a:p>
          <a:p>
            <a:pPr marL="996950" lvl="1" indent="-514350"/>
            <a:r>
              <a:rPr lang="en-US" dirty="0"/>
              <a:t>Similarities between </a:t>
            </a:r>
            <a:r>
              <a:rPr lang="en-US" dirty="0" err="1"/>
              <a:t>ObsSpace</a:t>
            </a:r>
            <a:r>
              <a:rPr lang="en-US" dirty="0"/>
              <a:t>, </a:t>
            </a:r>
            <a:r>
              <a:rPr lang="en-US" dirty="0" err="1"/>
              <a:t>ObsVector</a:t>
            </a:r>
            <a:r>
              <a:rPr lang="en-US" dirty="0"/>
              <a:t>, </a:t>
            </a:r>
            <a:r>
              <a:rPr lang="en-US" dirty="0" err="1"/>
              <a:t>ObsDataVector</a:t>
            </a:r>
            <a:r>
              <a:rPr lang="en-US" dirty="0"/>
              <a:t>, </a:t>
            </a:r>
            <a:r>
              <a:rPr lang="en-US" dirty="0" err="1"/>
              <a:t>ObsDiagnostics</a:t>
            </a:r>
            <a:r>
              <a:rPr lang="en-US" dirty="0"/>
              <a:t> and </a:t>
            </a:r>
            <a:r>
              <a:rPr lang="en-US" dirty="0" err="1" smtClean="0"/>
              <a:t>GeoVaLs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CD1FF5EC-CD93-E64B-84DE-35CD5282FCE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xmlns="" id="{FCFFB6E0-C935-7E4D-9C35-186E2F746E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1357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5638801" y="1622475"/>
            <a:ext cx="6434666" cy="3838421"/>
          </a:xfrm>
        </p:spPr>
        <p:txBody>
          <a:bodyPr/>
          <a:lstStyle/>
          <a:p>
            <a:r>
              <a:rPr lang="en-US" dirty="0" smtClean="0"/>
              <a:t>Based on HDF5 data model</a:t>
            </a:r>
          </a:p>
          <a:p>
            <a:r>
              <a:rPr lang="en-US" dirty="0" smtClean="0"/>
              <a:t>Analogous to a file system</a:t>
            </a:r>
          </a:p>
          <a:p>
            <a:pPr lvl="1"/>
            <a:r>
              <a:rPr lang="en-US" dirty="0" smtClean="0"/>
              <a:t>Groups (Directories)</a:t>
            </a:r>
          </a:p>
          <a:p>
            <a:pPr lvl="1"/>
            <a:r>
              <a:rPr lang="en-US" dirty="0" smtClean="0"/>
              <a:t>Variables (Files)</a:t>
            </a:r>
          </a:p>
          <a:p>
            <a:pPr lvl="1"/>
            <a:r>
              <a:rPr lang="en-US" dirty="0" smtClean="0"/>
              <a:t>Attributes can be attached to both Groups and Variables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Ioda</a:t>
            </a:r>
            <a:r>
              <a:rPr lang="en-US" dirty="0" smtClean="0"/>
              <a:t> Engines: Data model</a:t>
            </a:r>
            <a:endParaRPr lang="en-US" dirty="0"/>
          </a:p>
        </p:txBody>
      </p:sp>
      <p:sp>
        <p:nvSpPr>
          <p:cNvPr id="5" name="Process 4"/>
          <p:cNvSpPr/>
          <p:nvPr/>
        </p:nvSpPr>
        <p:spPr>
          <a:xfrm>
            <a:off x="160871" y="1538859"/>
            <a:ext cx="2526224" cy="797931"/>
          </a:xfrm>
          <a:prstGeom prst="flowChartProcess">
            <a:avLst/>
          </a:prstGeom>
          <a:noFill/>
          <a:ln w="508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smtClean="0">
                <a:solidFill>
                  <a:schemeClr val="accent1"/>
                </a:solidFill>
              </a:rPr>
              <a:t>Group</a:t>
            </a:r>
            <a:endParaRPr lang="en-US" sz="3200" dirty="0">
              <a:solidFill>
                <a:schemeClr val="accent1"/>
              </a:solidFill>
            </a:endParaRPr>
          </a:p>
        </p:txBody>
      </p:sp>
      <p:sp>
        <p:nvSpPr>
          <p:cNvPr id="6" name="Process 5"/>
          <p:cNvSpPr/>
          <p:nvPr/>
        </p:nvSpPr>
        <p:spPr>
          <a:xfrm>
            <a:off x="2446871" y="4813355"/>
            <a:ext cx="2526224" cy="797931"/>
          </a:xfrm>
          <a:prstGeom prst="flowChartProcess">
            <a:avLst/>
          </a:prstGeom>
          <a:noFill/>
          <a:ln w="508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accent3"/>
                </a:solidFill>
              </a:rPr>
              <a:t>Variables</a:t>
            </a:r>
            <a:endParaRPr lang="en-US" sz="3200" dirty="0">
              <a:solidFill>
                <a:schemeClr val="accent3"/>
              </a:solidFill>
            </a:endParaRPr>
          </a:p>
        </p:txBody>
      </p:sp>
      <p:sp>
        <p:nvSpPr>
          <p:cNvPr id="7" name="Process 6"/>
          <p:cNvSpPr/>
          <p:nvPr/>
        </p:nvSpPr>
        <p:spPr>
          <a:xfrm>
            <a:off x="2446871" y="3735834"/>
            <a:ext cx="2526224" cy="797931"/>
          </a:xfrm>
          <a:prstGeom prst="flowChartProcess">
            <a:avLst/>
          </a:prstGeom>
          <a:noFill/>
          <a:ln w="508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accent6"/>
                </a:solidFill>
              </a:rPr>
              <a:t>Attributes</a:t>
            </a:r>
            <a:endParaRPr lang="en-US" sz="3200" dirty="0">
              <a:solidFill>
                <a:schemeClr val="accent6"/>
              </a:solidFill>
            </a:endParaRPr>
          </a:p>
        </p:txBody>
      </p:sp>
      <p:sp>
        <p:nvSpPr>
          <p:cNvPr id="8" name="Process 7"/>
          <p:cNvSpPr/>
          <p:nvPr/>
        </p:nvSpPr>
        <p:spPr>
          <a:xfrm>
            <a:off x="2446871" y="2624447"/>
            <a:ext cx="2526224" cy="797931"/>
          </a:xfrm>
          <a:prstGeom prst="flowChartProcess">
            <a:avLst/>
          </a:prstGeom>
          <a:noFill/>
          <a:ln w="508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accent1"/>
                </a:solidFill>
              </a:rPr>
              <a:t>Groups</a:t>
            </a:r>
            <a:endParaRPr lang="en-US" sz="3200" dirty="0">
              <a:solidFill>
                <a:schemeClr val="accent1"/>
              </a:solidFill>
            </a:endParaRPr>
          </a:p>
        </p:txBody>
      </p:sp>
      <p:sp>
        <p:nvSpPr>
          <p:cNvPr id="12" name="Process 11"/>
          <p:cNvSpPr/>
          <p:nvPr/>
        </p:nvSpPr>
        <p:spPr>
          <a:xfrm>
            <a:off x="4722539" y="5899861"/>
            <a:ext cx="2526224" cy="797931"/>
          </a:xfrm>
          <a:prstGeom prst="flowChartProcess">
            <a:avLst/>
          </a:prstGeom>
          <a:noFill/>
          <a:ln w="508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accent6"/>
                </a:solidFill>
              </a:rPr>
              <a:t>Attributes</a:t>
            </a:r>
            <a:endParaRPr lang="en-US" sz="3200" dirty="0">
              <a:solidFill>
                <a:schemeClr val="accent6"/>
              </a:solidFill>
            </a:endParaRPr>
          </a:p>
        </p:txBody>
      </p:sp>
      <p:cxnSp>
        <p:nvCxnSpPr>
          <p:cNvPr id="24" name="Elbow Connector 23"/>
          <p:cNvCxnSpPr>
            <a:stCxn id="5" idx="2"/>
            <a:endCxn id="8" idx="1"/>
          </p:cNvCxnSpPr>
          <p:nvPr/>
        </p:nvCxnSpPr>
        <p:spPr>
          <a:xfrm rot="16200000" flipH="1">
            <a:off x="1592116" y="2168657"/>
            <a:ext cx="686623" cy="1022888"/>
          </a:xfrm>
          <a:prstGeom prst="bentConnector2">
            <a:avLst/>
          </a:prstGeom>
          <a:ln w="508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Elbow Connector 28"/>
          <p:cNvCxnSpPr>
            <a:stCxn id="5" idx="2"/>
            <a:endCxn id="7" idx="1"/>
          </p:cNvCxnSpPr>
          <p:nvPr/>
        </p:nvCxnSpPr>
        <p:spPr>
          <a:xfrm rot="16200000" flipH="1">
            <a:off x="1036422" y="2724351"/>
            <a:ext cx="1798010" cy="1022888"/>
          </a:xfrm>
          <a:prstGeom prst="bentConnector2">
            <a:avLst/>
          </a:prstGeom>
          <a:ln w="508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Elbow Connector 31"/>
          <p:cNvCxnSpPr>
            <a:stCxn id="5" idx="2"/>
            <a:endCxn id="6" idx="1"/>
          </p:cNvCxnSpPr>
          <p:nvPr/>
        </p:nvCxnSpPr>
        <p:spPr>
          <a:xfrm rot="16200000" flipH="1">
            <a:off x="497662" y="3263111"/>
            <a:ext cx="2875531" cy="1022888"/>
          </a:xfrm>
          <a:prstGeom prst="bentConnector2">
            <a:avLst/>
          </a:prstGeom>
          <a:ln w="508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Elbow Connector 34"/>
          <p:cNvCxnSpPr>
            <a:stCxn id="6" idx="2"/>
            <a:endCxn id="12" idx="1"/>
          </p:cNvCxnSpPr>
          <p:nvPr/>
        </p:nvCxnSpPr>
        <p:spPr>
          <a:xfrm rot="16200000" flipH="1">
            <a:off x="3872491" y="5448778"/>
            <a:ext cx="687541" cy="1012556"/>
          </a:xfrm>
          <a:prstGeom prst="bentConnector2">
            <a:avLst/>
          </a:prstGeom>
          <a:ln w="508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8969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389466" y="1504858"/>
            <a:ext cx="11192933" cy="5353141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The picture on </a:t>
            </a:r>
            <a:r>
              <a:rPr lang="en-US" dirty="0" smtClean="0"/>
              <a:t>previous slide </a:t>
            </a:r>
            <a:r>
              <a:rPr lang="en-US" dirty="0" smtClean="0"/>
              <a:t>shows the “frontend” of the interface</a:t>
            </a:r>
          </a:p>
          <a:p>
            <a:pPr lvl="1"/>
            <a:r>
              <a:rPr lang="en-US" dirty="0" smtClean="0"/>
              <a:t>The frontend is what the client uses to access the data store</a:t>
            </a:r>
          </a:p>
          <a:p>
            <a:pPr lvl="1"/>
            <a:r>
              <a:rPr lang="en-US" dirty="0" smtClean="0"/>
              <a:t>The frontend is intended to remain stable</a:t>
            </a:r>
          </a:p>
          <a:p>
            <a:r>
              <a:rPr lang="en-US" dirty="0" smtClean="0"/>
              <a:t>The interface is structured so that multiple ”</a:t>
            </a:r>
            <a:r>
              <a:rPr lang="en-US" dirty="0" err="1" smtClean="0"/>
              <a:t>backends</a:t>
            </a:r>
            <a:r>
              <a:rPr lang="en-US" dirty="0" smtClean="0"/>
              <a:t>” can be attached</a:t>
            </a:r>
          </a:p>
          <a:p>
            <a:pPr lvl="1"/>
            <a:r>
              <a:rPr lang="en-US" dirty="0" smtClean="0"/>
              <a:t>The backend is the implementation of the data store</a:t>
            </a:r>
          </a:p>
          <a:p>
            <a:pPr lvl="1"/>
            <a:r>
              <a:rPr lang="en-US" dirty="0" smtClean="0"/>
              <a:t>Currently have the following </a:t>
            </a:r>
            <a:r>
              <a:rPr lang="en-US" dirty="0" err="1" smtClean="0"/>
              <a:t>backends</a:t>
            </a:r>
            <a:r>
              <a:rPr lang="en-US" dirty="0" smtClean="0"/>
              <a:t>:</a:t>
            </a:r>
          </a:p>
          <a:p>
            <a:pPr lvl="2"/>
            <a:r>
              <a:rPr lang="en-US" dirty="0" smtClean="0"/>
              <a:t>HDF5 (file, </a:t>
            </a:r>
            <a:r>
              <a:rPr lang="en-US" dirty="0" err="1" smtClean="0"/>
              <a:t>NetCDF</a:t>
            </a:r>
            <a:r>
              <a:rPr lang="en-US" dirty="0" smtClean="0"/>
              <a:t> is HDF5 underneath)</a:t>
            </a:r>
          </a:p>
          <a:p>
            <a:pPr lvl="2"/>
            <a:r>
              <a:rPr lang="en-US" dirty="0" err="1" smtClean="0"/>
              <a:t>ObsStore</a:t>
            </a:r>
            <a:r>
              <a:rPr lang="en-US" dirty="0" smtClean="0"/>
              <a:t> (in-memory)</a:t>
            </a:r>
          </a:p>
          <a:p>
            <a:r>
              <a:rPr lang="en-US" dirty="0" smtClean="0"/>
              <a:t>It’s possible to add new </a:t>
            </a:r>
            <a:r>
              <a:rPr lang="en-US" dirty="0" err="1" smtClean="0"/>
              <a:t>backends</a:t>
            </a:r>
            <a:r>
              <a:rPr lang="en-US" dirty="0" smtClean="0"/>
              <a:t> (e.g., ODC</a:t>
            </a:r>
            <a:r>
              <a:rPr lang="en-US" dirty="0" smtClean="0"/>
              <a:t>)</a:t>
            </a:r>
          </a:p>
          <a:p>
            <a:r>
              <a:rPr lang="en-US" dirty="0" smtClean="0"/>
              <a:t>The frontend (interface) is powered by the various </a:t>
            </a:r>
            <a:r>
              <a:rPr lang="en-US" dirty="0" err="1" smtClean="0"/>
              <a:t>backends</a:t>
            </a:r>
            <a:r>
              <a:rPr lang="en-US" dirty="0" smtClean="0"/>
              <a:t>, thus the name </a:t>
            </a:r>
            <a:r>
              <a:rPr lang="en-US" dirty="0" err="1" smtClean="0"/>
              <a:t>ioda</a:t>
            </a:r>
            <a:r>
              <a:rPr lang="en-US" dirty="0" smtClean="0"/>
              <a:t>-engines.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Frontend and backend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873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389466" y="1572591"/>
            <a:ext cx="11192933" cy="5047288"/>
          </a:xfrm>
        </p:spPr>
        <p:txBody>
          <a:bodyPr/>
          <a:lstStyle/>
          <a:p>
            <a:r>
              <a:rPr lang="en-US" dirty="0" smtClean="0"/>
              <a:t>Both variables and attributes are dimensioned</a:t>
            </a:r>
          </a:p>
          <a:p>
            <a:pPr lvl="1"/>
            <a:r>
              <a:rPr lang="en-US" dirty="0" smtClean="0"/>
              <a:t>Support for n-dimensional shaped data</a:t>
            </a:r>
          </a:p>
          <a:p>
            <a:pPr lvl="1"/>
            <a:r>
              <a:rPr lang="en-US" dirty="0" smtClean="0"/>
              <a:t>Attribute dimensions are specified using a vector of sizes</a:t>
            </a:r>
          </a:p>
          <a:p>
            <a:pPr lvl="1"/>
            <a:r>
              <a:rPr lang="en-US" dirty="0" smtClean="0"/>
              <a:t>Variable dimensions are specified using ”dimension scales”</a:t>
            </a:r>
          </a:p>
          <a:p>
            <a:pPr lvl="2"/>
            <a:r>
              <a:rPr lang="en-US" dirty="0" smtClean="0"/>
              <a:t>A dimension scale is a separate variable that holds the coordinate values for the axis it represents</a:t>
            </a:r>
          </a:p>
          <a:p>
            <a:r>
              <a:rPr lang="en-US" dirty="0" smtClean="0"/>
              <a:t>Both variables and attributes can be of the following data types</a:t>
            </a:r>
          </a:p>
          <a:p>
            <a:pPr lvl="1"/>
            <a:r>
              <a:rPr lang="en-US" dirty="0" smtClean="0"/>
              <a:t>Fundamental (</a:t>
            </a:r>
            <a:r>
              <a:rPr lang="en-US" dirty="0" err="1" smtClean="0"/>
              <a:t>int</a:t>
            </a:r>
            <a:r>
              <a:rPr lang="en-US" dirty="0" smtClean="0"/>
              <a:t>, float, char, etc.)</a:t>
            </a:r>
          </a:p>
          <a:p>
            <a:pPr lvl="1"/>
            <a:r>
              <a:rPr lang="en-US" dirty="0" smtClean="0"/>
              <a:t>String</a:t>
            </a:r>
          </a:p>
          <a:p>
            <a:r>
              <a:rPr lang="en-US" dirty="0" smtClean="0"/>
              <a:t>It’s possible to add custom object types (e.g., </a:t>
            </a:r>
            <a:r>
              <a:rPr lang="en-US" dirty="0" err="1" smtClean="0"/>
              <a:t>DateTime</a:t>
            </a:r>
            <a:r>
              <a:rPr lang="en-US" dirty="0" smtClean="0"/>
              <a:t>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Variables and attributes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1597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389466" y="1555658"/>
            <a:ext cx="11192933" cy="5302341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Common interface and data model for JEDI classes that work with observation data</a:t>
            </a:r>
          </a:p>
          <a:p>
            <a:r>
              <a:rPr lang="en-US" dirty="0" smtClean="0"/>
              <a:t>Support for multi-dimensioned variables</a:t>
            </a:r>
          </a:p>
          <a:p>
            <a:pPr lvl="1"/>
            <a:r>
              <a:rPr lang="en-US" dirty="0" err="1" smtClean="0"/>
              <a:t>Brightness_temperature</a:t>
            </a:r>
            <a:r>
              <a:rPr lang="en-US" dirty="0" smtClean="0"/>
              <a:t> can be a single 2D (locations x channels) variable</a:t>
            </a:r>
          </a:p>
          <a:p>
            <a:pPr lvl="1"/>
            <a:r>
              <a:rPr lang="en-US" dirty="0" smtClean="0"/>
              <a:t>Can go to a higher rank than 2D</a:t>
            </a:r>
          </a:p>
          <a:p>
            <a:pPr lvl="2"/>
            <a:r>
              <a:rPr lang="en-US" dirty="0" smtClean="0"/>
              <a:t>E.g., marine wave spectra, 3D (locations x directions x frequencies)</a:t>
            </a:r>
          </a:p>
          <a:p>
            <a:r>
              <a:rPr lang="en-US" dirty="0" smtClean="0"/>
              <a:t>No more character arrays for “vector of strings” variables</a:t>
            </a:r>
          </a:p>
          <a:p>
            <a:pPr lvl="1"/>
            <a:r>
              <a:rPr lang="en-US" dirty="0" smtClean="0"/>
              <a:t>Multi-dimensioned variables can contain varying length strings</a:t>
            </a:r>
          </a:p>
          <a:p>
            <a:r>
              <a:rPr lang="en-US" dirty="0" smtClean="0"/>
              <a:t>Variables can retain attributes from IODA input to output</a:t>
            </a:r>
          </a:p>
          <a:p>
            <a:pPr lvl="1"/>
            <a:r>
              <a:rPr lang="en-US" dirty="0" smtClean="0"/>
              <a:t>E.g., units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3127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389466" y="1623391"/>
            <a:ext cx="11192933" cy="5247550"/>
          </a:xfrm>
        </p:spPr>
        <p:txBody>
          <a:bodyPr>
            <a:normAutofit/>
          </a:bodyPr>
          <a:lstStyle/>
          <a:p>
            <a:r>
              <a:rPr lang="en-US" dirty="0" smtClean="0"/>
              <a:t>Separation of concerns</a:t>
            </a:r>
          </a:p>
          <a:p>
            <a:pPr lvl="1"/>
            <a:r>
              <a:rPr lang="en-US" dirty="0" smtClean="0"/>
              <a:t>Clients need access to observation data</a:t>
            </a:r>
          </a:p>
          <a:p>
            <a:pPr lvl="1"/>
            <a:r>
              <a:rPr lang="en-US" dirty="0" smtClean="0"/>
              <a:t>Clients don’t need to know how the permanent storage (file) is implemented</a:t>
            </a:r>
          </a:p>
          <a:p>
            <a:r>
              <a:rPr lang="en-US" dirty="0" smtClean="0"/>
              <a:t>This frees up the implementation of the permanent storage to evolve over time, while keeping the frontend of the interface stable</a:t>
            </a:r>
          </a:p>
          <a:p>
            <a:pPr lvl="1"/>
            <a:r>
              <a:rPr lang="en-US" dirty="0" smtClean="0"/>
              <a:t>Direct access to AWS object storage</a:t>
            </a:r>
          </a:p>
          <a:p>
            <a:pPr lvl="2"/>
            <a:r>
              <a:rPr lang="en-US" dirty="0" smtClean="0"/>
              <a:t>HDF5 already has its own backend for this</a:t>
            </a:r>
          </a:p>
          <a:p>
            <a:pPr lvl="1"/>
            <a:r>
              <a:rPr lang="en-US" dirty="0" smtClean="0"/>
              <a:t>Network socket streams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Ioda</a:t>
            </a:r>
            <a:r>
              <a:rPr lang="en-US" dirty="0" smtClean="0"/>
              <a:t> Engines: Application </a:t>
            </a:r>
            <a:r>
              <a:rPr lang="en-US" dirty="0" smtClean="0"/>
              <a:t>interface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082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389466" y="1741922"/>
            <a:ext cx="11192933" cy="511607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New class in </a:t>
            </a:r>
            <a:r>
              <a:rPr lang="en-US" dirty="0" err="1" smtClean="0"/>
              <a:t>ioda</a:t>
            </a:r>
            <a:r>
              <a:rPr lang="en-US" dirty="0" smtClean="0"/>
              <a:t>-engines called </a:t>
            </a:r>
            <a:r>
              <a:rPr lang="en-US" dirty="0" err="1" smtClean="0"/>
              <a:t>ObsGroup</a:t>
            </a:r>
            <a:endParaRPr lang="en-US" dirty="0" smtClean="0"/>
          </a:p>
          <a:p>
            <a:pPr lvl="1"/>
            <a:r>
              <a:rPr lang="en-US" dirty="0" smtClean="0"/>
              <a:t>Derived from Group</a:t>
            </a:r>
          </a:p>
          <a:p>
            <a:pPr lvl="1"/>
            <a:r>
              <a:rPr lang="en-US" dirty="0" smtClean="0"/>
              <a:t>Access to observation data</a:t>
            </a:r>
          </a:p>
          <a:p>
            <a:pPr lvl="1"/>
            <a:r>
              <a:rPr lang="en-US" dirty="0" smtClean="0"/>
              <a:t>Encapsulates the file IO functionality</a:t>
            </a:r>
          </a:p>
          <a:p>
            <a:r>
              <a:rPr lang="en-US" dirty="0" smtClean="0"/>
              <a:t>Idea is to create an </a:t>
            </a:r>
            <a:r>
              <a:rPr lang="en-US" dirty="0" err="1" smtClean="0"/>
              <a:t>ObsGroup</a:t>
            </a:r>
            <a:r>
              <a:rPr lang="en-US" dirty="0" smtClean="0"/>
              <a:t> instance and work with its functions to access observation data (avoiding direct interaction with file IO) </a:t>
            </a:r>
            <a:endParaRPr lang="en-US" dirty="0" smtClean="0"/>
          </a:p>
          <a:p>
            <a:r>
              <a:rPr lang="en-US" dirty="0" smtClean="0"/>
              <a:t>This part of the interface is under development</a:t>
            </a:r>
          </a:p>
          <a:p>
            <a:r>
              <a:rPr lang="en-US" dirty="0" smtClean="0"/>
              <a:t>The remainder of the talk is given in the context of creating a IODA converter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 interface </a:t>
            </a:r>
            <a:r>
              <a:rPr lang="en-US" dirty="0"/>
              <a:t>s</a:t>
            </a:r>
            <a:r>
              <a:rPr lang="en-US" dirty="0" smtClean="0"/>
              <a:t>tructure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034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389466" y="1775788"/>
            <a:ext cx="11192933" cy="4945690"/>
          </a:xfrm>
        </p:spPr>
        <p:txBody>
          <a:bodyPr>
            <a:normAutofit/>
          </a:bodyPr>
          <a:lstStyle/>
          <a:p>
            <a:r>
              <a:rPr lang="en-US" dirty="0" err="1" smtClean="0"/>
              <a:t>ObsGroup</a:t>
            </a:r>
            <a:r>
              <a:rPr lang="en-US" dirty="0" smtClean="0"/>
              <a:t> is a specialization of the generic Group class</a:t>
            </a:r>
          </a:p>
          <a:p>
            <a:pPr lvl="1"/>
            <a:r>
              <a:rPr lang="en-US" dirty="0" smtClean="0"/>
              <a:t>Holds dimension scale descriptions</a:t>
            </a:r>
          </a:p>
          <a:p>
            <a:pPr lvl="1"/>
            <a:r>
              <a:rPr lang="en-US" dirty="0" smtClean="0"/>
              <a:t>Provides helper functions for data access</a:t>
            </a:r>
          </a:p>
          <a:p>
            <a:pPr lvl="1"/>
            <a:r>
              <a:rPr lang="en-US" dirty="0" smtClean="0"/>
              <a:t>Encapsulates the Group/Variable structure in an </a:t>
            </a:r>
            <a:r>
              <a:rPr lang="en-US" dirty="0" err="1" smtClean="0"/>
              <a:t>ObsSpace</a:t>
            </a:r>
            <a:endParaRPr lang="en-US" dirty="0" smtClean="0"/>
          </a:p>
          <a:p>
            <a:r>
              <a:rPr lang="en-US" dirty="0" err="1" smtClean="0"/>
              <a:t>ObsGroup</a:t>
            </a:r>
            <a:r>
              <a:rPr lang="en-US" dirty="0" smtClean="0"/>
              <a:t> </a:t>
            </a:r>
            <a:r>
              <a:rPr lang="en-US" dirty="0" smtClean="0"/>
              <a:t>construction</a:t>
            </a:r>
            <a:endParaRPr lang="en-US" dirty="0" smtClean="0"/>
          </a:p>
          <a:p>
            <a:pPr lvl="1"/>
            <a:r>
              <a:rPr lang="en-US" dirty="0" smtClean="0"/>
              <a:t>Generate </a:t>
            </a:r>
            <a:r>
              <a:rPr lang="en-US" dirty="0" smtClean="0"/>
              <a:t>an </a:t>
            </a:r>
            <a:r>
              <a:rPr lang="en-US" dirty="0" err="1" smtClean="0"/>
              <a:t>ObsGroup</a:t>
            </a:r>
            <a:r>
              <a:rPr lang="en-US" dirty="0"/>
              <a:t> </a:t>
            </a:r>
            <a:r>
              <a:rPr lang="en-US" dirty="0" smtClean="0"/>
              <a:t>with the selected </a:t>
            </a:r>
            <a:r>
              <a:rPr lang="en-US" dirty="0" smtClean="0"/>
              <a:t>backend</a:t>
            </a:r>
          </a:p>
          <a:p>
            <a:pPr lvl="1"/>
            <a:r>
              <a:rPr lang="en-US" dirty="0" smtClean="0"/>
              <a:t>Set all dimension scales that will be used by the variables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ObsGroup</a:t>
            </a:r>
            <a:r>
              <a:rPr lang="en-US" dirty="0" smtClean="0"/>
              <a:t> notes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379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3740</TotalTime>
  <Words>783</Words>
  <Application>Microsoft Macintosh PowerPoint</Application>
  <PresentationFormat>Widescreen</PresentationFormat>
  <Paragraphs>126</Paragraphs>
  <Slides>14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Calibri</vt:lpstr>
      <vt:lpstr>Cambria</vt:lpstr>
      <vt:lpstr>Arial</vt:lpstr>
      <vt:lpstr>2_Office Theme</vt:lpstr>
      <vt:lpstr>Ioda Engines: New interface and data model for observation data  Stephen Herbener Ryan Honeyager  </vt:lpstr>
      <vt:lpstr>Motivation</vt:lpstr>
      <vt:lpstr>Ioda Engines: Data model</vt:lpstr>
      <vt:lpstr>Frontend and backend</vt:lpstr>
      <vt:lpstr>Variables and attributes</vt:lpstr>
      <vt:lpstr>Benefits</vt:lpstr>
      <vt:lpstr>Ioda Engines: Application interface</vt:lpstr>
      <vt:lpstr>Application interface structure</vt:lpstr>
      <vt:lpstr>ObsGroup notes</vt:lpstr>
      <vt:lpstr>ObsGroup functions</vt:lpstr>
      <vt:lpstr>Example: Converter </vt:lpstr>
      <vt:lpstr>Create ObsGroup instance with dimensions</vt:lpstr>
      <vt:lpstr>Create and write the variable</vt:lpstr>
      <vt:lpstr>Append to the variable</vt:lpstr>
    </vt:vector>
  </TitlesOfParts>
  <Manager/>
  <Company/>
  <LinksUpToDate>false</LinksUpToDate>
  <SharedDoc>false</SharedDoc>
  <HyperlinkBase/>
  <HyperlinksChanged>false</HyperlinksChanged>
  <AppVersion>15.0028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JEDI and C++</dc:title>
  <dc:subject/>
  <dc:creator>Honeyager, Ryan</dc:creator>
  <cp:keywords/>
  <dc:description/>
  <cp:lastModifiedBy>Herbener,Steve</cp:lastModifiedBy>
  <cp:revision>50</cp:revision>
  <dcterms:created xsi:type="dcterms:W3CDTF">2019-06-04T23:10:53Z</dcterms:created>
  <dcterms:modified xsi:type="dcterms:W3CDTF">2020-07-02T15:01:34Z</dcterms:modified>
  <cp:category/>
</cp:coreProperties>
</file>