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2"/>
    <p:restoredTop sz="94714"/>
  </p:normalViewPr>
  <p:slideViewPr>
    <p:cSldViewPr snapToGrid="0" snapToObjects="1">
      <p:cViewPr>
        <p:scale>
          <a:sx n="89" d="100"/>
          <a:sy n="89" d="100"/>
        </p:scale>
        <p:origin x="496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8E18D-D51C-E849-84C2-10BA114229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FF8E76-4C1A-D04F-A2FA-646B523857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16425-547E-314B-B9F7-66C187B3B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CB51-008D-F443-A603-1E16B2EB1B4D}" type="datetimeFigureOut">
              <a:rPr lang="en-US" smtClean="0"/>
              <a:t>7/8/20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BCDEC-6CF0-3C4D-B6CE-D7BF226B8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7D58D-3E1F-8E44-987C-FF8455902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075F-B1C5-2146-8E02-FAC89EF6F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21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86CF9-7680-744B-9FC3-CD8BDC48E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850138-3D68-1F46-A5AD-A23E66F1E8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F674B-E905-D14B-B281-54F59EB5B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CB51-008D-F443-A603-1E16B2EB1B4D}" type="datetimeFigureOut">
              <a:rPr lang="en-US" smtClean="0"/>
              <a:t>7/8/20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F42F4E-212C-B343-A63C-B8A6EC5B6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6A30-4046-C045-9011-01957BAF5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075F-B1C5-2146-8E02-FAC89EF6F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763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D330C5-D05F-D64E-A798-9D9FBBF929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BC5765-53E6-694D-9123-9739C7701A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688CDA-F428-5046-95AB-0FE4978A1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CB51-008D-F443-A603-1E16B2EB1B4D}" type="datetimeFigureOut">
              <a:rPr lang="en-US" smtClean="0"/>
              <a:t>7/8/20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E89D5-06E8-8C4A-A19F-47C1EAA78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1C200-205C-9741-B042-C0F1E2A8D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075F-B1C5-2146-8E02-FAC89EF6F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428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9AE4F-7E1E-DA4F-9F39-F633CE5B6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F3480-F2EF-B84F-8904-1BE5D96E6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58D526-F7C4-1F42-A737-6F3F752BD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CB51-008D-F443-A603-1E16B2EB1B4D}" type="datetimeFigureOut">
              <a:rPr lang="en-US" smtClean="0"/>
              <a:t>7/8/20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F12BC-7203-6A40-BA64-EC7A1D867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E57CF-5BB1-1644-BAD6-45D6139CE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075F-B1C5-2146-8E02-FAC89EF6F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6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0C7A8-DB35-C047-B5C6-D596CD38B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88E363-BECD-8848-A6BF-65BA8D1EBD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04623-C341-EA4B-8323-E882EB8DF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CB51-008D-F443-A603-1E16B2EB1B4D}" type="datetimeFigureOut">
              <a:rPr lang="en-US" smtClean="0"/>
              <a:t>7/8/20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94BF3-79EA-A34D-A5DA-CF82B6501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FBDFE-21D1-744C-A799-42126AE94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075F-B1C5-2146-8E02-FAC89EF6F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381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3206-DB9C-1648-9050-BCD3BF6C8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81B1A-5F7A-054F-971F-396B78DD48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309089-631F-3D4A-9ACA-CAC4AF2463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E8FD7D-EE60-A642-9D9C-075A1F46A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CB51-008D-F443-A603-1E16B2EB1B4D}" type="datetimeFigureOut">
              <a:rPr lang="en-US" smtClean="0"/>
              <a:t>7/8/20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BAB754-BF15-464A-88C0-AC18D4CC2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CF9960-4C07-5E44-9445-39FAA70F7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075F-B1C5-2146-8E02-FAC89EF6F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161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F3369-EBEB-EF4D-9805-09EC2C2EC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D3D930-6B9A-834B-A5D6-4B8FD428FE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22D4D0-BB0F-794E-BF1C-8EA469B47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FA9143-9A89-6C4B-B879-BE7BB03A1F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CA7B7B-C283-364F-98A5-2C1DD0681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DA4D7F-2CA5-9943-AEA1-833CF23BC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CB51-008D-F443-A603-1E16B2EB1B4D}" type="datetimeFigureOut">
              <a:rPr lang="en-US" smtClean="0"/>
              <a:t>7/8/20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6F95D9-0458-554C-8D34-8E20F002E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1BF7CB-31CB-2344-A3CF-5F4B630F2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075F-B1C5-2146-8E02-FAC89EF6F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19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BB514-F902-6F4F-9DDF-A79114BBD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09C76B-B6F5-6A4F-850E-CCE9CB694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CB51-008D-F443-A603-1E16B2EB1B4D}" type="datetimeFigureOut">
              <a:rPr lang="en-US" smtClean="0"/>
              <a:t>7/8/20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DD0CC7-593B-CF44-B2A1-64AC44A5F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83ABF6-3F17-CB42-9810-81976CAEA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075F-B1C5-2146-8E02-FAC89EF6F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57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609D81-AF71-194E-89DF-569E131DF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CB51-008D-F443-A603-1E16B2EB1B4D}" type="datetimeFigureOut">
              <a:rPr lang="en-US" smtClean="0"/>
              <a:t>7/8/20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B791D4-FBCB-6448-8EC5-539FF5490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D13F8D-DFDA-A94A-B384-74F2C8570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075F-B1C5-2146-8E02-FAC89EF6F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046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6169A-7EBA-FA45-933B-8D4DA50A8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E9EE7-B8F6-F04B-8571-38A74AF20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0F88CB-B1FB-6B46-9D45-5FCDEEC9CE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706182-95A3-3245-BA82-DE9D78CD1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CB51-008D-F443-A603-1E16B2EB1B4D}" type="datetimeFigureOut">
              <a:rPr lang="en-US" smtClean="0"/>
              <a:t>7/8/20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74E648-0F45-D640-A987-D746F546E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DF1DAF-1A1B-B848-A2CD-B067BB696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075F-B1C5-2146-8E02-FAC89EF6F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97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35171-B164-0347-979B-5666BF406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2A8F33-E5F4-7E4E-89FE-6A7512ABD7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C3C5FD-FBCD-2147-BE91-39DBFDDC0B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226E21-FB85-C94B-AF63-1297DCF01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CB51-008D-F443-A603-1E16B2EB1B4D}" type="datetimeFigureOut">
              <a:rPr lang="en-US" smtClean="0"/>
              <a:t>7/8/20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16B914-82B3-4744-A643-D9F56AF62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FDABE1-68EC-9845-BFBC-7BF0FB2ED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075F-B1C5-2146-8E02-FAC89EF6F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358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1C4D11-C92B-764A-AC84-7ED36E345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C7FC07-4A46-B44C-9590-117AD105CA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EE30A-9E69-2840-BB28-A6D71D69A5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1CB51-008D-F443-A603-1E16B2EB1B4D}" type="datetimeFigureOut">
              <a:rPr lang="en-US" smtClean="0"/>
              <a:t>7/8/20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7249C-1FF3-C248-A5EE-A1673FAFF8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E8C76-8536-2741-B3AD-6DE99EE08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075F-B1C5-2146-8E02-FAC89EF6F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92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CC4F42E-BA43-E24F-8E91-3913B4D10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25916"/>
            <a:ext cx="12191999" cy="415157"/>
          </a:xfrm>
        </p:spPr>
        <p:txBody>
          <a:bodyPr>
            <a:normAutofit/>
          </a:bodyPr>
          <a:lstStyle/>
          <a:p>
            <a:r>
              <a:rPr lang="en-US" sz="2000" dirty="0"/>
              <a:t>3DEnVar double-resolution problem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34A7A2-DA19-A944-BA43-DB5C58E8C42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086" y="573257"/>
            <a:ext cx="3210838" cy="30502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99CF1C-75A6-4146-A31B-A3D5975F0C8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086" y="3729708"/>
            <a:ext cx="3210838" cy="30502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07CE918-696A-FA43-B944-FB424AF75A78}"/>
              </a:ext>
            </a:extLst>
          </p:cNvPr>
          <p:cNvSpPr txBox="1"/>
          <p:nvPr/>
        </p:nvSpPr>
        <p:spPr>
          <a:xfrm>
            <a:off x="400833" y="1729073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C12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D72DBC-1B0C-7244-A6E2-60C75D40E60D}"/>
              </a:ext>
            </a:extLst>
          </p:cNvPr>
          <p:cNvSpPr txBox="1"/>
          <p:nvPr/>
        </p:nvSpPr>
        <p:spPr>
          <a:xfrm>
            <a:off x="400833" y="507019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C24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F89D7B-D176-204B-83D0-F87F5101E847}"/>
              </a:ext>
            </a:extLst>
          </p:cNvPr>
          <p:cNvSpPr txBox="1"/>
          <p:nvPr/>
        </p:nvSpPr>
        <p:spPr>
          <a:xfrm>
            <a:off x="5490576" y="780836"/>
            <a:ext cx="5999967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cost_function</a:t>
            </a:r>
            <a:r>
              <a:rPr lang="en-US" sz="1200" dirty="0"/>
              <a:t>:</a:t>
            </a:r>
          </a:p>
          <a:p>
            <a:r>
              <a:rPr lang="en-US" sz="1200" dirty="0"/>
              <a:t>  </a:t>
            </a:r>
            <a:r>
              <a:rPr lang="en-US" sz="1200" dirty="0" err="1"/>
              <a:t>Jb</a:t>
            </a:r>
            <a:r>
              <a:rPr lang="en-US" sz="1200" dirty="0"/>
              <a:t>:</a:t>
            </a:r>
          </a:p>
          <a:p>
            <a:r>
              <a:rPr lang="en-US" sz="1200" dirty="0"/>
              <a:t>    Background:</a:t>
            </a:r>
          </a:p>
          <a:p>
            <a:r>
              <a:rPr lang="en-US" sz="1200" dirty="0"/>
              <a:t>      state:</a:t>
            </a:r>
          </a:p>
          <a:p>
            <a:r>
              <a:rPr lang="en-US" sz="1200" dirty="0"/>
              <a:t>      - filetype: gfs</a:t>
            </a:r>
          </a:p>
          <a:p>
            <a:r>
              <a:rPr lang="en-US" sz="1200" dirty="0"/>
              <a:t>        </a:t>
            </a:r>
            <a:r>
              <a:rPr lang="en-US" sz="1200" dirty="0" err="1"/>
              <a:t>datapath</a:t>
            </a:r>
            <a:r>
              <a:rPr lang="en-US" sz="1200" dirty="0"/>
              <a:t>: Data/inputs/gfs_aero_c24/</a:t>
            </a:r>
          </a:p>
          <a:p>
            <a:r>
              <a:rPr lang="en-US" sz="1200" dirty="0"/>
              <a:t>        </a:t>
            </a:r>
            <a:r>
              <a:rPr lang="en-US" sz="1200" dirty="0" err="1"/>
              <a:t>filename_core</a:t>
            </a:r>
            <a:r>
              <a:rPr lang="en-US" sz="1200" dirty="0"/>
              <a:t>: 20180415.000000.fv_core.res.nc</a:t>
            </a:r>
          </a:p>
          <a:p>
            <a:r>
              <a:rPr lang="en-US" sz="1200" dirty="0"/>
              <a:t>        </a:t>
            </a:r>
            <a:r>
              <a:rPr lang="en-US" sz="1200" dirty="0" err="1"/>
              <a:t>filename_trcr</a:t>
            </a:r>
            <a:r>
              <a:rPr lang="en-US" sz="1200" dirty="0"/>
              <a:t>: 20180415.000000.fv_tracer.res.nc</a:t>
            </a:r>
          </a:p>
          <a:p>
            <a:r>
              <a:rPr lang="en-US" sz="1200" dirty="0"/>
              <a:t>        </a:t>
            </a:r>
            <a:r>
              <a:rPr lang="en-US" sz="1200" dirty="0" err="1"/>
              <a:t>filename_cplr</a:t>
            </a:r>
            <a:r>
              <a:rPr lang="en-US" sz="1200" dirty="0"/>
              <a:t>: 20180415.000000.coupler.res</a:t>
            </a:r>
          </a:p>
          <a:p>
            <a:r>
              <a:rPr lang="en-US" sz="1200" dirty="0"/>
              <a:t>        variables: ["T","DELP","</a:t>
            </a:r>
            <a:r>
              <a:rPr lang="en-US" sz="1200" dirty="0" err="1"/>
              <a:t>sphum</a:t>
            </a:r>
            <a:r>
              <a:rPr lang="en-US" sz="1200" dirty="0"/>
              <a:t>",</a:t>
            </a:r>
          </a:p>
          <a:p>
            <a:r>
              <a:rPr lang="en-US" sz="1200" dirty="0"/>
              <a:t>                    "sulf","bc1","bc2","oc1","oc2",</a:t>
            </a:r>
          </a:p>
          <a:p>
            <a:r>
              <a:rPr lang="en-US" sz="1200" dirty="0"/>
              <a:t>                    "dust1","dust2","dust3","dust4","dust5",</a:t>
            </a:r>
          </a:p>
          <a:p>
            <a:r>
              <a:rPr lang="en-US" sz="1200" dirty="0"/>
              <a:t>                    "seas1","seas2","seas3","seas4"]</a:t>
            </a:r>
          </a:p>
          <a:p>
            <a:r>
              <a:rPr lang="en-US" sz="1200" dirty="0"/>
              <a:t>    Covariance:</a:t>
            </a:r>
          </a:p>
          <a:p>
            <a:r>
              <a:rPr lang="en-US" sz="1200" dirty="0"/>
              <a:t>      covariance: hybrid</a:t>
            </a:r>
          </a:p>
          <a:p>
            <a:r>
              <a:rPr lang="en-US" sz="1200" dirty="0"/>
              <a:t>      </a:t>
            </a:r>
            <a:r>
              <a:rPr lang="en-US" sz="1200" dirty="0" err="1"/>
              <a:t>static_weight</a:t>
            </a:r>
            <a:r>
              <a:rPr lang="en-US" sz="1200" dirty="0"/>
              <a:t>: '0.01'</a:t>
            </a:r>
          </a:p>
          <a:p>
            <a:r>
              <a:rPr lang="en-US" sz="1200" dirty="0"/>
              <a:t>      </a:t>
            </a:r>
            <a:r>
              <a:rPr lang="en-US" sz="1200" dirty="0" err="1"/>
              <a:t>ensemble_weight</a:t>
            </a:r>
            <a:r>
              <a:rPr lang="en-US" sz="1200" dirty="0"/>
              <a:t>: ‘1.0'</a:t>
            </a:r>
          </a:p>
          <a:p>
            <a:r>
              <a:rPr lang="en-US" sz="1200" dirty="0"/>
              <a:t>      static:</a:t>
            </a:r>
          </a:p>
          <a:p>
            <a:r>
              <a:rPr lang="en-US" sz="1200" dirty="0"/>
              <a:t>        date: '2018-04-15T00:00:00Z'</a:t>
            </a:r>
          </a:p>
          <a:p>
            <a:r>
              <a:rPr lang="en-US" sz="1200" dirty="0"/>
              <a:t>        covariance: FV3JEDIstatic</a:t>
            </a:r>
          </a:p>
          <a:p>
            <a:r>
              <a:rPr lang="en-US" sz="1200" dirty="0"/>
              <a:t>      ensemble:</a:t>
            </a:r>
          </a:p>
          <a:p>
            <a:r>
              <a:rPr lang="en-US" sz="1200" dirty="0"/>
              <a:t>        date: '2018-04-15T00:00:00Z'</a:t>
            </a:r>
          </a:p>
          <a:p>
            <a:r>
              <a:rPr lang="en-US" sz="1200" dirty="0"/>
              <a:t>        variables: ["sulf","bc1","bc2","oc1","oc2",</a:t>
            </a:r>
          </a:p>
          <a:p>
            <a:r>
              <a:rPr lang="en-US" sz="1200" dirty="0"/>
              <a:t>                    "dust1","dust2","dust3","dust4","dust5",</a:t>
            </a:r>
          </a:p>
          <a:p>
            <a:r>
              <a:rPr lang="en-US" sz="1200" dirty="0"/>
              <a:t>                    "seas1","seas2","seas3","seas4"]</a:t>
            </a:r>
          </a:p>
          <a:p>
            <a:r>
              <a:rPr lang="en-US" sz="1200" dirty="0"/>
              <a:t>        members:</a:t>
            </a:r>
          </a:p>
          <a:p>
            <a:r>
              <a:rPr lang="en-US" sz="1200" dirty="0"/>
              <a:t>        - filetype: gfs</a:t>
            </a:r>
          </a:p>
          <a:p>
            <a:r>
              <a:rPr lang="en-US" sz="1200" dirty="0"/>
              <a:t>          </a:t>
            </a:r>
            <a:r>
              <a:rPr lang="en-US" sz="1200" dirty="0" err="1"/>
              <a:t>datapath</a:t>
            </a:r>
            <a:r>
              <a:rPr lang="en-US" sz="1200" dirty="0"/>
              <a:t>: Data/inputs/gfs_aero_c12/mem001/</a:t>
            </a:r>
          </a:p>
          <a:p>
            <a:r>
              <a:rPr lang="en-US" sz="1200" dirty="0"/>
              <a:t>          </a:t>
            </a:r>
            <a:r>
              <a:rPr lang="en-US" sz="1200" dirty="0" err="1"/>
              <a:t>filename_trcr</a:t>
            </a:r>
            <a:r>
              <a:rPr lang="en-US" sz="1200" dirty="0"/>
              <a:t>: 20180415.000000.fv_tracer.res.nc</a:t>
            </a:r>
          </a:p>
          <a:p>
            <a:r>
              <a:rPr lang="en-US" sz="1200" dirty="0"/>
              <a:t>          </a:t>
            </a:r>
            <a:r>
              <a:rPr lang="en-US" sz="1200" dirty="0" err="1"/>
              <a:t>filename_cplr</a:t>
            </a:r>
            <a:r>
              <a:rPr lang="en-US" sz="1200" dirty="0"/>
              <a:t>: 20180415.000000.coupler.res</a:t>
            </a:r>
          </a:p>
          <a:p>
            <a:r>
              <a:rPr lang="en-US" sz="1200" dirty="0"/>
              <a:t>        - filetype: gfs</a:t>
            </a:r>
          </a:p>
          <a:p>
            <a:r>
              <a:rPr lang="en-US" dirty="0"/>
              <a:t>        ……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51354B-4650-2643-948D-7312E0B310D9}"/>
              </a:ext>
            </a:extLst>
          </p:cNvPr>
          <p:cNvSpPr txBox="1"/>
          <p:nvPr/>
        </p:nvSpPr>
        <p:spPr>
          <a:xfrm>
            <a:off x="1634757" y="371237"/>
            <a:ext cx="1882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dust1 increment  </a:t>
            </a:r>
          </a:p>
        </p:txBody>
      </p:sp>
    </p:spTree>
    <p:extLst>
      <p:ext uri="{BB962C8B-B14F-4D97-AF65-F5344CB8AC3E}">
        <p14:creationId xmlns:p14="http://schemas.microsoft.com/office/powerpoint/2010/main" val="1648968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967BAD4-AF2D-EC45-801D-7F0C7D50F5DA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2191999" cy="415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FGAT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6FC32A-0A72-8A4C-9EA1-02D5615AB9DD}"/>
              </a:ext>
            </a:extLst>
          </p:cNvPr>
          <p:cNvSpPr txBox="1"/>
          <p:nvPr/>
        </p:nvSpPr>
        <p:spPr>
          <a:xfrm>
            <a:off x="2191861" y="551602"/>
            <a:ext cx="3758658" cy="62786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cost_function</a:t>
            </a:r>
            <a:r>
              <a:rPr lang="en-US" sz="1200" dirty="0"/>
              <a:t>:</a:t>
            </a:r>
          </a:p>
          <a:p>
            <a:r>
              <a:rPr lang="en-US" sz="1200" dirty="0"/>
              <a:t>  </a:t>
            </a:r>
            <a:r>
              <a:rPr lang="en-US" sz="1200" dirty="0" err="1"/>
              <a:t>Jb</a:t>
            </a:r>
            <a:r>
              <a:rPr lang="en-US" sz="1200" dirty="0"/>
              <a:t>:</a:t>
            </a:r>
          </a:p>
          <a:p>
            <a:r>
              <a:rPr lang="en-US" sz="1200" dirty="0"/>
              <a:t>    Background:</a:t>
            </a:r>
          </a:p>
          <a:p>
            <a:r>
              <a:rPr lang="en-US" sz="1200" dirty="0"/>
              <a:t>      state:</a:t>
            </a:r>
          </a:p>
          <a:p>
            <a:r>
              <a:rPr lang="en-US" sz="1200" dirty="0"/>
              <a:t>      - filetype: gfs</a:t>
            </a:r>
          </a:p>
          <a:p>
            <a:r>
              <a:rPr lang="en-US" sz="1200" dirty="0"/>
              <a:t>        </a:t>
            </a:r>
            <a:r>
              <a:rPr lang="en-US" sz="1200" dirty="0" err="1"/>
              <a:t>datapath_tile</a:t>
            </a:r>
            <a:r>
              <a:rPr lang="en-US" sz="1200" dirty="0"/>
              <a:t>: Data/inputs/gfs_aero_c12/</a:t>
            </a:r>
            <a:r>
              <a:rPr lang="en-US" sz="1200" dirty="0" err="1"/>
              <a:t>bkg</a:t>
            </a:r>
            <a:r>
              <a:rPr lang="en-US" sz="1200" dirty="0"/>
              <a:t>/</a:t>
            </a:r>
          </a:p>
          <a:p>
            <a:r>
              <a:rPr lang="en-US" sz="1200" dirty="0"/>
              <a:t>        </a:t>
            </a:r>
            <a:r>
              <a:rPr lang="en-US" sz="1200" dirty="0" err="1"/>
              <a:t>filename_core</a:t>
            </a:r>
            <a:r>
              <a:rPr lang="en-US" sz="1200" dirty="0"/>
              <a:t>: 20180414.210000.fv_core.res.nc</a:t>
            </a:r>
          </a:p>
          <a:p>
            <a:r>
              <a:rPr lang="en-US" sz="1200" dirty="0"/>
              <a:t>        </a:t>
            </a:r>
            <a:r>
              <a:rPr lang="en-US" sz="1200" dirty="0" err="1"/>
              <a:t>filename_trcr</a:t>
            </a:r>
            <a:r>
              <a:rPr lang="en-US" sz="1200" dirty="0"/>
              <a:t>: 20180414.210000.fv_tracer.res.nc</a:t>
            </a:r>
          </a:p>
          <a:p>
            <a:r>
              <a:rPr lang="en-US" sz="1200" dirty="0"/>
              <a:t>        </a:t>
            </a:r>
            <a:r>
              <a:rPr lang="en-US" sz="1200" dirty="0" err="1"/>
              <a:t>filename_cplr</a:t>
            </a:r>
            <a:r>
              <a:rPr lang="en-US" sz="1200" dirty="0"/>
              <a:t>: 20180414.210000.coupler.res</a:t>
            </a:r>
          </a:p>
          <a:p>
            <a:r>
              <a:rPr lang="en-US" sz="1200" dirty="0"/>
              <a:t>        variables: ["T","DELP","</a:t>
            </a:r>
            <a:r>
              <a:rPr lang="en-US" sz="1200" dirty="0" err="1"/>
              <a:t>sphum</a:t>
            </a:r>
            <a:r>
              <a:rPr lang="en-US" sz="1200" dirty="0"/>
              <a:t>",</a:t>
            </a:r>
          </a:p>
          <a:p>
            <a:r>
              <a:rPr lang="en-US" sz="1200" dirty="0"/>
              <a:t>                    "sulf","bc1","bc2","oc1","oc2",</a:t>
            </a:r>
          </a:p>
          <a:p>
            <a:r>
              <a:rPr lang="en-US" sz="1200" dirty="0"/>
              <a:t>                    "dust1","dust2","dust3","dust4","dust5",</a:t>
            </a:r>
          </a:p>
          <a:p>
            <a:r>
              <a:rPr lang="en-US" sz="1200" dirty="0"/>
              <a:t>                    "seas1","seas2","seas3","seas4"]</a:t>
            </a:r>
          </a:p>
          <a:p>
            <a:r>
              <a:rPr lang="en-US" sz="1200" dirty="0"/>
              <a:t>    Covariance:</a:t>
            </a:r>
          </a:p>
          <a:p>
            <a:r>
              <a:rPr lang="en-US" sz="1200" dirty="0"/>
              <a:t>      covariance: hybrid</a:t>
            </a:r>
          </a:p>
          <a:p>
            <a:r>
              <a:rPr lang="en-US" sz="1200" dirty="0"/>
              <a:t>      </a:t>
            </a:r>
            <a:r>
              <a:rPr lang="en-US" sz="1200" dirty="0" err="1"/>
              <a:t>static_weight</a:t>
            </a:r>
            <a:r>
              <a:rPr lang="en-US" sz="1200" dirty="0"/>
              <a:t>: '0.01'</a:t>
            </a:r>
          </a:p>
          <a:p>
            <a:r>
              <a:rPr lang="en-US" sz="1200" dirty="0"/>
              <a:t>      </a:t>
            </a:r>
            <a:r>
              <a:rPr lang="en-US" sz="1200" dirty="0" err="1"/>
              <a:t>ensemble_weight</a:t>
            </a:r>
            <a:r>
              <a:rPr lang="en-US" sz="1200" dirty="0"/>
              <a:t>: '1.0'</a:t>
            </a:r>
          </a:p>
          <a:p>
            <a:r>
              <a:rPr lang="en-US" sz="1200" dirty="0"/>
              <a:t>      static:</a:t>
            </a:r>
          </a:p>
          <a:p>
            <a:r>
              <a:rPr lang="en-US" sz="1200" dirty="0"/>
              <a:t>        date: '2018-04-15T00:00:00Z'</a:t>
            </a:r>
          </a:p>
          <a:p>
            <a:r>
              <a:rPr lang="en-US" sz="1200" dirty="0"/>
              <a:t>        covariance: FV3JEDIstatic</a:t>
            </a:r>
          </a:p>
          <a:p>
            <a:r>
              <a:rPr lang="en-US" sz="1200" dirty="0"/>
              <a:t>      ensemble:</a:t>
            </a:r>
          </a:p>
          <a:p>
            <a:r>
              <a:rPr lang="en-US" sz="1200" dirty="0"/>
              <a:t>        date: '2018-04-15T00:00:00Z'</a:t>
            </a:r>
          </a:p>
          <a:p>
            <a:r>
              <a:rPr lang="en-US" sz="1200" dirty="0"/>
              <a:t>        variables: ["sulf","bc1","bc2","oc1","oc2",</a:t>
            </a:r>
          </a:p>
          <a:p>
            <a:r>
              <a:rPr lang="en-US" sz="1200" dirty="0"/>
              <a:t>                    "dust1","dust2","dust3","dust4","dust5",</a:t>
            </a:r>
          </a:p>
          <a:p>
            <a:r>
              <a:rPr lang="en-US" sz="1200" dirty="0"/>
              <a:t>                    "seas1","seas2","seas3","seas4"]</a:t>
            </a:r>
          </a:p>
          <a:p>
            <a:r>
              <a:rPr lang="en-US" sz="1200" dirty="0"/>
              <a:t>        members:</a:t>
            </a:r>
          </a:p>
          <a:p>
            <a:r>
              <a:rPr lang="en-US" sz="1200" dirty="0"/>
              <a:t>        - filetype: gfs</a:t>
            </a:r>
          </a:p>
          <a:p>
            <a:r>
              <a:rPr lang="en-US" sz="1200" dirty="0"/>
              <a:t>          </a:t>
            </a:r>
            <a:r>
              <a:rPr lang="en-US" sz="1200" dirty="0" err="1"/>
              <a:t>datapath_tile</a:t>
            </a:r>
            <a:r>
              <a:rPr lang="en-US" sz="1200" dirty="0"/>
              <a:t>: Data/inputs/gfs_aero_c12/mem001/</a:t>
            </a:r>
          </a:p>
          <a:p>
            <a:r>
              <a:rPr lang="en-US" sz="1200" dirty="0"/>
              <a:t>          </a:t>
            </a:r>
            <a:r>
              <a:rPr lang="en-US" sz="1200" dirty="0" err="1"/>
              <a:t>filename_trcr</a:t>
            </a:r>
            <a:r>
              <a:rPr lang="en-US" sz="1200" dirty="0"/>
              <a:t>: 20180414.210000.fv_tracer.res.nc</a:t>
            </a:r>
          </a:p>
          <a:p>
            <a:r>
              <a:rPr lang="en-US" sz="1200" dirty="0"/>
              <a:t>          </a:t>
            </a:r>
            <a:r>
              <a:rPr lang="en-US" sz="1200" dirty="0" err="1"/>
              <a:t>filename_cplr</a:t>
            </a:r>
            <a:r>
              <a:rPr lang="en-US" sz="1200" dirty="0"/>
              <a:t>: 20180414.210000.coupler.res</a:t>
            </a:r>
          </a:p>
          <a:p>
            <a:r>
              <a:rPr lang="en-US" sz="1200" dirty="0"/>
              <a:t>        - filetype: gfs</a:t>
            </a:r>
          </a:p>
          <a:p>
            <a:r>
              <a:rPr lang="en-US" sz="1200" dirty="0"/>
              <a:t>         ……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82B628-CAB0-7640-A1B3-50498D12C34A}"/>
              </a:ext>
            </a:extLst>
          </p:cNvPr>
          <p:cNvSpPr txBox="1"/>
          <p:nvPr/>
        </p:nvSpPr>
        <p:spPr>
          <a:xfrm>
            <a:off x="7100888" y="1829617"/>
            <a:ext cx="42576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Does not care what time of ensemble covariance is </a:t>
            </a:r>
          </a:p>
          <a:p>
            <a:pPr marL="342900" indent="-342900">
              <a:buAutoNum type="arabicPeriod"/>
            </a:pPr>
            <a:r>
              <a:rPr lang="en-US" dirty="0"/>
              <a:t>How to assimilate observations that occurred  before the first forecast?</a:t>
            </a:r>
          </a:p>
          <a:p>
            <a:r>
              <a:rPr lang="en-US" dirty="0"/>
              <a:t> e.g. what if we wanted to center at </a:t>
            </a:r>
          </a:p>
          <a:p>
            <a:r>
              <a:rPr lang="en-US" dirty="0"/>
              <a:t>       2018-04-15T00:00:00Z </a:t>
            </a:r>
          </a:p>
          <a:p>
            <a:r>
              <a:rPr lang="en-US" dirty="0"/>
              <a:t>        and assimilate </a:t>
            </a:r>
            <a:r>
              <a:rPr lang="en-US" dirty="0" err="1"/>
              <a:t>obs</a:t>
            </a:r>
            <a:r>
              <a:rPr lang="en-US" dirty="0"/>
              <a:t>           from </a:t>
            </a:r>
          </a:p>
          <a:p>
            <a:r>
              <a:rPr lang="en-US" dirty="0"/>
              <a:t>       2018-04-14T21:00:00 Z     to</a:t>
            </a:r>
          </a:p>
          <a:p>
            <a:r>
              <a:rPr lang="en-US" dirty="0"/>
              <a:t>       2018-04-15T03:00:00Z</a:t>
            </a:r>
          </a:p>
        </p:txBody>
      </p:sp>
    </p:spTree>
    <p:extLst>
      <p:ext uri="{BB962C8B-B14F-4D97-AF65-F5344CB8AC3E}">
        <p14:creationId xmlns:p14="http://schemas.microsoft.com/office/powerpoint/2010/main" val="306896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967BAD4-AF2D-EC45-801D-7F0C7D50F5DA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2191999" cy="415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2000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7D332C6F-4E2E-B240-A1C3-C6FC427A1AE2}"/>
              </a:ext>
            </a:extLst>
          </p:cNvPr>
          <p:cNvSpPr txBox="1">
            <a:spLocks/>
          </p:cNvSpPr>
          <p:nvPr/>
        </p:nvSpPr>
        <p:spPr>
          <a:xfrm>
            <a:off x="1" y="12526"/>
            <a:ext cx="12191999" cy="415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err="1"/>
              <a:t>ObsBias</a:t>
            </a:r>
            <a:r>
              <a:rPr lang="en-US" sz="2000"/>
              <a:t> issue</a:t>
            </a:r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4985A3-FC96-FC43-9F64-A741E9F66436}"/>
              </a:ext>
            </a:extLst>
          </p:cNvPr>
          <p:cNvSpPr txBox="1"/>
          <p:nvPr/>
        </p:nvSpPr>
        <p:spPr>
          <a:xfrm>
            <a:off x="185738" y="617667"/>
            <a:ext cx="5386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float aerosol_optical_depth_4@KnownObsBias(</a:t>
            </a:r>
            <a:r>
              <a:rPr lang="en-US" dirty="0" err="1"/>
              <a:t>nlocs</a:t>
            </a:r>
            <a:r>
              <a:rPr lang="en-US" dirty="0"/>
              <a:t>) ;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B849CD-8B03-2E40-98C3-3E47969A8049}"/>
              </a:ext>
            </a:extLst>
          </p:cNvPr>
          <p:cNvSpPr txBox="1"/>
          <p:nvPr/>
        </p:nvSpPr>
        <p:spPr>
          <a:xfrm>
            <a:off x="6334125" y="851680"/>
            <a:ext cx="4697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float aerosol_optical_depth_4@ObsBias(</a:t>
            </a:r>
            <a:r>
              <a:rPr lang="en-US" dirty="0" err="1"/>
              <a:t>nlocs</a:t>
            </a:r>
            <a:r>
              <a:rPr lang="en-US" dirty="0"/>
              <a:t>) ;</a:t>
            </a:r>
          </a:p>
          <a:p>
            <a:r>
              <a:rPr lang="en-US" dirty="0"/>
              <a:t>             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9DA78F-1524-E64A-B588-ABF2A737550E}"/>
              </a:ext>
            </a:extLst>
          </p:cNvPr>
          <p:cNvSpPr txBox="1"/>
          <p:nvPr/>
        </p:nvSpPr>
        <p:spPr>
          <a:xfrm>
            <a:off x="6096000" y="1641429"/>
            <a:ext cx="610955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End Jo Observation Equivalent</a:t>
            </a:r>
          </a:p>
          <a:p>
            <a:r>
              <a:rPr lang="en-US" sz="1600" dirty="0"/>
              <a:t>Jo Departures:</a:t>
            </a:r>
          </a:p>
          <a:p>
            <a:r>
              <a:rPr lang="en-US" sz="1600" dirty="0" err="1"/>
              <a:t>Aod</a:t>
            </a:r>
            <a:r>
              <a:rPr lang="en-US" sz="1600" dirty="0"/>
              <a:t> nobs= 6 Min=-2.48959, Max=-0.0976832, RMS=2.00232</a:t>
            </a:r>
          </a:p>
          <a:p>
            <a:endParaRPr lang="en-US" sz="1600" dirty="0"/>
          </a:p>
          <a:p>
            <a:r>
              <a:rPr lang="en-US" sz="1600" dirty="0"/>
              <a:t>End Jo Departures</a:t>
            </a:r>
          </a:p>
          <a:p>
            <a:r>
              <a:rPr lang="en-US" sz="1600" dirty="0"/>
              <a:t>Jo Bias Corrected Departures:</a:t>
            </a:r>
          </a:p>
          <a:p>
            <a:r>
              <a:rPr lang="en-US" sz="1600" dirty="0" err="1"/>
              <a:t>Aod</a:t>
            </a:r>
            <a:r>
              <a:rPr lang="en-US" sz="1600" dirty="0"/>
              <a:t> nobs= 6 Min=-2.45459, Max=-0.0866832, RMS=1.97359</a:t>
            </a:r>
          </a:p>
          <a:p>
            <a:endParaRPr lang="en-US" sz="1600" dirty="0"/>
          </a:p>
          <a:p>
            <a:r>
              <a:rPr lang="en-US" sz="1600" dirty="0"/>
              <a:t>End Jo Bias Corrected Departures</a:t>
            </a:r>
          </a:p>
          <a:p>
            <a:r>
              <a:rPr lang="en-US" sz="1600" dirty="0" err="1"/>
              <a:t>ObsData</a:t>
            </a:r>
            <a:r>
              <a:rPr lang="en-US" sz="1600" dirty="0"/>
              <a:t>::</a:t>
            </a:r>
            <a:r>
              <a:rPr lang="en-US" sz="1600" dirty="0" err="1"/>
              <a:t>printJo</a:t>
            </a:r>
            <a:r>
              <a:rPr lang="en-US" sz="1600" dirty="0"/>
              <a:t> not implemented</a:t>
            </a:r>
          </a:p>
          <a:p>
            <a:r>
              <a:rPr lang="en-US" sz="1600" dirty="0"/>
              <a:t>Test     : </a:t>
            </a:r>
            <a:r>
              <a:rPr lang="en-US" sz="1600" dirty="0" err="1"/>
              <a:t>CostJo</a:t>
            </a:r>
            <a:r>
              <a:rPr lang="en-US" sz="1600" dirty="0"/>
              <a:t>   : Nonlinear Jo(</a:t>
            </a:r>
            <a:r>
              <a:rPr lang="en-US" sz="1600" dirty="0" err="1"/>
              <a:t>Aod</a:t>
            </a:r>
            <a:r>
              <a:rPr lang="en-US" sz="1600" dirty="0"/>
              <a:t>) = 191.531, nobs = 6, Jo/n = 31.9219, err = 0.212603</a:t>
            </a:r>
          </a:p>
          <a:p>
            <a:r>
              <a:rPr lang="en-US" sz="1600" dirty="0"/>
              <a:t>Test     : </a:t>
            </a:r>
            <a:r>
              <a:rPr lang="en-US" sz="1600" dirty="0" err="1"/>
              <a:t>CostFunction</a:t>
            </a:r>
            <a:r>
              <a:rPr lang="en-US" sz="1600" dirty="0"/>
              <a:t>: Nonlinear J = 191.531</a:t>
            </a:r>
          </a:p>
          <a:p>
            <a:r>
              <a:rPr lang="en-US" sz="1600" dirty="0" err="1"/>
              <a:t>CostJb</a:t>
            </a:r>
            <a:r>
              <a:rPr lang="en-US" sz="1600" dirty="0"/>
              <a:t>: FG-BG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1F3A9F-1830-FE47-8D55-9C0A2BB4269D}"/>
              </a:ext>
            </a:extLst>
          </p:cNvPr>
          <p:cNvSpPr txBox="1"/>
          <p:nvPr/>
        </p:nvSpPr>
        <p:spPr>
          <a:xfrm>
            <a:off x="86090" y="1682658"/>
            <a:ext cx="558568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End Jo Observation Equivalent</a:t>
            </a:r>
          </a:p>
          <a:p>
            <a:r>
              <a:rPr lang="en-US" sz="1600" dirty="0"/>
              <a:t>Jo Departures:</a:t>
            </a:r>
          </a:p>
          <a:p>
            <a:r>
              <a:rPr lang="en-US" sz="1600" dirty="0" err="1"/>
              <a:t>Aod</a:t>
            </a:r>
            <a:r>
              <a:rPr lang="en-US" sz="1600" dirty="0"/>
              <a:t> nobs= 6 Min=-2.48959, Max=-0.0976832, RMS=2.00232</a:t>
            </a:r>
          </a:p>
          <a:p>
            <a:endParaRPr lang="en-US" sz="1600" dirty="0"/>
          </a:p>
          <a:p>
            <a:r>
              <a:rPr lang="en-US" sz="1600" dirty="0"/>
              <a:t>End Jo Departures</a:t>
            </a:r>
          </a:p>
          <a:p>
            <a:r>
              <a:rPr lang="en-US" sz="1600" dirty="0"/>
              <a:t>Jo Bias Corrected Departures:</a:t>
            </a:r>
          </a:p>
          <a:p>
            <a:r>
              <a:rPr lang="en-US" sz="1600" dirty="0" err="1"/>
              <a:t>Aod</a:t>
            </a:r>
            <a:r>
              <a:rPr lang="en-US" sz="1600" dirty="0"/>
              <a:t> nobs= 6 Min=-2.48959, Max=-0.0976832, RMS=2.00232</a:t>
            </a:r>
          </a:p>
          <a:p>
            <a:endParaRPr lang="en-US" sz="1600" dirty="0"/>
          </a:p>
          <a:p>
            <a:r>
              <a:rPr lang="en-US" sz="1600" dirty="0"/>
              <a:t>End Jo Bias Corrected Departures</a:t>
            </a:r>
          </a:p>
          <a:p>
            <a:r>
              <a:rPr lang="en-US" sz="1600" dirty="0" err="1"/>
              <a:t>ObsData</a:t>
            </a:r>
            <a:r>
              <a:rPr lang="en-US" sz="1600" dirty="0"/>
              <a:t>::</a:t>
            </a:r>
            <a:r>
              <a:rPr lang="en-US" sz="1600" dirty="0" err="1"/>
              <a:t>printJo</a:t>
            </a:r>
            <a:r>
              <a:rPr lang="en-US" sz="1600" dirty="0"/>
              <a:t> not implemented</a:t>
            </a:r>
          </a:p>
          <a:p>
            <a:r>
              <a:rPr lang="en-US" sz="1600" dirty="0"/>
              <a:t>Test     : </a:t>
            </a:r>
            <a:r>
              <a:rPr lang="en-US" sz="1600" dirty="0" err="1"/>
              <a:t>CostJo</a:t>
            </a:r>
            <a:r>
              <a:rPr lang="en-US" sz="1600" dirty="0"/>
              <a:t>   : Nonlinear Jo(</a:t>
            </a:r>
            <a:r>
              <a:rPr lang="en-US" sz="1600" dirty="0" err="1"/>
              <a:t>Aod</a:t>
            </a:r>
            <a:r>
              <a:rPr lang="en-US" sz="1600" dirty="0"/>
              <a:t>) = 201.641, nobs = 6, Jo/n = 33.6068, err = 0.212603</a:t>
            </a:r>
          </a:p>
          <a:p>
            <a:r>
              <a:rPr lang="en-US" sz="1600" dirty="0"/>
              <a:t>Test     : </a:t>
            </a:r>
            <a:r>
              <a:rPr lang="en-US" sz="1600" dirty="0" err="1"/>
              <a:t>CostFunction</a:t>
            </a:r>
            <a:r>
              <a:rPr lang="en-US" sz="1600" dirty="0"/>
              <a:t>: Nonlinear J = 201.641</a:t>
            </a:r>
          </a:p>
          <a:p>
            <a:r>
              <a:rPr lang="en-US" sz="1600" dirty="0" err="1"/>
              <a:t>CostJb</a:t>
            </a:r>
            <a:r>
              <a:rPr lang="en-US" sz="1600" dirty="0"/>
              <a:t>: FG-BG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169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6636</TotalTime>
  <Words>1258</Words>
  <Application>Microsoft Macintosh PowerPoint</Application>
  <PresentationFormat>Widescreen</PresentationFormat>
  <Paragraphs>107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14</cp:revision>
  <dcterms:created xsi:type="dcterms:W3CDTF">2020-06-25T16:25:53Z</dcterms:created>
  <dcterms:modified xsi:type="dcterms:W3CDTF">2020-07-09T03:51:17Z</dcterms:modified>
</cp:coreProperties>
</file>