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376" r:id="rId2"/>
    <p:sldId id="384" r:id="rId3"/>
    <p:sldId id="507" r:id="rId4"/>
    <p:sldId id="497" r:id="rId5"/>
    <p:sldId id="490" r:id="rId6"/>
    <p:sldId id="385" r:id="rId7"/>
    <p:sldId id="393" r:id="rId8"/>
    <p:sldId id="453" r:id="rId9"/>
    <p:sldId id="463" r:id="rId10"/>
    <p:sldId id="396" r:id="rId11"/>
    <p:sldId id="395" r:id="rId12"/>
    <p:sldId id="500" r:id="rId13"/>
    <p:sldId id="501" r:id="rId14"/>
    <p:sldId id="508" r:id="rId15"/>
    <p:sldId id="426" r:id="rId16"/>
    <p:sldId id="397" r:id="rId17"/>
    <p:sldId id="432" r:id="rId18"/>
    <p:sldId id="399" r:id="rId19"/>
    <p:sldId id="503" r:id="rId20"/>
    <p:sldId id="474" r:id="rId21"/>
    <p:sldId id="475" r:id="rId22"/>
    <p:sldId id="386" r:id="rId23"/>
    <p:sldId id="387" r:id="rId24"/>
    <p:sldId id="478" r:id="rId25"/>
    <p:sldId id="505" r:id="rId26"/>
    <p:sldId id="480" r:id="rId27"/>
    <p:sldId id="481" r:id="rId28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egin" id="{71F28694-F66F-A94B-8E78-8CD6179A4CE0}">
          <p14:sldIdLst>
            <p14:sldId id="376"/>
            <p14:sldId id="384"/>
            <p14:sldId id="507"/>
            <p14:sldId id="497"/>
            <p14:sldId id="490"/>
            <p14:sldId id="385"/>
            <p14:sldId id="393"/>
            <p14:sldId id="453"/>
            <p14:sldId id="463"/>
            <p14:sldId id="396"/>
            <p14:sldId id="395"/>
            <p14:sldId id="500"/>
            <p14:sldId id="501"/>
            <p14:sldId id="508"/>
            <p14:sldId id="426"/>
            <p14:sldId id="397"/>
            <p14:sldId id="432"/>
            <p14:sldId id="399"/>
            <p14:sldId id="503"/>
            <p14:sldId id="474"/>
            <p14:sldId id="475"/>
            <p14:sldId id="386"/>
            <p14:sldId id="387"/>
            <p14:sldId id="478"/>
            <p14:sldId id="505"/>
            <p14:sldId id="480"/>
            <p14:sldId id="48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clrMru>
    <a:srgbClr val="8769AC"/>
    <a:srgbClr val="FFFF94"/>
    <a:srgbClr val="EFF18E"/>
    <a:srgbClr val="064E83"/>
    <a:srgbClr val="6C8AAF"/>
    <a:srgbClr val="2E3F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2516" autoAdjust="0"/>
  </p:normalViewPr>
  <p:slideViewPr>
    <p:cSldViewPr snapToGrid="0" snapToObjects="1" showGuides="1">
      <p:cViewPr>
        <p:scale>
          <a:sx n="105" d="100"/>
          <a:sy n="105" d="100"/>
        </p:scale>
        <p:origin x="144" y="128"/>
      </p:cViewPr>
      <p:guideLst>
        <p:guide orient="horz" pos="2160"/>
        <p:guide pos="38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6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51A7-8A0E-BC4A-B507-BC9FBEDEB94D}" type="datetime1">
              <a:rPr lang="en-US" smtClean="0"/>
              <a:pPr/>
              <a:t>6/21/20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FE683-3A33-1F4A-90D8-528147015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242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BA50B-6875-0F43-A70A-41BA2A188017}" type="datetime1">
              <a:rPr lang="en-US" smtClean="0"/>
              <a:pPr/>
              <a:t>6/21/20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3270C-FB42-C54A-AC71-B4EEB4FA7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2092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57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431D5-B134-CE4C-A785-631D2F0D5F8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1950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14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116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431D5-B134-CE4C-A785-631D2F0D5F8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455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431D5-B134-CE4C-A785-631D2F0D5F8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4888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7307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5922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9278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6839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431D5-B134-CE4C-A785-631D2F0D5F8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180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8076534" y="5984875"/>
            <a:ext cx="1953066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ECMWF </a:t>
            </a:r>
            <a:fld id="{D4C56AD5-C73F-B44A-96CB-E8BE2C5CB95A}" type="datetime4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June 21, 2020</a:t>
            </a:fld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60000" y="1294198"/>
            <a:ext cx="7869600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160000" y="1980000"/>
            <a:ext cx="7869600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160000" y="2700001"/>
            <a:ext cx="7869600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160000" y="3121224"/>
            <a:ext cx="7869600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160000" y="3429000"/>
            <a:ext cx="7869600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 smtClean="0"/>
              <a:t>email@ddress</a:t>
            </a:r>
            <a:endParaRPr lang="en-GB" dirty="0" smtClean="0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0" y="5984875"/>
            <a:ext cx="2135591" cy="3669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2416320" y="1721160"/>
            <a:ext cx="7355880" cy="1741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2416320" y="3509280"/>
            <a:ext cx="7355880" cy="596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916991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7855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160000" y="360000"/>
            <a:ext cx="786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159999" y="936000"/>
            <a:ext cx="7869601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502372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1" y="6293597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40000" y="360000"/>
            <a:ext cx="570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3240000" y="936000"/>
            <a:ext cx="570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05F19C50-BC3B-5841-9AFF-3A0443B660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582373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40001" y="6293597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000" y="360000"/>
            <a:ext cx="1002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000" y="936000"/>
            <a:ext cx="1002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422372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000" y="6308254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362778" y="6367464"/>
            <a:ext cx="7499513" cy="2682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mtClean="0"/>
              <a:t>European Centre for Medium-Range Weather Forecasts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085667" y="6356351"/>
            <a:ext cx="493717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8D045C2-D8F4-4D47-AF12-CCCC6C47DFA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919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xfrm>
            <a:off x="351522" y="54913"/>
            <a:ext cx="10500165" cy="1143001"/>
          </a:xfrm>
          <a:prstGeom prst="rect">
            <a:avLst/>
          </a:prstGeom>
        </p:spPr>
        <p:txBody>
          <a:bodyPr lIns="45711" tIns="22855" rIns="45711" bIns="22855"/>
          <a:lstStyle/>
          <a:p>
            <a:r>
              <a:t>Title Text</a:t>
            </a:r>
          </a:p>
        </p:txBody>
      </p:sp>
      <p:sp>
        <p:nvSpPr>
          <p:cNvPr id="51" name="Shape 51"/>
          <p:cNvSpPr>
            <a:spLocks noGrp="1"/>
          </p:cNvSpPr>
          <p:nvPr>
            <p:ph type="sldNum" sz="quarter" idx="2"/>
          </p:nvPr>
        </p:nvSpPr>
        <p:spPr>
          <a:xfrm>
            <a:off x="5977958" y="6540500"/>
            <a:ext cx="226560" cy="234950"/>
          </a:xfrm>
          <a:prstGeom prst="rect">
            <a:avLst/>
          </a:prstGeom>
        </p:spPr>
        <p:txBody>
          <a:bodyPr lIns="45711" tIns="22855" rIns="45711" bIns="22855"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124862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/>
          </p:cNvSpPr>
          <p:nvPr>
            <p:ph type="sldNum" sz="quarter" idx="2"/>
          </p:nvPr>
        </p:nvSpPr>
        <p:spPr>
          <a:xfrm>
            <a:off x="5977958" y="6540500"/>
            <a:ext cx="226560" cy="234950"/>
          </a:xfrm>
          <a:prstGeom prst="rect">
            <a:avLst/>
          </a:prstGeom>
        </p:spPr>
        <p:txBody>
          <a:bodyPr lIns="45711" tIns="22855" rIns="45711" bIns="22855"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923188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160000" y="360000"/>
            <a:ext cx="786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160000" y="936000"/>
            <a:ext cx="7869601" cy="4986000"/>
          </a:xfrm>
          <a:prstGeom prst="rect">
            <a:avLst/>
          </a:prstGeom>
        </p:spPr>
        <p:txBody>
          <a:bodyPr lIns="0" tIns="0" rIns="0" bIns="0"/>
          <a:lstStyle>
            <a:lvl1pPr marL="0" indent="-179946">
              <a:lnSpc>
                <a:spcPts val="2199"/>
              </a:lnSpc>
              <a:spcBef>
                <a:spcPts val="1100"/>
              </a:spcBef>
              <a:buClr>
                <a:srgbClr val="064E83"/>
              </a:buClr>
              <a:defRPr sz="1799">
                <a:solidFill>
                  <a:schemeClr val="tx1"/>
                </a:solidFill>
              </a:defRPr>
            </a:lvl1pPr>
            <a:lvl2pPr marL="629811" indent="-269919">
              <a:lnSpc>
                <a:spcPts val="1999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89703" indent="-269919">
              <a:lnSpc>
                <a:spcPts val="1799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49595" indent="-269919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09487" indent="-269919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502373" y="6308257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1" y="6293597"/>
            <a:ext cx="1342372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293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9809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8288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5" r:id="rId5"/>
    <p:sldLayoutId id="2147483661" r:id="rId6"/>
    <p:sldLayoutId id="2147483662" r:id="rId7"/>
    <p:sldLayoutId id="2147483665" r:id="rId8"/>
    <p:sldLayoutId id="2147483666" r:id="rId9"/>
    <p:sldLayoutId id="2147483667" r:id="rId10"/>
    <p:sldLayoutId id="2147483669" r:id="rId11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emf"/><Relationship Id="rId5" Type="http://schemas.openxmlformats.org/officeDocument/2006/relationships/image" Target="../media/image44.png"/><Relationship Id="rId6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4" Type="http://schemas.openxmlformats.org/officeDocument/2006/relationships/image" Target="../media/image49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44.png"/><Relationship Id="rId6" Type="http://schemas.microsoft.com/office/2007/relationships/hdphoto" Target="../media/hdphoto2.wdp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4" Type="http://schemas.openxmlformats.org/officeDocument/2006/relationships/image" Target="../media/image60.emf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1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emf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.png"/><Relationship Id="rId12" Type="http://schemas.microsoft.com/office/2007/relationships/hdphoto" Target="../media/hdphoto1.wdp"/><Relationship Id="rId13" Type="http://schemas.openxmlformats.org/officeDocument/2006/relationships/image" Target="../media/image18.png"/><Relationship Id="rId14" Type="http://schemas.openxmlformats.org/officeDocument/2006/relationships/image" Target="../media/image19.png"/><Relationship Id="rId15" Type="http://schemas.openxmlformats.org/officeDocument/2006/relationships/image" Target="../media/image20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microsoft.com/office/2007/relationships/hdphoto" Target="../media/hdphoto1.wdp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emf"/><Relationship Id="rId5" Type="http://schemas.openxmlformats.org/officeDocument/2006/relationships/image" Target="../media/image27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523965" y="665428"/>
            <a:ext cx="10798127" cy="1025922"/>
          </a:xfrm>
        </p:spPr>
        <p:txBody>
          <a:bodyPr/>
          <a:lstStyle/>
          <a:p>
            <a:r>
              <a:rPr lang="en-GB" dirty="0" smtClean="0"/>
              <a:t>Atlas introduction</a:t>
            </a:r>
            <a:endParaRPr lang="en-GB" dirty="0"/>
          </a:p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1181946" y="2647198"/>
            <a:ext cx="10323289" cy="92333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Willem </a:t>
            </a:r>
            <a:r>
              <a:rPr lang="en-US" dirty="0" err="1" smtClean="0">
                <a:solidFill>
                  <a:schemeClr val="tx2"/>
                </a:solidFill>
              </a:rPr>
              <a:t>Deconinck</a:t>
            </a:r>
            <a:endParaRPr lang="en-US" baseline="30000" dirty="0" smtClean="0">
              <a:solidFill>
                <a:schemeClr val="tx2"/>
              </a:solidFill>
            </a:endParaRPr>
          </a:p>
          <a:p>
            <a:endParaRPr lang="en-US" baseline="30000" dirty="0" smtClean="0">
              <a:solidFill>
                <a:schemeClr val="tx2"/>
              </a:solidFill>
            </a:endParaRPr>
          </a:p>
          <a:p>
            <a:endParaRPr lang="en-US" sz="800" dirty="0" smtClean="0">
              <a:solidFill>
                <a:schemeClr val="tx2"/>
              </a:solidFill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1181946" y="2978312"/>
            <a:ext cx="7869600" cy="228268"/>
          </a:xfrm>
        </p:spPr>
        <p:txBody>
          <a:bodyPr/>
          <a:lstStyle/>
          <a:p>
            <a:r>
              <a:rPr lang="en-US" dirty="0" err="1" smtClean="0"/>
              <a:t>willem.deconinck@ecmwf.int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1"/>
          <a:stretch/>
        </p:blipFill>
        <p:spPr>
          <a:xfrm>
            <a:off x="1121207" y="4462921"/>
            <a:ext cx="9603645" cy="1299293"/>
          </a:xfrm>
          <a:prstGeom prst="rect">
            <a:avLst/>
          </a:prstGeom>
        </p:spPr>
      </p:pic>
      <p:sp>
        <p:nvSpPr>
          <p:cNvPr id="15" name="Text Placeholder 10"/>
          <p:cNvSpPr txBox="1">
            <a:spLocks/>
          </p:cNvSpPr>
          <p:nvPr/>
        </p:nvSpPr>
        <p:spPr>
          <a:xfrm>
            <a:off x="1181945" y="1823598"/>
            <a:ext cx="7869600" cy="38472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457200" rtl="0" eaLnBrk="1" latinLnBrk="0" hangingPunct="1">
              <a:lnSpc>
                <a:spcPts val="3000"/>
              </a:lnSpc>
              <a:spcBef>
                <a:spcPts val="0"/>
              </a:spcBef>
              <a:buClr>
                <a:schemeClr val="bg1"/>
              </a:buClr>
              <a:buFont typeface="Arial"/>
              <a:buNone/>
              <a:defRPr sz="2400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July 2020,  JEDI discussion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32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7473" y="74159"/>
            <a:ext cx="6113535" cy="553983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4213" y="74160"/>
            <a:ext cx="4811945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2225">
            <a:noFill/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{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 "type" : "</a:t>
            </a:r>
            <a:r>
              <a:rPr lang="fr-FR" dirty="0" err="1" smtClean="0">
                <a:solidFill>
                  <a:schemeClr val="accent2"/>
                </a:solidFill>
                <a:latin typeface="Courier" charset="0"/>
                <a:ea typeface="Courier" charset="0"/>
                <a:cs typeface="Courier" charset="0"/>
              </a:rPr>
              <a:t>classic_gaussian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",</a:t>
            </a:r>
          </a:p>
          <a:p>
            <a:r>
              <a:rPr lang="fr-FR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"N" : 16 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 "projection" : {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    "type" : "</a:t>
            </a:r>
            <a:r>
              <a:rPr lang="fr-FR" dirty="0" err="1" smtClean="0">
                <a:solidFill>
                  <a:schemeClr val="accent2"/>
                </a:solidFill>
                <a:latin typeface="Courier" charset="0"/>
                <a:ea typeface="Courier" charset="0"/>
                <a:cs typeface="Courier" charset="0"/>
              </a:rPr>
              <a:t>rotated_schmidt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",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    "</a:t>
            </a:r>
            <a:r>
              <a:rPr lang="fr-FR" dirty="0" err="1" smtClean="0">
                <a:latin typeface="Courier" charset="0"/>
                <a:ea typeface="Courier" charset="0"/>
                <a:cs typeface="Courier" charset="0"/>
              </a:rPr>
              <a:t>north_pole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"  : [3,47] 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    "</a:t>
            </a:r>
            <a:r>
              <a:rPr lang="fr-FR" dirty="0" err="1" smtClean="0">
                <a:latin typeface="Courier" charset="0"/>
                <a:ea typeface="Courier" charset="0"/>
                <a:cs typeface="Courier" charset="0"/>
              </a:rPr>
              <a:t>stretching_factor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" : 2 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 }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}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endParaRPr lang="en-US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766016" y="2892141"/>
            <a:ext cx="36054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mtClean="0">
                <a:ln w="0"/>
                <a:solidFill>
                  <a:schemeClr val="bg1"/>
                </a:solidFill>
                <a:effectLst>
                  <a:glow rad="393700">
                    <a:schemeClr val="accent1">
                      <a:alpha val="40000"/>
                    </a:schemeClr>
                  </a:glow>
                  <a:outerShdw dir="21540000" sx="38000" sy="38000" algn="tl" rotWithShape="0">
                    <a:schemeClr val="bg1">
                      <a:alpha val="0"/>
                    </a:schemeClr>
                  </a:outerShdw>
                </a:effectLst>
              </a:rPr>
              <a:t>ECEF (meters)</a:t>
            </a:r>
            <a:endParaRPr lang="en-US" sz="4000">
              <a:ln w="0"/>
              <a:solidFill>
                <a:schemeClr val="bg1"/>
              </a:solidFill>
              <a:effectLst>
                <a:glow rad="393700">
                  <a:schemeClr val="accent1">
                    <a:alpha val="40000"/>
                  </a:schemeClr>
                </a:glow>
                <a:outerShdw dir="21540000" sx="38000" sy="38000" algn="tl" rotWithShape="0">
                  <a:schemeClr val="bg1">
                    <a:alpha val="0"/>
                  </a:scheme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97"/>
          <a:stretch/>
        </p:blipFill>
        <p:spPr>
          <a:xfrm>
            <a:off x="278290" y="3320864"/>
            <a:ext cx="6547814" cy="334925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367995" y="4631455"/>
            <a:ext cx="30380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err="1" smtClean="0">
                <a:ln w="0"/>
                <a:solidFill>
                  <a:schemeClr val="bg1"/>
                </a:solidFill>
                <a:effectLst>
                  <a:glow rad="393700">
                    <a:schemeClr val="accent1">
                      <a:alpha val="40000"/>
                    </a:schemeClr>
                  </a:glow>
                  <a:outerShdw dir="21540000" sx="38000" sy="38000" algn="tl" rotWithShape="0">
                    <a:schemeClr val="bg1">
                      <a:alpha val="0"/>
                    </a:schemeClr>
                  </a:outerShdw>
                </a:effectLst>
              </a:rPr>
              <a:t>xy</a:t>
            </a:r>
            <a:r>
              <a:rPr lang="en-US" sz="4000" smtClean="0">
                <a:ln w="0"/>
                <a:solidFill>
                  <a:schemeClr val="bg1"/>
                </a:solidFill>
                <a:effectLst>
                  <a:glow rad="393700">
                    <a:schemeClr val="accent1">
                      <a:alpha val="40000"/>
                    </a:schemeClr>
                  </a:glow>
                  <a:outerShdw dir="21540000" sx="38000" sy="38000" algn="tl" rotWithShape="0">
                    <a:schemeClr val="bg1">
                      <a:alpha val="0"/>
                    </a:schemeClr>
                  </a:outerShdw>
                </a:effectLst>
              </a:rPr>
              <a:t> (degrees)</a:t>
            </a:r>
            <a:endParaRPr lang="en-US" sz="4000">
              <a:ln w="0"/>
              <a:solidFill>
                <a:schemeClr val="bg1"/>
              </a:solidFill>
              <a:effectLst>
                <a:glow rad="393700">
                  <a:schemeClr val="accent1">
                    <a:alpha val="40000"/>
                  </a:schemeClr>
                </a:glow>
                <a:outerShdw dir="21540000" sx="38000" sy="38000" algn="tl" rotWithShape="0">
                  <a:schemeClr val="bg1">
                    <a:alpha val="0"/>
                  </a:schemeClr>
                </a:outerShdw>
              </a:effectLst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6923401" y="1692576"/>
            <a:ext cx="2854411" cy="2014152"/>
          </a:xfrm>
          <a:custGeom>
            <a:avLst/>
            <a:gdLst>
              <a:gd name="connsiteX0" fmla="*/ 2854411 w 2854411"/>
              <a:gd name="connsiteY0" fmla="*/ 0 h 2014152"/>
              <a:gd name="connsiteX1" fmla="*/ 2335427 w 2854411"/>
              <a:gd name="connsiteY1" fmla="*/ 160638 h 2014152"/>
              <a:gd name="connsiteX2" fmla="*/ 1927654 w 2854411"/>
              <a:gd name="connsiteY2" fmla="*/ 296563 h 2014152"/>
              <a:gd name="connsiteX3" fmla="*/ 1470454 w 2854411"/>
              <a:gd name="connsiteY3" fmla="*/ 506628 h 2014152"/>
              <a:gd name="connsiteX4" fmla="*/ 1075038 w 2854411"/>
              <a:gd name="connsiteY4" fmla="*/ 766119 h 2014152"/>
              <a:gd name="connsiteX5" fmla="*/ 580768 w 2854411"/>
              <a:gd name="connsiteY5" fmla="*/ 1186249 h 2014152"/>
              <a:gd name="connsiteX6" fmla="*/ 234778 w 2854411"/>
              <a:gd name="connsiteY6" fmla="*/ 1594022 h 2014152"/>
              <a:gd name="connsiteX7" fmla="*/ 0 w 2854411"/>
              <a:gd name="connsiteY7" fmla="*/ 2014152 h 2014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4411" h="2014152">
                <a:moveTo>
                  <a:pt x="2854411" y="0"/>
                </a:moveTo>
                <a:lnTo>
                  <a:pt x="2335427" y="160638"/>
                </a:lnTo>
                <a:cubicBezTo>
                  <a:pt x="2180968" y="210065"/>
                  <a:pt x="2071816" y="238898"/>
                  <a:pt x="1927654" y="296563"/>
                </a:cubicBezTo>
                <a:cubicBezTo>
                  <a:pt x="1783492" y="354228"/>
                  <a:pt x="1612557" y="428369"/>
                  <a:pt x="1470454" y="506628"/>
                </a:cubicBezTo>
                <a:cubicBezTo>
                  <a:pt x="1328351" y="584887"/>
                  <a:pt x="1223319" y="652849"/>
                  <a:pt x="1075038" y="766119"/>
                </a:cubicBezTo>
                <a:cubicBezTo>
                  <a:pt x="926757" y="879389"/>
                  <a:pt x="720811" y="1048265"/>
                  <a:pt x="580768" y="1186249"/>
                </a:cubicBezTo>
                <a:cubicBezTo>
                  <a:pt x="440725" y="1324233"/>
                  <a:pt x="331573" y="1456038"/>
                  <a:pt x="234778" y="1594022"/>
                </a:cubicBezTo>
                <a:cubicBezTo>
                  <a:pt x="137983" y="1732006"/>
                  <a:pt x="0" y="2014152"/>
                  <a:pt x="0" y="2014152"/>
                </a:cubicBezTo>
              </a:path>
            </a:pathLst>
          </a:custGeom>
          <a:noFill/>
          <a:ln w="34925">
            <a:solidFill>
              <a:srgbClr val="FF0000"/>
            </a:solidFill>
            <a:headEnd w="lg" len="lg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18840854">
            <a:off x="6610440" y="2488012"/>
            <a:ext cx="1571264" cy="461665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rgbClr val="FF0000"/>
                </a:solidFill>
                <a:effectLst>
                  <a:glow rad="1524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Stretching</a:t>
            </a:r>
            <a:endParaRPr lang="en-US" sz="2400">
              <a:solidFill>
                <a:srgbClr val="FF0000"/>
              </a:solidFill>
              <a:effectLst>
                <a:glow rad="1524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28511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440" y="-109451"/>
            <a:ext cx="6451743" cy="35817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4213" y="74160"/>
            <a:ext cx="4148227" cy="369331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2225">
            <a:noFill/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{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 "type" </a:t>
            </a:r>
            <a:r>
              <a:rPr lang="fr-FR" dirty="0">
                <a:latin typeface="Courier" charset="0"/>
                <a:ea typeface="Courier" charset="0"/>
                <a:cs typeface="Courier" charset="0"/>
              </a:rPr>
              <a:t>: "</a:t>
            </a:r>
            <a:r>
              <a:rPr lang="fr-FR" dirty="0" err="1" smtClean="0">
                <a:solidFill>
                  <a:schemeClr val="accent2"/>
                </a:solidFill>
                <a:latin typeface="Courier" charset="0"/>
                <a:ea typeface="Courier" charset="0"/>
                <a:cs typeface="Courier" charset="0"/>
              </a:rPr>
              <a:t>regional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", </a:t>
            </a:r>
          </a:p>
          <a:p>
            <a:r>
              <a:rPr lang="fr-FR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"</a:t>
            </a:r>
            <a:r>
              <a:rPr lang="fr-FR" dirty="0" err="1">
                <a:latin typeface="Courier" charset="0"/>
                <a:ea typeface="Courier" charset="0"/>
                <a:cs typeface="Courier" charset="0"/>
              </a:rPr>
              <a:t>nx</a:t>
            </a:r>
            <a:r>
              <a:rPr lang="fr-FR" dirty="0">
                <a:latin typeface="Courier" charset="0"/>
                <a:ea typeface="Courier" charset="0"/>
                <a:cs typeface="Courier" charset="0"/>
              </a:rPr>
              <a:t>" : 50, 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"dx" </a:t>
            </a:r>
            <a:r>
              <a:rPr lang="fr-FR" dirty="0">
                <a:latin typeface="Courier" charset="0"/>
                <a:ea typeface="Courier" charset="0"/>
                <a:cs typeface="Courier" charset="0"/>
              </a:rPr>
              <a:t>: 50000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,</a:t>
            </a:r>
          </a:p>
          <a:p>
            <a:r>
              <a:rPr lang="fr-FR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"</a:t>
            </a:r>
            <a:r>
              <a:rPr lang="fr-FR" dirty="0" err="1" smtClean="0">
                <a:latin typeface="Courier" charset="0"/>
                <a:ea typeface="Courier" charset="0"/>
                <a:cs typeface="Courier" charset="0"/>
              </a:rPr>
              <a:t>ny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" : 40,  </a:t>
            </a:r>
            <a:r>
              <a:rPr lang="fr-FR" dirty="0">
                <a:latin typeface="Courier" charset="0"/>
                <a:ea typeface="Courier" charset="0"/>
                <a:cs typeface="Courier" charset="0"/>
              </a:rPr>
              <a:t>"</a:t>
            </a:r>
            <a:r>
              <a:rPr lang="fr-FR" dirty="0" err="1">
                <a:latin typeface="Courier" charset="0"/>
                <a:ea typeface="Courier" charset="0"/>
                <a:cs typeface="Courier" charset="0"/>
              </a:rPr>
              <a:t>dy</a:t>
            </a:r>
            <a:r>
              <a:rPr lang="fr-FR" dirty="0">
                <a:latin typeface="Courier" charset="0"/>
                <a:ea typeface="Courier" charset="0"/>
                <a:cs typeface="Courier" charset="0"/>
              </a:rPr>
              <a:t>" : 50000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,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 "</a:t>
            </a:r>
            <a:r>
              <a:rPr lang="fr-FR" dirty="0" err="1">
                <a:latin typeface="Courier" charset="0"/>
                <a:ea typeface="Courier" charset="0"/>
                <a:cs typeface="Courier" charset="0"/>
              </a:rPr>
              <a:t>lonlat</a:t>
            </a:r>
            <a:r>
              <a:rPr lang="fr-FR" dirty="0">
                <a:latin typeface="Courier" charset="0"/>
                <a:ea typeface="Courier" charset="0"/>
                <a:cs typeface="Courier" charset="0"/>
              </a:rPr>
              <a:t>(centre)" : [4,50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],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 "</a:t>
            </a:r>
            <a:r>
              <a:rPr lang="fr-FR" dirty="0">
                <a:latin typeface="Courier" charset="0"/>
                <a:ea typeface="Courier" charset="0"/>
                <a:cs typeface="Courier" charset="0"/>
              </a:rPr>
              <a:t>projection" : 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{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    "</a:t>
            </a:r>
            <a:r>
              <a:rPr lang="fr-FR" dirty="0">
                <a:latin typeface="Courier" charset="0"/>
                <a:ea typeface="Courier" charset="0"/>
                <a:cs typeface="Courier" charset="0"/>
              </a:rPr>
              <a:t>type" : "</a:t>
            </a:r>
            <a:r>
              <a:rPr lang="fr-FR" dirty="0" err="1" smtClean="0">
                <a:solidFill>
                  <a:schemeClr val="accent2"/>
                </a:solidFill>
                <a:latin typeface="Courier" charset="0"/>
                <a:ea typeface="Courier" charset="0"/>
                <a:cs typeface="Courier" charset="0"/>
              </a:rPr>
              <a:t>lambert</a:t>
            </a:r>
            <a:r>
              <a:rPr lang="fr-FR" dirty="0" smtClean="0">
                <a:solidFill>
                  <a:schemeClr val="accent2"/>
                </a:solidFill>
                <a:latin typeface="Courier" charset="0"/>
                <a:ea typeface="Courier" charset="0"/>
                <a:cs typeface="Courier" charset="0"/>
              </a:rPr>
              <a:t>_</a:t>
            </a:r>
          </a:p>
          <a:p>
            <a:r>
              <a:rPr lang="fr-FR" dirty="0" smtClean="0">
                <a:solidFill>
                  <a:schemeClr val="accent2"/>
                </a:solidFill>
                <a:latin typeface="Courier" charset="0"/>
                <a:ea typeface="Courier" charset="0"/>
                <a:cs typeface="Courier" charset="0"/>
              </a:rPr>
              <a:t>            </a:t>
            </a:r>
            <a:r>
              <a:rPr lang="fr-FR" dirty="0" err="1" smtClean="0">
                <a:solidFill>
                  <a:schemeClr val="accent2"/>
                </a:solidFill>
                <a:latin typeface="Courier" charset="0"/>
                <a:ea typeface="Courier" charset="0"/>
                <a:cs typeface="Courier" charset="0"/>
              </a:rPr>
              <a:t>conformal_conic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",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    "latitude1</a:t>
            </a:r>
            <a:r>
              <a:rPr lang="fr-FR" dirty="0">
                <a:latin typeface="Courier" charset="0"/>
                <a:ea typeface="Courier" charset="0"/>
                <a:cs typeface="Courier" charset="0"/>
              </a:rPr>
              <a:t>"  : 50, 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/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    "</a:t>
            </a:r>
            <a:r>
              <a:rPr lang="fr-FR" dirty="0">
                <a:latin typeface="Courier" charset="0"/>
                <a:ea typeface="Courier" charset="0"/>
                <a:cs typeface="Courier" charset="0"/>
              </a:rPr>
              <a:t>longitude0" : 4 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/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  }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>}</a:t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endParaRPr lang="en-US" dirty="0">
              <a:latin typeface="Courier" charset="0"/>
              <a:ea typeface="Courier" charset="0"/>
              <a:cs typeface="Courier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423" y="3143629"/>
            <a:ext cx="5526323" cy="35548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9" t="6290" r="9648" b="12215"/>
          <a:stretch/>
        </p:blipFill>
        <p:spPr>
          <a:xfrm>
            <a:off x="6234592" y="3143629"/>
            <a:ext cx="4699591" cy="4082902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6443503" y="704694"/>
            <a:ext cx="38651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err="1" smtClean="0">
                <a:ln w="0"/>
                <a:solidFill>
                  <a:schemeClr val="bg1"/>
                </a:solidFill>
                <a:effectLst>
                  <a:glow rad="393700">
                    <a:schemeClr val="accent1">
                      <a:alpha val="40000"/>
                    </a:schemeClr>
                  </a:glow>
                  <a:outerShdw dir="21540000" sx="38000" sy="38000" algn="tl" rotWithShape="0">
                    <a:schemeClr val="bg1">
                      <a:alpha val="0"/>
                    </a:schemeClr>
                  </a:outerShdw>
                </a:effectLst>
              </a:rPr>
              <a:t>lonlat</a:t>
            </a:r>
            <a:r>
              <a:rPr lang="en-US" sz="4000" smtClean="0">
                <a:ln w="0"/>
                <a:solidFill>
                  <a:schemeClr val="bg1"/>
                </a:solidFill>
                <a:effectLst>
                  <a:glow rad="393700">
                    <a:schemeClr val="accent1">
                      <a:alpha val="40000"/>
                    </a:schemeClr>
                  </a:glow>
                  <a:outerShdw dir="21540000" sx="38000" sy="38000" algn="tl" rotWithShape="0">
                    <a:schemeClr val="bg1">
                      <a:alpha val="0"/>
                    </a:schemeClr>
                  </a:outerShdw>
                </a:effectLst>
              </a:rPr>
              <a:t> (degrees)</a:t>
            </a:r>
            <a:endParaRPr lang="en-US" sz="4000">
              <a:ln w="0"/>
              <a:solidFill>
                <a:schemeClr val="bg1"/>
              </a:solidFill>
              <a:effectLst>
                <a:glow rad="393700">
                  <a:schemeClr val="accent1">
                    <a:alpha val="40000"/>
                  </a:schemeClr>
                </a:glow>
                <a:outerShdw dir="21540000" sx="38000" sy="38000" algn="tl" rotWithShape="0">
                  <a:schemeClr val="bg1">
                    <a:alpha val="0"/>
                  </a:schemeClr>
                </a:outerShdw>
              </a:effectLst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952283" y="4995492"/>
            <a:ext cx="36054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mtClean="0">
                <a:ln w="0"/>
                <a:solidFill>
                  <a:schemeClr val="bg1"/>
                </a:solidFill>
                <a:effectLst>
                  <a:glow rad="393700">
                    <a:schemeClr val="accent1">
                      <a:alpha val="40000"/>
                    </a:schemeClr>
                  </a:glow>
                  <a:outerShdw dir="21540000" sx="38000" sy="38000" algn="tl" rotWithShape="0">
                    <a:schemeClr val="bg1">
                      <a:alpha val="0"/>
                    </a:schemeClr>
                  </a:outerShdw>
                </a:effectLst>
              </a:rPr>
              <a:t>ECEF (meters)</a:t>
            </a:r>
            <a:endParaRPr lang="en-US" sz="4000">
              <a:ln w="0"/>
              <a:solidFill>
                <a:schemeClr val="bg1"/>
              </a:solidFill>
              <a:effectLst>
                <a:glow rad="393700">
                  <a:schemeClr val="accent1">
                    <a:alpha val="40000"/>
                  </a:schemeClr>
                </a:glow>
                <a:outerShdw dir="21540000" sx="38000" sy="38000" algn="tl" rotWithShape="0">
                  <a:schemeClr val="bg1">
                    <a:alpha val="0"/>
                  </a:scheme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6077" y="4213184"/>
            <a:ext cx="27526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err="1" smtClean="0">
                <a:ln w="0"/>
                <a:solidFill>
                  <a:schemeClr val="bg1"/>
                </a:solidFill>
                <a:effectLst>
                  <a:glow rad="393700">
                    <a:schemeClr val="accent1">
                      <a:alpha val="40000"/>
                    </a:schemeClr>
                  </a:glow>
                  <a:outerShdw dir="21540000" sx="38000" sy="38000" algn="tl" rotWithShape="0">
                    <a:schemeClr val="bg1">
                      <a:alpha val="0"/>
                    </a:schemeClr>
                  </a:outerShdw>
                </a:effectLst>
              </a:rPr>
              <a:t>xy</a:t>
            </a:r>
            <a:r>
              <a:rPr lang="en-US" sz="4000" smtClean="0">
                <a:ln w="0"/>
                <a:solidFill>
                  <a:schemeClr val="bg1"/>
                </a:solidFill>
                <a:effectLst>
                  <a:glow rad="393700">
                    <a:schemeClr val="accent1">
                      <a:alpha val="40000"/>
                    </a:schemeClr>
                  </a:glow>
                  <a:outerShdw dir="21540000" sx="38000" sy="38000" algn="tl" rotWithShape="0">
                    <a:schemeClr val="bg1">
                      <a:alpha val="0"/>
                    </a:schemeClr>
                  </a:outerShdw>
                </a:effectLst>
              </a:rPr>
              <a:t> (meters)</a:t>
            </a:r>
            <a:endParaRPr lang="en-US" sz="4000">
              <a:ln w="0"/>
              <a:solidFill>
                <a:schemeClr val="bg1"/>
              </a:solidFill>
              <a:effectLst>
                <a:glow rad="393700">
                  <a:schemeClr val="accent1">
                    <a:alpha val="40000"/>
                  </a:schemeClr>
                </a:glow>
                <a:outerShdw dir="21540000" sx="38000" sy="38000" algn="tl" rotWithShape="0">
                  <a:schemeClr val="bg1">
                    <a:alpha val="0"/>
                  </a:schemeClr>
                </a:outerShdw>
              </a:effectLst>
            </a:endParaRPr>
          </a:p>
        </p:txBody>
      </p:sp>
      <p:sp>
        <p:nvSpPr>
          <p:cNvPr id="3" name="Oval 2"/>
          <p:cNvSpPr/>
          <p:nvPr/>
        </p:nvSpPr>
        <p:spPr>
          <a:xfrm>
            <a:off x="8218454" y="1418369"/>
            <a:ext cx="122663" cy="13164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792904" y="1467700"/>
            <a:ext cx="1040670" cy="461665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rgbClr val="FF0000"/>
                </a:solidFill>
                <a:effectLst>
                  <a:glow rad="1524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centre</a:t>
            </a:r>
            <a:endParaRPr lang="en-US" sz="2400">
              <a:solidFill>
                <a:srgbClr val="FF0000"/>
              </a:solidFill>
              <a:effectLst>
                <a:glow rad="1524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835973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928" y="221235"/>
            <a:ext cx="7869600" cy="369332"/>
          </a:xfrm>
        </p:spPr>
        <p:txBody>
          <a:bodyPr/>
          <a:lstStyle/>
          <a:p>
            <a:r>
              <a:rPr lang="en-US" dirty="0" smtClean="0"/>
              <a:t>Grid information 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79663" y="684042"/>
            <a:ext cx="7869601" cy="4986000"/>
          </a:xfrm>
        </p:spPr>
        <p:txBody>
          <a:bodyPr/>
          <a:lstStyle/>
          <a:p>
            <a:r>
              <a:rPr lang="en-US" dirty="0" smtClean="0"/>
              <a:t>Atlas contains a grid-information tool: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40928" y="1426464"/>
            <a:ext cx="38872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&lt;grid&gt; argument can be a simple name, e.g. “O1280” </a:t>
            </a:r>
          </a:p>
          <a:p>
            <a:endParaRPr lang="en-US" dirty="0"/>
          </a:p>
          <a:p>
            <a:r>
              <a:rPr lang="en-US" dirty="0" smtClean="0"/>
              <a:t>But it can also be a file-path containing a YAML or JSON grid specification.</a:t>
            </a:r>
          </a:p>
          <a:p>
            <a:r>
              <a:rPr lang="en-US" u="sng" dirty="0" smtClean="0"/>
              <a:t>Example</a:t>
            </a:r>
            <a:r>
              <a:rPr lang="en-US" dirty="0" smtClean="0"/>
              <a:t>:</a:t>
            </a:r>
          </a:p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171" y="3462528"/>
            <a:ext cx="3543541" cy="307638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5202" y="345426"/>
            <a:ext cx="6642100" cy="44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3732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928" y="221235"/>
            <a:ext cx="7869600" cy="369332"/>
          </a:xfrm>
        </p:spPr>
        <p:txBody>
          <a:bodyPr/>
          <a:lstStyle/>
          <a:p>
            <a:r>
              <a:rPr lang="en-US" dirty="0" smtClean="0"/>
              <a:t>Grid information tool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27231" y="800420"/>
            <a:ext cx="3887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get a full list of supported grids: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2474" y="99314"/>
            <a:ext cx="4360332" cy="663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9153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928" y="221235"/>
            <a:ext cx="5179584" cy="369332"/>
          </a:xfrm>
        </p:spPr>
        <p:txBody>
          <a:bodyPr/>
          <a:lstStyle/>
          <a:p>
            <a:r>
              <a:rPr lang="en-US" dirty="0"/>
              <a:t>Extending Atlas with custom plugins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27230" y="800420"/>
            <a:ext cx="1126736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 case: Ocean model NEMO has </a:t>
            </a:r>
            <a:r>
              <a:rPr lang="en-US" dirty="0" err="1" smtClean="0"/>
              <a:t>tripolar</a:t>
            </a:r>
            <a:r>
              <a:rPr lang="en-US" dirty="0" smtClean="0"/>
              <a:t> grids (ORCA), </a:t>
            </a:r>
          </a:p>
          <a:p>
            <a:r>
              <a:rPr lang="en-US" dirty="0" smtClean="0"/>
              <a:t>     very customized and to be read from file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smtClean="0"/>
              <a:t>(0.12 </a:t>
            </a:r>
            <a:r>
              <a:rPr lang="en-US" dirty="0" err="1" smtClean="0"/>
              <a:t>deg</a:t>
            </a:r>
            <a:r>
              <a:rPr lang="en-US" dirty="0" smtClean="0"/>
              <a:t> could be close to 500Mb)</a:t>
            </a:r>
          </a:p>
          <a:p>
            <a:endParaRPr lang="en-US" dirty="0"/>
          </a:p>
          <a:p>
            <a:r>
              <a:rPr lang="en-US" dirty="0" smtClean="0"/>
              <a:t>Approaches:</a:t>
            </a:r>
          </a:p>
          <a:p>
            <a:pPr marL="342900" indent="-342900">
              <a:buAutoNum type="arabicParenR"/>
            </a:pPr>
            <a:r>
              <a:rPr lang="en-US" dirty="0" smtClean="0"/>
              <a:t>Make Atlas aware of ORCA grids, and support natively, but optionally.</a:t>
            </a:r>
            <a:br>
              <a:rPr lang="en-US" dirty="0" smtClean="0"/>
            </a:br>
            <a:r>
              <a:rPr lang="en-US" dirty="0" smtClean="0"/>
              <a:t>  Data could be fetched before building. 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>
                <a:solidFill>
                  <a:schemeClr val="accent2"/>
                </a:solidFill>
              </a:rPr>
              <a:t>Not ideal, code bloating in Atlas for very specific users</a:t>
            </a:r>
          </a:p>
          <a:p>
            <a:pPr marL="342900" indent="-342900">
              <a:buAutoNum type="arabicParenR"/>
            </a:pPr>
            <a:endParaRPr lang="en-US" dirty="0" smtClean="0"/>
          </a:p>
          <a:p>
            <a:r>
              <a:rPr lang="en-US" dirty="0" smtClean="0"/>
              <a:t>2) Plugin architecture: atlas-orca plugin library, dynamically loaded at</a:t>
            </a:r>
            <a:br>
              <a:rPr lang="en-US" dirty="0" smtClean="0"/>
            </a:br>
            <a:r>
              <a:rPr lang="en-US" dirty="0" smtClean="0"/>
              <a:t>       runtime. Self registration of ORCA grid at runtime </a:t>
            </a:r>
            <a:br>
              <a:rPr lang="en-US" dirty="0" smtClean="0"/>
            </a:br>
            <a:r>
              <a:rPr lang="en-US" dirty="0" smtClean="0"/>
              <a:t>       </a:t>
            </a:r>
            <a:r>
              <a:rPr lang="en-US" dirty="0" smtClean="0">
                <a:sym typeface="Wingdings"/>
              </a:rPr>
              <a:t> It will show up in tools that had no notion of ORCA,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            like above-mentioned `atlas-grids` tool, or `atlas-</a:t>
            </a:r>
            <a:r>
              <a:rPr lang="en-US" dirty="0" err="1" smtClean="0">
                <a:sym typeface="Wingdings"/>
              </a:rPr>
              <a:t>meshgen</a:t>
            </a:r>
            <a:r>
              <a:rPr lang="en-US" dirty="0" smtClean="0">
                <a:sym typeface="Wingdings"/>
              </a:rPr>
              <a:t>`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Atlas source code was not touched. Personal control of your own plugin.</a:t>
            </a:r>
          </a:p>
          <a:p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230" y="4830927"/>
            <a:ext cx="101295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export ATLAS_PLUGINS=atlas-orca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export ATLAS_PLUGINS_SEARCH_PATHS=</a:t>
            </a:r>
            <a:r>
              <a:rPr lang="mr-IN" dirty="0" smtClean="0">
                <a:solidFill>
                  <a:schemeClr val="accent5">
                    <a:lumMod val="75000"/>
                  </a:schemeClr>
                </a:solidFill>
              </a:rPr>
              <a:t>…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If atlas-orca is built within same ”bundle”, or installed in a</a:t>
            </a:r>
            <a:br>
              <a:rPr lang="en-US" dirty="0" smtClean="0"/>
            </a:br>
            <a:r>
              <a:rPr lang="en-US" dirty="0" smtClean="0"/>
              <a:t>common install prefix with atlas, no search paths are required. 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072" y="286009"/>
            <a:ext cx="4112130" cy="392582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8155207" y="5216331"/>
            <a:ext cx="3410585" cy="92333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n>
                  <a:solidFill>
                    <a:schemeClr val="accent1"/>
                  </a:solidFill>
                </a:ln>
              </a:rPr>
              <a:t>Points of </a:t>
            </a:r>
            <a:r>
              <a:rPr lang="en-US" dirty="0" err="1">
                <a:ln>
                  <a:solidFill>
                    <a:schemeClr val="accent1"/>
                  </a:solidFill>
                </a:ln>
              </a:rPr>
              <a:t>extention</a:t>
            </a:r>
            <a:r>
              <a:rPr lang="en-US" dirty="0">
                <a:ln>
                  <a:solidFill>
                    <a:schemeClr val="accent1"/>
                  </a:solidFill>
                </a:ln>
              </a:rPr>
              <a:t>: grids, mesh generators, </a:t>
            </a:r>
            <a:r>
              <a:rPr lang="en-US" dirty="0" err="1">
                <a:ln>
                  <a:solidFill>
                    <a:schemeClr val="accent1"/>
                  </a:solidFill>
                </a:ln>
              </a:rPr>
              <a:t>partitioners</a:t>
            </a:r>
            <a:r>
              <a:rPr lang="en-US" dirty="0">
                <a:ln>
                  <a:solidFill>
                    <a:schemeClr val="accent1"/>
                  </a:solidFill>
                </a:ln>
              </a:rPr>
              <a:t>, </a:t>
            </a:r>
            <a:r>
              <a:rPr lang="en-US" dirty="0" err="1">
                <a:ln>
                  <a:solidFill>
                    <a:schemeClr val="accent1"/>
                  </a:solidFill>
                </a:ln>
              </a:rPr>
              <a:t>functionspaces</a:t>
            </a:r>
            <a:endParaRPr lang="en-US" dirty="0">
              <a:ln>
                <a:solidFill>
                  <a:schemeClr val="accent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026214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>
            <a:spLocks noGrp="1"/>
          </p:cNvSpPr>
          <p:nvPr>
            <p:ph type="title"/>
          </p:nvPr>
        </p:nvSpPr>
        <p:spPr>
          <a:xfrm>
            <a:off x="844330" y="-65970"/>
            <a:ext cx="10500165" cy="1142703"/>
          </a:xfrm>
          <a:prstGeom prst="rect">
            <a:avLst/>
          </a:prstGeom>
        </p:spPr>
        <p:txBody>
          <a:bodyPr/>
          <a:lstStyle/>
          <a:p>
            <a:r>
              <a:t>Atlas architecture</a:t>
            </a:r>
          </a:p>
        </p:txBody>
      </p:sp>
      <p:pic>
        <p:nvPicPr>
          <p:cNvPr id="221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1009" y="4036336"/>
            <a:ext cx="5712391" cy="1133515"/>
          </a:xfrm>
          <a:prstGeom prst="rect">
            <a:avLst/>
          </a:prstGeom>
          <a:ln w="12700">
            <a:miter lim="400000"/>
          </a:ln>
        </p:spPr>
      </p:pic>
      <p:pic>
        <p:nvPicPr>
          <p:cNvPr id="222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759100" y="3604990"/>
            <a:ext cx="3194451" cy="1490977"/>
          </a:xfrm>
          <a:prstGeom prst="rect">
            <a:avLst/>
          </a:prstGeom>
          <a:ln w="12700">
            <a:miter lim="400000"/>
          </a:ln>
        </p:spPr>
      </p:pic>
      <p:pic>
        <p:nvPicPr>
          <p:cNvPr id="223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497736" y="1123498"/>
            <a:ext cx="3717179" cy="89891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4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08775" y="921648"/>
            <a:ext cx="8020935" cy="2557075"/>
          </a:xfrm>
          <a:prstGeom prst="rect">
            <a:avLst/>
          </a:prstGeom>
          <a:ln w="12700">
            <a:miter lim="400000"/>
          </a:ln>
        </p:spPr>
      </p:pic>
      <p:sp>
        <p:nvSpPr>
          <p:cNvPr id="225" name="Shape 225"/>
          <p:cNvSpPr/>
          <p:nvPr/>
        </p:nvSpPr>
        <p:spPr>
          <a:xfrm>
            <a:off x="6310223" y="5222234"/>
            <a:ext cx="5764502" cy="1490096"/>
          </a:xfrm>
          <a:prstGeom prst="rect">
            <a:avLst/>
          </a:prstGeom>
          <a:solidFill>
            <a:srgbClr val="8769AC">
              <a:alpha val="15062"/>
            </a:srgbClr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25393" tIns="25393" rIns="25393" bIns="25393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226" name="Shape 226"/>
          <p:cNvSpPr/>
          <p:nvPr/>
        </p:nvSpPr>
        <p:spPr>
          <a:xfrm>
            <a:off x="453205" y="5222234"/>
            <a:ext cx="5411584" cy="1490096"/>
          </a:xfrm>
          <a:prstGeom prst="rect">
            <a:avLst/>
          </a:prstGeom>
          <a:solidFill>
            <a:schemeClr val="accent2">
              <a:hueOff val="-2473793"/>
              <a:satOff val="-50209"/>
              <a:lumOff val="23543"/>
              <a:alpha val="14149"/>
            </a:schemeClr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25393" tIns="25393" rIns="25393" bIns="25393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227" name="Shape 227"/>
          <p:cNvSpPr/>
          <p:nvPr/>
        </p:nvSpPr>
        <p:spPr>
          <a:xfrm>
            <a:off x="527872" y="5593186"/>
            <a:ext cx="4667930" cy="6668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/>
              <a:t>MeshGenerator meshgen(“structured”);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/>
              <a:t>Mesh mesh = meshgen.generate(grid);</a:t>
            </a:r>
          </a:p>
        </p:txBody>
      </p:sp>
      <p:sp>
        <p:nvSpPr>
          <p:cNvPr id="228" name="Shape 228"/>
          <p:cNvSpPr/>
          <p:nvPr/>
        </p:nvSpPr>
        <p:spPr>
          <a:xfrm>
            <a:off x="6421396" y="5285410"/>
            <a:ext cx="5565612" cy="128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/>
              <a:t>type(atlas_MeshGenerator) :: meshgen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/>
              <a:t>type(atlas_Mesh)          :: mesh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/>
              <a:t>meshgen = atlas_MeshGenerator(“structured”)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/>
              <a:t>mesh = meshgen%generate(grid)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295449" y="202263"/>
            <a:ext cx="10919466" cy="468926"/>
          </a:xfrm>
          <a:prstGeom prst="rect">
            <a:avLst/>
          </a:prstGeom>
        </p:spPr>
        <p:txBody>
          <a:bodyPr wrap="none" lIns="0" tIns="0" rIns="0" bIns="0" anchor="ctr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2"/>
                </a:solidFill>
              </a:rPr>
              <a:t>Mesh: connecting points (nodes) by edges and cells using connectivity tables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295449" y="3567410"/>
            <a:ext cx="3896780" cy="468926"/>
          </a:xfrm>
          <a:prstGeom prst="rect">
            <a:avLst/>
          </a:prstGeom>
        </p:spPr>
        <p:txBody>
          <a:bodyPr wrap="none" lIns="0" tIns="0" rIns="0" bIns="0" anchor="ctr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2"/>
                </a:solidFill>
              </a:rPr>
              <a:t>Mesh generation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29291" y="799820"/>
            <a:ext cx="3685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Support for </a:t>
            </a:r>
            <a:r>
              <a:rPr lang="en-US" smtClean="0"/>
              <a:t>multiple element types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55175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" grpId="0" animBg="1" advAuto="0"/>
      <p:bldP spid="222" grpId="0" animBg="1" advAuto="0"/>
      <p:bldP spid="225" grpId="0" animBg="1" advAuto="0"/>
      <p:bldP spid="226" grpId="0" animBg="1" advAuto="0"/>
      <p:bldP spid="227" grpId="0" animBg="1" advAuto="0"/>
      <p:bldP spid="228" grpId="0" animBg="1" advAuto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449" y="202263"/>
            <a:ext cx="7869600" cy="369332"/>
          </a:xfrm>
        </p:spPr>
        <p:txBody>
          <a:bodyPr/>
          <a:lstStyle/>
          <a:p>
            <a:r>
              <a:rPr lang="en-US" dirty="0" smtClean="0"/>
              <a:t>Multiple domain decomposition strategies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European Centre for Medium-Range Weather Forecasts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32663" y="6249382"/>
            <a:ext cx="8412699" cy="5497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0" t="23278" r="8993" b="19834"/>
          <a:stretch/>
        </p:blipFill>
        <p:spPr>
          <a:xfrm>
            <a:off x="6243012" y="1034525"/>
            <a:ext cx="5112000" cy="26069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1" t="23278" r="8993" b="19834"/>
          <a:stretch/>
        </p:blipFill>
        <p:spPr>
          <a:xfrm>
            <a:off x="417191" y="1018905"/>
            <a:ext cx="5112000" cy="26225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31268" y="623227"/>
            <a:ext cx="4416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Checkerboard ( typical for regional grids 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78961" y="609916"/>
            <a:ext cx="4006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Equal Regions ( typical for IFS grids )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304" y="4534502"/>
            <a:ext cx="5846871" cy="1162878"/>
          </a:xfrm>
          <a:prstGeom prst="rect">
            <a:avLst/>
          </a:prstGeom>
        </p:spPr>
      </p:pic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4243217" y="895862"/>
            <a:ext cx="1779818" cy="1779818"/>
            <a:chOff x="851588" y="2347670"/>
            <a:chExt cx="3683672" cy="3683672"/>
          </a:xfrm>
        </p:grpSpPr>
        <p:sp>
          <p:nvSpPr>
            <p:cNvPr id="16" name="Rounded Rectangle 15"/>
            <p:cNvSpPr/>
            <p:nvPr/>
          </p:nvSpPr>
          <p:spPr>
            <a:xfrm>
              <a:off x="2309402" y="2809335"/>
              <a:ext cx="1519914" cy="173759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i="1" dirty="0"/>
            </a:p>
          </p:txBody>
        </p:sp>
        <p:pic>
          <p:nvPicPr>
            <p:cNvPr id="22" name="Content Placeholder 4" descr="H:\wp\ecmwfreports\SAC2015\graphs\oct_N1280_p1600.png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51588" y="2347670"/>
              <a:ext cx="3683672" cy="3683672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30386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>
            <a:spLocks noGrp="1"/>
          </p:cNvSpPr>
          <p:nvPr>
            <p:ph type="title"/>
          </p:nvPr>
        </p:nvSpPr>
        <p:spPr>
          <a:xfrm>
            <a:off x="844330" y="-65970"/>
            <a:ext cx="10500165" cy="114270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Halo exchanges</a:t>
            </a:r>
            <a:endParaRPr dirty="0">
              <a:solidFill>
                <a:schemeClr val="tx2"/>
              </a:solidFill>
            </a:endParaRPr>
          </a:p>
        </p:txBody>
      </p:sp>
      <p:pic>
        <p:nvPicPr>
          <p:cNvPr id="301" name="O32_32par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911352" y="94896"/>
            <a:ext cx="4252636" cy="4099699"/>
          </a:xfrm>
          <a:prstGeom prst="rect">
            <a:avLst/>
          </a:prstGeom>
          <a:ln w="12700">
            <a:miter lim="400000"/>
          </a:ln>
        </p:spPr>
      </p:pic>
      <p:pic>
        <p:nvPicPr>
          <p:cNvPr id="302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1804" y="2985384"/>
            <a:ext cx="11705217" cy="4099699"/>
          </a:xfrm>
          <a:prstGeom prst="rect">
            <a:avLst/>
          </a:prstGeom>
          <a:ln w="12700">
            <a:miter lim="400000"/>
          </a:ln>
        </p:spPr>
      </p:pic>
      <p:pic>
        <p:nvPicPr>
          <p:cNvPr id="303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6148" y="1076733"/>
            <a:ext cx="5038710" cy="1851531"/>
          </a:xfrm>
          <a:prstGeom prst="rect">
            <a:avLst/>
          </a:prstGeom>
          <a:ln w="12700">
            <a:miter lim="400000"/>
          </a:ln>
        </p:spPr>
      </p:pic>
      <p:sp>
        <p:nvSpPr>
          <p:cNvPr id="304" name="Shape 304"/>
          <p:cNvSpPr/>
          <p:nvPr/>
        </p:nvSpPr>
        <p:spPr>
          <a:xfrm>
            <a:off x="5312458" y="1441270"/>
            <a:ext cx="2063051" cy="6668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pPr algn="r"/>
            <a:r>
              <a:rPr sz="2000" dirty="0"/>
              <a:t>HaloExchange in </a:t>
            </a:r>
            <a:br>
              <a:rPr sz="2000" dirty="0"/>
            </a:br>
            <a:r>
              <a:rPr sz="2000" dirty="0"/>
              <a:t>overlap regions</a:t>
            </a:r>
          </a:p>
        </p:txBody>
      </p:sp>
    </p:spTree>
    <p:extLst>
      <p:ext uri="{BB962C8B-B14F-4D97-AF65-F5344CB8AC3E}">
        <p14:creationId xmlns:p14="http://schemas.microsoft.com/office/powerpoint/2010/main" val="114188037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000" y="165656"/>
            <a:ext cx="10832100" cy="406170"/>
          </a:xfrm>
        </p:spPr>
        <p:txBody>
          <a:bodyPr/>
          <a:lstStyle/>
          <a:p>
            <a:r>
              <a:rPr lang="en-US" dirty="0" err="1" smtClean="0"/>
              <a:t>FunctionSpaces</a:t>
            </a:r>
            <a:r>
              <a:rPr lang="en-US" dirty="0" smtClean="0"/>
              <a:t>: </a:t>
            </a:r>
            <a:r>
              <a:rPr lang="en-US" dirty="0" err="1" smtClean="0"/>
              <a:t>Discretisation</a:t>
            </a:r>
            <a:r>
              <a:rPr lang="en-US" dirty="0" smtClean="0"/>
              <a:t> specific knowledge (arguably model specific)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546185" y="3979339"/>
            <a:ext cx="6923114" cy="2667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hape 166"/>
          <p:cNvSpPr/>
          <p:nvPr/>
        </p:nvSpPr>
        <p:spPr>
          <a:xfrm>
            <a:off x="3377536" y="-1736332"/>
            <a:ext cx="1591146" cy="3282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5" tIns="25395" rIns="25395" bIns="25395" anchor="ctr">
            <a:spAutoFit/>
          </a:bodyPr>
          <a:lstStyle/>
          <a:p>
            <a:r>
              <a:t>FunctionSpace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185" y="996507"/>
            <a:ext cx="3601172" cy="243688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235" y="920869"/>
            <a:ext cx="3383448" cy="26075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6185" y="3494303"/>
            <a:ext cx="3198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</a:t>
            </a:r>
            <a:r>
              <a:rPr lang="en-US" dirty="0" err="1" smtClean="0"/>
              <a:t>unctionspace</a:t>
            </a:r>
            <a:r>
              <a:rPr lang="en-US" dirty="0" smtClean="0"/>
              <a:t>::</a:t>
            </a:r>
            <a:r>
              <a:rPr lang="en-US" dirty="0" err="1" smtClean="0"/>
              <a:t>NodeColumns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499235" y="3494303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</a:t>
            </a:r>
            <a:r>
              <a:rPr lang="en-US" dirty="0" err="1" smtClean="0"/>
              <a:t>unctionspace</a:t>
            </a:r>
            <a:r>
              <a:rPr lang="en-US" dirty="0" smtClean="0"/>
              <a:t>::</a:t>
            </a:r>
            <a:r>
              <a:rPr lang="en-US" dirty="0" err="1" smtClean="0"/>
              <a:t>EdgeColumns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8807200" y="705225"/>
            <a:ext cx="2880495" cy="2702992"/>
            <a:chOff x="6352173" y="315884"/>
            <a:chExt cx="5611000" cy="4801718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352" t="7558" r="20567" b="6056"/>
            <a:stretch/>
          </p:blipFill>
          <p:spPr>
            <a:xfrm>
              <a:off x="6352173" y="315884"/>
              <a:ext cx="5611000" cy="4801718"/>
            </a:xfrm>
            <a:prstGeom prst="rect">
              <a:avLst/>
            </a:prstGeom>
            <a:ln w="38100">
              <a:solidFill>
                <a:srgbClr val="7030A0"/>
              </a:solidFill>
            </a:ln>
          </p:spPr>
        </p:pic>
        <p:cxnSp>
          <p:nvCxnSpPr>
            <p:cNvPr id="28" name="Straight Connector 27"/>
            <p:cNvCxnSpPr/>
            <p:nvPr/>
          </p:nvCxnSpPr>
          <p:spPr>
            <a:xfrm>
              <a:off x="7784123" y="1556131"/>
              <a:ext cx="0" cy="53457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7643446" y="2095393"/>
              <a:ext cx="145367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7784123" y="1556131"/>
              <a:ext cx="294014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724271" y="1556131"/>
              <a:ext cx="0" cy="22789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7643446" y="2090704"/>
              <a:ext cx="0" cy="175846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7643446" y="3835097"/>
              <a:ext cx="3080825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10058400" y="574535"/>
              <a:ext cx="0" cy="98159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0724271" y="1556131"/>
              <a:ext cx="92016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>
              <a:off x="6716389" y="1556131"/>
              <a:ext cx="106773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6643561" y="3832981"/>
              <a:ext cx="999885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9589062" y="3835097"/>
              <a:ext cx="0" cy="96348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10724271" y="3832981"/>
              <a:ext cx="100108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8340481" y="3483774"/>
            <a:ext cx="3711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</a:t>
            </a:r>
            <a:r>
              <a:rPr lang="en-US" dirty="0" err="1" smtClean="0"/>
              <a:t>unctionspace</a:t>
            </a:r>
            <a:r>
              <a:rPr lang="en-US" dirty="0" smtClean="0"/>
              <a:t>::</a:t>
            </a:r>
            <a:r>
              <a:rPr lang="en-US" dirty="0" err="1" smtClean="0"/>
              <a:t>StructuredColumns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8046709" y="4934133"/>
            <a:ext cx="41421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Finite Difference method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Efficient semi-</a:t>
            </a:r>
            <a:r>
              <a:rPr lang="en-US" dirty="0" err="1" smtClean="0"/>
              <a:t>Lagrangian</a:t>
            </a:r>
            <a:r>
              <a:rPr lang="en-US" dirty="0" smtClean="0"/>
              <a:t> advection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Efficient spectral methods</a:t>
            </a:r>
            <a:endParaRPr lang="en-US" dirty="0"/>
          </a:p>
        </p:txBody>
      </p:sp>
      <p:sp>
        <p:nvSpPr>
          <p:cNvPr id="44" name="Down Arrow 43"/>
          <p:cNvSpPr/>
          <p:nvPr/>
        </p:nvSpPr>
        <p:spPr>
          <a:xfrm>
            <a:off x="9878781" y="3988200"/>
            <a:ext cx="418218" cy="79802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-198007" y="4126606"/>
            <a:ext cx="8742231" cy="2237375"/>
            <a:chOff x="-269797" y="564758"/>
            <a:chExt cx="8742231" cy="2237375"/>
          </a:xfrm>
        </p:grpSpPr>
        <p:pic>
          <p:nvPicPr>
            <p:cNvPr id="46" name="MPDATA_dualmesh.png"/>
            <p:cNvPicPr>
              <a:picLocks noChangeAspect="1"/>
            </p:cNvPicPr>
            <p:nvPr/>
          </p:nvPicPr>
          <p:blipFill>
            <a:blip r:embed="rId5">
              <a:extLst/>
            </a:blip>
            <a:srcRect b="4"/>
            <a:stretch>
              <a:fillRect/>
            </a:stretch>
          </p:blipFill>
          <p:spPr>
            <a:xfrm>
              <a:off x="546185" y="888510"/>
              <a:ext cx="1894361" cy="1185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0800"/>
                  </a:lnTo>
                  <a:lnTo>
                    <a:pt x="0" y="21600"/>
                  </a:lnTo>
                  <a:lnTo>
                    <a:pt x="10799" y="21600"/>
                  </a:lnTo>
                  <a:lnTo>
                    <a:pt x="21600" y="21600"/>
                  </a:lnTo>
                  <a:lnTo>
                    <a:pt x="21600" y="10800"/>
                  </a:lnTo>
                  <a:lnTo>
                    <a:pt x="21600" y="0"/>
                  </a:lnTo>
                  <a:lnTo>
                    <a:pt x="10799" y="0"/>
                  </a:lnTo>
                  <a:lnTo>
                    <a:pt x="0" y="0"/>
                  </a:lnTo>
                  <a:close/>
                  <a:moveTo>
                    <a:pt x="9182" y="3109"/>
                  </a:moveTo>
                  <a:cubicBezTo>
                    <a:pt x="9262" y="3239"/>
                    <a:pt x="8814" y="7593"/>
                    <a:pt x="8686" y="7926"/>
                  </a:cubicBezTo>
                  <a:cubicBezTo>
                    <a:pt x="8584" y="8191"/>
                    <a:pt x="6469" y="8118"/>
                    <a:pt x="6279" y="7842"/>
                  </a:cubicBezTo>
                  <a:cubicBezTo>
                    <a:pt x="6024" y="7471"/>
                    <a:pt x="5791" y="7779"/>
                    <a:pt x="5938" y="8294"/>
                  </a:cubicBezTo>
                  <a:cubicBezTo>
                    <a:pt x="6032" y="8624"/>
                    <a:pt x="5999" y="8942"/>
                    <a:pt x="5752" y="10070"/>
                  </a:cubicBezTo>
                  <a:cubicBezTo>
                    <a:pt x="5587" y="10825"/>
                    <a:pt x="5417" y="11493"/>
                    <a:pt x="5375" y="11552"/>
                  </a:cubicBezTo>
                  <a:cubicBezTo>
                    <a:pt x="5332" y="11612"/>
                    <a:pt x="4823" y="11466"/>
                    <a:pt x="4244" y="11230"/>
                  </a:cubicBezTo>
                  <a:cubicBezTo>
                    <a:pt x="2821" y="10650"/>
                    <a:pt x="2832" y="10680"/>
                    <a:pt x="2979" y="7897"/>
                  </a:cubicBezTo>
                  <a:cubicBezTo>
                    <a:pt x="3118" y="5265"/>
                    <a:pt x="3194" y="5036"/>
                    <a:pt x="3995" y="4773"/>
                  </a:cubicBezTo>
                  <a:cubicBezTo>
                    <a:pt x="4316" y="4667"/>
                    <a:pt x="5593" y="4220"/>
                    <a:pt x="6836" y="3778"/>
                  </a:cubicBezTo>
                  <a:cubicBezTo>
                    <a:pt x="8078" y="3336"/>
                    <a:pt x="9134" y="3034"/>
                    <a:pt x="9182" y="3109"/>
                  </a:cubicBezTo>
                  <a:close/>
                </a:path>
              </a:pathLst>
            </a:custGeom>
            <a:ln w="12700">
              <a:miter lim="400000"/>
            </a:ln>
          </p:spPr>
        </p:pic>
        <p:pic>
          <p:nvPicPr>
            <p:cNvPr id="47" name="pasted-image.pdf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4345055" y="1155551"/>
              <a:ext cx="1271048" cy="737788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48" name="pasted-image.pdf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6180371" y="976122"/>
              <a:ext cx="1462903" cy="1007800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49" name="pasted-image.pdf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2659594" y="1010592"/>
              <a:ext cx="1271048" cy="882747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50" name="Shape 160"/>
            <p:cNvSpPr/>
            <p:nvPr/>
          </p:nvSpPr>
          <p:spPr>
            <a:xfrm>
              <a:off x="720517" y="1999215"/>
              <a:ext cx="1545696" cy="34782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25395" tIns="25395" rIns="25395" bIns="25395" anchor="ctr"/>
            <a:lstStyle>
              <a:lvl1pPr>
                <a:defRPr sz="2400">
                  <a:latin typeface="American Typewriter"/>
                  <a:ea typeface="American Typewriter"/>
                  <a:cs typeface="American Typewriter"/>
                  <a:sym typeface="American Typewriter"/>
                </a:defRPr>
              </a:lvl1pPr>
            </a:lstStyle>
            <a:p>
              <a:r>
                <a:rPr sz="1600" dirty="0"/>
                <a:t>Finite Volume</a:t>
              </a:r>
            </a:p>
          </p:txBody>
        </p:sp>
        <p:sp>
          <p:nvSpPr>
            <p:cNvPr id="51" name="Shape 162"/>
            <p:cNvSpPr/>
            <p:nvPr/>
          </p:nvSpPr>
          <p:spPr>
            <a:xfrm>
              <a:off x="2659594" y="2115053"/>
              <a:ext cx="1485996" cy="29289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25395" tIns="25395" rIns="25395" bIns="25395" anchor="ctr"/>
            <a:lstStyle>
              <a:lvl1pPr>
                <a:defRPr sz="2400">
                  <a:latin typeface="American Typewriter"/>
                  <a:ea typeface="American Typewriter"/>
                  <a:cs typeface="American Typewriter"/>
                  <a:sym typeface="American Typewriter"/>
                </a:defRPr>
              </a:lvl1pPr>
            </a:lstStyle>
            <a:p>
              <a:r>
                <a:rPr sz="1600" dirty="0"/>
                <a:t>Finite Element</a:t>
              </a:r>
            </a:p>
          </p:txBody>
        </p:sp>
        <p:sp>
          <p:nvSpPr>
            <p:cNvPr id="52" name="Shape 163"/>
            <p:cNvSpPr/>
            <p:nvPr/>
          </p:nvSpPr>
          <p:spPr>
            <a:xfrm>
              <a:off x="4281103" y="2039735"/>
              <a:ext cx="1838506" cy="38805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25395" tIns="25395" rIns="25395" bIns="25395" anchor="ctr"/>
            <a:lstStyle/>
            <a:p>
              <a:pPr>
                <a:defRPr sz="2400">
                  <a:latin typeface="American Typewriter"/>
                  <a:ea typeface="American Typewriter"/>
                  <a:cs typeface="American Typewriter"/>
                  <a:sym typeface="American Typewriter"/>
                </a:defRPr>
              </a:pPr>
              <a:r>
                <a:rPr sz="1600" dirty="0"/>
                <a:t>Discontinuous </a:t>
              </a:r>
            </a:p>
            <a:p>
              <a:pPr>
                <a:defRPr sz="2400">
                  <a:latin typeface="American Typewriter"/>
                  <a:ea typeface="American Typewriter"/>
                  <a:cs typeface="American Typewriter"/>
                  <a:sym typeface="American Typewriter"/>
                </a:defRPr>
              </a:pPr>
              <a:r>
                <a:rPr sz="1600" dirty="0"/>
                <a:t>Spectral Element</a:t>
              </a:r>
            </a:p>
          </p:txBody>
        </p:sp>
        <p:pic>
          <p:nvPicPr>
            <p:cNvPr id="53" name="Picture 52"/>
            <p:cNvPicPr>
              <a:picLocks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-269797" y="564758"/>
              <a:ext cx="8742231" cy="2237375"/>
            </a:xfrm>
            <a:prstGeom prst="rect">
              <a:avLst/>
            </a:prstGeom>
            <a:effectLst/>
          </p:spPr>
        </p:pic>
      </p:grpSp>
    </p:spTree>
    <p:extLst>
      <p:ext uri="{BB962C8B-B14F-4D97-AF65-F5344CB8AC3E}">
        <p14:creationId xmlns:p14="http://schemas.microsoft.com/office/powerpoint/2010/main" val="1340349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000" y="165656"/>
            <a:ext cx="10832100" cy="406170"/>
          </a:xfrm>
        </p:spPr>
        <p:txBody>
          <a:bodyPr/>
          <a:lstStyle/>
          <a:p>
            <a:r>
              <a:rPr lang="en-US" dirty="0" err="1" smtClean="0"/>
              <a:t>FunctionSpaces</a:t>
            </a:r>
            <a:r>
              <a:rPr lang="en-US" dirty="0" smtClean="0"/>
              <a:t>: </a:t>
            </a:r>
            <a:r>
              <a:rPr lang="en-US" dirty="0" err="1" smtClean="0"/>
              <a:t>Discretisation</a:t>
            </a:r>
            <a:r>
              <a:rPr lang="en-US" dirty="0" smtClean="0"/>
              <a:t> specific knowledge (arguably model specific)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546185" y="3979339"/>
            <a:ext cx="6923114" cy="2667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hape 166"/>
          <p:cNvSpPr/>
          <p:nvPr/>
        </p:nvSpPr>
        <p:spPr>
          <a:xfrm>
            <a:off x="3377536" y="-1736332"/>
            <a:ext cx="1591146" cy="3282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5" tIns="25395" rIns="25395" bIns="25395" anchor="ctr">
            <a:spAutoFit/>
          </a:bodyPr>
          <a:lstStyle/>
          <a:p>
            <a:r>
              <a:t>FunctionSpace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6185" y="799137"/>
            <a:ext cx="91509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FunctionSpace</a:t>
            </a:r>
            <a:r>
              <a:rPr lang="en-US" dirty="0" smtClean="0"/>
              <a:t> knows the grid or mesh</a:t>
            </a:r>
          </a:p>
          <a:p>
            <a:r>
              <a:rPr lang="en-US" dirty="0" err="1" smtClean="0"/>
              <a:t>FunctionSpace</a:t>
            </a:r>
            <a:r>
              <a:rPr lang="en-US" dirty="0" smtClean="0"/>
              <a:t> knows about halos and its </a:t>
            </a:r>
            <a:r>
              <a:rPr lang="en-US" dirty="0" err="1" smtClean="0"/>
              <a:t>parallelisation</a:t>
            </a:r>
            <a:endParaRPr lang="en-US" dirty="0" smtClean="0"/>
          </a:p>
          <a:p>
            <a:r>
              <a:rPr lang="en-US" dirty="0" err="1" smtClean="0"/>
              <a:t>FunctionSpace</a:t>
            </a:r>
            <a:r>
              <a:rPr lang="en-US" dirty="0" smtClean="0"/>
              <a:t> knows the memory layout</a:t>
            </a:r>
          </a:p>
          <a:p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r="6290"/>
          <a:stretch/>
        </p:blipFill>
        <p:spPr>
          <a:xfrm>
            <a:off x="776336" y="2779010"/>
            <a:ext cx="6070458" cy="6573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335" y="2226777"/>
            <a:ext cx="6070458" cy="704041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776335" y="3360655"/>
            <a:ext cx="6070459" cy="2484428"/>
            <a:chOff x="2786062" y="2767584"/>
            <a:chExt cx="6070459" cy="248442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/>
            <a:srcRect r="11085" b="12806"/>
            <a:stretch/>
          </p:blipFill>
          <p:spPr>
            <a:xfrm>
              <a:off x="2786062" y="2767584"/>
              <a:ext cx="6070458" cy="36323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86062" y="3130817"/>
              <a:ext cx="6070458" cy="734047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6"/>
            <a:srcRect r="7785"/>
            <a:stretch/>
          </p:blipFill>
          <p:spPr>
            <a:xfrm>
              <a:off x="2786063" y="3834858"/>
              <a:ext cx="6070458" cy="14171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7584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894122" y="1079454"/>
            <a:ext cx="9135478" cy="4191630"/>
          </a:xfrm>
        </p:spPr>
        <p:txBody>
          <a:bodyPr/>
          <a:lstStyle/>
          <a:p>
            <a:r>
              <a:rPr lang="en-US" sz="1999" dirty="0" smtClean="0"/>
              <a:t>A new foundation built with </a:t>
            </a:r>
            <a:r>
              <a:rPr lang="en-US" sz="1999" dirty="0" smtClean="0">
                <a:solidFill>
                  <a:schemeClr val="accent3"/>
                </a:solidFill>
              </a:rPr>
              <a:t>future challenges </a:t>
            </a:r>
            <a:r>
              <a:rPr lang="en-US" sz="1999" dirty="0" smtClean="0"/>
              <a:t>for HPC in mind</a:t>
            </a:r>
          </a:p>
          <a:p>
            <a:r>
              <a:rPr lang="en-US" sz="1999" dirty="0" smtClean="0"/>
              <a:t>Modern </a:t>
            </a:r>
            <a:r>
              <a:rPr lang="en-US" sz="1999" dirty="0"/>
              <a:t>C++ library implementation with modern </a:t>
            </a:r>
            <a:br>
              <a:rPr lang="en-US" sz="1999" dirty="0"/>
            </a:br>
            <a:r>
              <a:rPr lang="en-US" sz="1999" dirty="0"/>
              <a:t>   Fortran 2008 (OOP) interfaces </a:t>
            </a:r>
            <a:r>
              <a:rPr lang="en-US" sz="1999" dirty="0">
                <a:sym typeface="Wingdings"/>
              </a:rPr>
              <a:t> integration in existing models</a:t>
            </a:r>
            <a:endParaRPr lang="en-US" sz="1999" dirty="0"/>
          </a:p>
          <a:p>
            <a:r>
              <a:rPr lang="en-US" sz="1999" dirty="0" smtClean="0"/>
              <a:t>Data </a:t>
            </a:r>
            <a:r>
              <a:rPr lang="en-US" sz="1999" dirty="0" smtClean="0"/>
              <a:t>structures to enable </a:t>
            </a:r>
            <a:r>
              <a:rPr lang="en-US" sz="1999" dirty="0">
                <a:solidFill>
                  <a:schemeClr val="accent3"/>
                </a:solidFill>
              </a:rPr>
              <a:t>new numerical </a:t>
            </a:r>
            <a:r>
              <a:rPr lang="en-US" sz="1999" dirty="0" smtClean="0">
                <a:solidFill>
                  <a:schemeClr val="accent3"/>
                </a:solidFill>
              </a:rPr>
              <a:t>algorithms</a:t>
            </a:r>
            <a:r>
              <a:rPr lang="en-US" sz="1999" dirty="0" smtClean="0"/>
              <a:t>,</a:t>
            </a:r>
            <a:br>
              <a:rPr lang="en-US" sz="1999" dirty="0" smtClean="0"/>
            </a:br>
            <a:r>
              <a:rPr lang="en-US" sz="1999" dirty="0" smtClean="0"/>
              <a:t>	e.g</a:t>
            </a:r>
            <a:r>
              <a:rPr lang="en-US" sz="1999" dirty="0"/>
              <a:t>. based on unstructured </a:t>
            </a:r>
            <a:r>
              <a:rPr lang="en-US" sz="1999" dirty="0" smtClean="0"/>
              <a:t>meshes</a:t>
            </a:r>
          </a:p>
          <a:p>
            <a:r>
              <a:rPr lang="en-US" sz="1999" dirty="0" smtClean="0"/>
              <a:t>Separation of concerns:</a:t>
            </a:r>
          </a:p>
          <a:p>
            <a:pPr lvl="1"/>
            <a:r>
              <a:rPr lang="en-US" sz="1800" dirty="0" err="1" smtClean="0"/>
              <a:t>Parallelisation</a:t>
            </a:r>
            <a:endParaRPr lang="en-US" sz="1800" dirty="0" smtClean="0"/>
          </a:p>
          <a:p>
            <a:pPr lvl="1"/>
            <a:r>
              <a:rPr lang="en-US" sz="1800" dirty="0" smtClean="0"/>
              <a:t>Accelerator-awareness (GPU/CPU/…)</a:t>
            </a:r>
          </a:p>
          <a:p>
            <a:r>
              <a:rPr lang="en-US" sz="1999" dirty="0" smtClean="0"/>
              <a:t>Readily available operators</a:t>
            </a:r>
          </a:p>
          <a:p>
            <a:pPr lvl="1"/>
            <a:r>
              <a:rPr lang="en-US" sz="1800" dirty="0"/>
              <a:t>R</a:t>
            </a:r>
            <a:r>
              <a:rPr lang="en-US" sz="1800" dirty="0" smtClean="0"/>
              <a:t>emapping and interpolation</a:t>
            </a:r>
          </a:p>
          <a:p>
            <a:pPr lvl="1"/>
            <a:r>
              <a:rPr lang="en-US" sz="1800" dirty="0" smtClean="0"/>
              <a:t>Gradient, divergence, </a:t>
            </a:r>
            <a:r>
              <a:rPr lang="en-US" sz="1800" dirty="0" err="1" smtClean="0"/>
              <a:t>laplacian</a:t>
            </a:r>
            <a:endParaRPr lang="en-US" sz="1800" dirty="0" smtClean="0"/>
          </a:p>
          <a:p>
            <a:pPr lvl="1"/>
            <a:r>
              <a:rPr lang="en-US" sz="1800" dirty="0" smtClean="0"/>
              <a:t>Spherical Harmonics transforms</a:t>
            </a:r>
          </a:p>
          <a:p>
            <a:r>
              <a:rPr lang="en-US" sz="1999" dirty="0" smtClean="0"/>
              <a:t>Support </a:t>
            </a:r>
            <a:r>
              <a:rPr lang="en-US" sz="1999" dirty="0"/>
              <a:t>structured and unstructured </a:t>
            </a:r>
            <a:r>
              <a:rPr lang="en-US" sz="1999" dirty="0" smtClean="0"/>
              <a:t>grids (</a:t>
            </a:r>
            <a:r>
              <a:rPr lang="en-US" sz="1999" b="1" dirty="0" smtClean="0"/>
              <a:t>globa</a:t>
            </a:r>
            <a:r>
              <a:rPr lang="en-US" sz="1999" dirty="0" smtClean="0"/>
              <a:t>l </a:t>
            </a:r>
            <a:r>
              <a:rPr lang="en-US" sz="1999" dirty="0"/>
              <a:t>as well as </a:t>
            </a:r>
            <a:r>
              <a:rPr lang="en-US" sz="1999" b="1" dirty="0" smtClean="0"/>
              <a:t>regional</a:t>
            </a:r>
            <a:r>
              <a:rPr lang="en-US" sz="1999" dirty="0" smtClean="0"/>
              <a:t>)</a:t>
            </a:r>
            <a:endParaRPr lang="en-US" sz="1999" dirty="0"/>
          </a:p>
          <a:p>
            <a:endParaRPr lang="en-US" sz="1999" dirty="0"/>
          </a:p>
        </p:txBody>
      </p:sp>
      <p:grpSp>
        <p:nvGrpSpPr>
          <p:cNvPr id="12" name="Group 125"/>
          <p:cNvGrpSpPr/>
          <p:nvPr/>
        </p:nvGrpSpPr>
        <p:grpSpPr>
          <a:xfrm>
            <a:off x="9367958" y="936103"/>
            <a:ext cx="2573560" cy="3421812"/>
            <a:chOff x="0" y="0"/>
            <a:chExt cx="6772834" cy="8940018"/>
          </a:xfrm>
        </p:grpSpPr>
        <p:pic>
          <p:nvPicPr>
            <p:cNvPr id="13" name="Atlas_statue-enhanced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/>
            <a:stretch>
              <a:fillRect/>
            </a:stretch>
          </p:blipFill>
          <p:spPr>
            <a:xfrm>
              <a:off x="139700" y="139700"/>
              <a:ext cx="6493435" cy="8660619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6772835" cy="8940019"/>
            </a:xfrm>
            <a:prstGeom prst="rect">
              <a:avLst/>
            </a:prstGeom>
            <a:effectLst/>
          </p:spPr>
        </p:pic>
      </p:grp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62000" y="360000"/>
            <a:ext cx="10864208" cy="494578"/>
          </a:xfrm>
        </p:spPr>
        <p:txBody>
          <a:bodyPr/>
          <a:lstStyle/>
          <a:p>
            <a:r>
              <a:rPr lang="en-US" dirty="0" smtClean="0"/>
              <a:t>Atlas, a library for NWP and climate modelling – </a:t>
            </a:r>
            <a:r>
              <a:rPr lang="en-US" sz="2399" i="1" dirty="0" err="1" smtClean="0"/>
              <a:t>Deconinck</a:t>
            </a:r>
            <a:r>
              <a:rPr lang="en-US" sz="2399" i="1" smtClean="0"/>
              <a:t> </a:t>
            </a:r>
            <a:r>
              <a:rPr lang="en-US" sz="2399" i="1"/>
              <a:t>et al. 2017, J-CPC</a:t>
            </a:r>
            <a:br>
              <a:rPr lang="en-US" sz="2399" i="1"/>
            </a:b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17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>
            <a:spLocks noGrp="1"/>
          </p:cNvSpPr>
          <p:nvPr>
            <p:ph type="title"/>
          </p:nvPr>
        </p:nvSpPr>
        <p:spPr>
          <a:xfrm>
            <a:off x="844330" y="-199285"/>
            <a:ext cx="10500165" cy="1142703"/>
          </a:xfrm>
          <a:prstGeom prst="rect">
            <a:avLst/>
          </a:prstGeom>
        </p:spPr>
        <p:txBody>
          <a:bodyPr/>
          <a:lstStyle/>
          <a:p>
            <a:r>
              <a:rPr dirty="0"/>
              <a:t>Atlas architecture</a:t>
            </a:r>
          </a:p>
        </p:txBody>
      </p:sp>
      <p:sp>
        <p:nvSpPr>
          <p:cNvPr id="318" name="Shape 318"/>
          <p:cNvSpPr/>
          <p:nvPr/>
        </p:nvSpPr>
        <p:spPr>
          <a:xfrm>
            <a:off x="6026639" y="3646531"/>
            <a:ext cx="5972923" cy="3047125"/>
          </a:xfrm>
          <a:prstGeom prst="rect">
            <a:avLst/>
          </a:prstGeom>
          <a:solidFill>
            <a:srgbClr val="8769AC">
              <a:alpha val="15062"/>
            </a:srgbClr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25393" tIns="25393" rIns="25393" bIns="25393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319" name="Shape 319"/>
          <p:cNvSpPr/>
          <p:nvPr/>
        </p:nvSpPr>
        <p:spPr>
          <a:xfrm>
            <a:off x="460579" y="3650981"/>
            <a:ext cx="5411584" cy="3038224"/>
          </a:xfrm>
          <a:prstGeom prst="rect">
            <a:avLst/>
          </a:prstGeom>
          <a:solidFill>
            <a:schemeClr val="accent2">
              <a:hueOff val="-2473793"/>
              <a:satOff val="-50209"/>
              <a:lumOff val="23543"/>
              <a:alpha val="14149"/>
            </a:schemeClr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25393" tIns="25393" rIns="25393" bIns="25393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320" name="Shape 320"/>
          <p:cNvSpPr/>
          <p:nvPr/>
        </p:nvSpPr>
        <p:spPr>
          <a:xfrm>
            <a:off x="534981" y="3748410"/>
            <a:ext cx="5180891" cy="22057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/>
              <a:t>Field field = Field(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/>
              <a:t>   /* name  */  “P”,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/>
              <a:t>   /* kind  */  make_datatype&lt;double&gt;(),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/>
              <a:t>   /* shape */  make_shape(npts,nlev) );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endParaRPr sz="2000"/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/>
              <a:t>field.metadata().set(“units”,“hPa”)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/>
              <a:t>field.metadata().set(“time”,450)</a:t>
            </a:r>
          </a:p>
        </p:txBody>
      </p:sp>
      <p:sp>
        <p:nvSpPr>
          <p:cNvPr id="321" name="Shape 321"/>
          <p:cNvSpPr/>
          <p:nvPr/>
        </p:nvSpPr>
        <p:spPr>
          <a:xfrm>
            <a:off x="6064729" y="3724735"/>
            <a:ext cx="4411450" cy="2928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700" dirty="0"/>
              <a:t>type(atlas_Field)    :: field</a:t>
            </a:r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700" dirty="0"/>
              <a:t>type(atlas_Metadata) :: field_metadata</a:t>
            </a:r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endParaRPr sz="1700" dirty="0"/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700" dirty="0"/>
              <a:t>field = atlas_Field(                   &amp;</a:t>
            </a:r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700" dirty="0"/>
              <a:t>             name=“P”,                 &amp;</a:t>
            </a:r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700" dirty="0"/>
              <a:t>             kind=atlas_real(jprb),    &amp;</a:t>
            </a:r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700" dirty="0"/>
              <a:t>             shape=[nlev,npts] )</a:t>
            </a:r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endParaRPr sz="1700" dirty="0"/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700" dirty="0"/>
              <a:t>field_metadata = field%metadata()</a:t>
            </a:r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700" dirty="0"/>
              <a:t>call field_metadata%set(“units”,“hPa”)</a:t>
            </a:r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1700" dirty="0"/>
              <a:t>call field_metadata%set(“units”,450)</a:t>
            </a:r>
          </a:p>
        </p:txBody>
      </p:sp>
      <p:pic>
        <p:nvPicPr>
          <p:cNvPr id="322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1535" y="876826"/>
            <a:ext cx="11851027" cy="2556352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45500" y="315283"/>
            <a:ext cx="7869600" cy="369332"/>
          </a:xfrm>
          <a:prstGeom prst="rect">
            <a:avLst/>
          </a:prstGeom>
        </p:spPr>
        <p:txBody>
          <a:bodyPr wrap="none" lIns="0" tIns="0" rIns="0" bIns="0" anchor="ctr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2"/>
                </a:solidFill>
              </a:rPr>
              <a:t>Field: container for data with metadata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16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" grpId="0" animBg="1" advAuto="0"/>
      <p:bldP spid="319" grpId="0" animBg="1" advAuto="0"/>
      <p:bldP spid="320" grpId="0" animBg="1" advAuto="0"/>
      <p:bldP spid="321" grpId="0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/>
          <p:nvPr/>
        </p:nvSpPr>
        <p:spPr>
          <a:xfrm>
            <a:off x="5981839" y="3801789"/>
            <a:ext cx="5972923" cy="2716485"/>
          </a:xfrm>
          <a:prstGeom prst="rect">
            <a:avLst/>
          </a:prstGeom>
          <a:solidFill>
            <a:srgbClr val="8769AC">
              <a:alpha val="15062"/>
            </a:srgbClr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25393" tIns="25393" rIns="25393" bIns="25393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325" name="Shape 325"/>
          <p:cNvSpPr/>
          <p:nvPr/>
        </p:nvSpPr>
        <p:spPr>
          <a:xfrm>
            <a:off x="397843" y="3789418"/>
            <a:ext cx="5411584" cy="2716485"/>
          </a:xfrm>
          <a:prstGeom prst="rect">
            <a:avLst/>
          </a:prstGeom>
          <a:solidFill>
            <a:schemeClr val="accent2">
              <a:hueOff val="-2473793"/>
              <a:satOff val="-50209"/>
              <a:lumOff val="23543"/>
              <a:alpha val="14149"/>
            </a:schemeClr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25393" tIns="25393" rIns="25393" bIns="25393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326" name="Shape 326"/>
          <p:cNvSpPr/>
          <p:nvPr/>
        </p:nvSpPr>
        <p:spPr>
          <a:xfrm>
            <a:off x="383368" y="3891092"/>
            <a:ext cx="5437372" cy="25134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auto field_data = 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          </a:t>
            </a:r>
            <a:r>
              <a:rPr sz="2000" dirty="0" smtClean="0"/>
              <a:t>make_view&lt;</a:t>
            </a:r>
            <a:r>
              <a:rPr sz="2000" dirty="0" smtClean="0">
                <a:solidFill>
                  <a:srgbClr val="FF0000"/>
                </a:solidFill>
              </a:rPr>
              <a:t>double</a:t>
            </a:r>
            <a:r>
              <a:rPr sz="2000" dirty="0" smtClean="0"/>
              <a:t>,</a:t>
            </a:r>
            <a:r>
              <a:rPr sz="2000" dirty="0" smtClean="0">
                <a:solidFill>
                  <a:schemeClr val="accent1"/>
                </a:solidFill>
              </a:rPr>
              <a:t>2</a:t>
            </a:r>
            <a:r>
              <a:rPr sz="2000" dirty="0" smtClean="0"/>
              <a:t>&gt;( </a:t>
            </a:r>
            <a:r>
              <a:rPr sz="2000" dirty="0"/>
              <a:t>field );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endParaRPr sz="2000" dirty="0"/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for( int jnode=0; jnode&lt;npts; ++jnode ) {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    for( int jlev=0; jlev&lt;nlev; ++jlev ) {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        field_data(jnode,jlev) = …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    }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}</a:t>
            </a:r>
          </a:p>
        </p:txBody>
      </p:sp>
      <p:sp>
        <p:nvSpPr>
          <p:cNvPr id="327" name="Shape 327"/>
          <p:cNvSpPr/>
          <p:nvPr/>
        </p:nvSpPr>
        <p:spPr>
          <a:xfrm>
            <a:off x="6019929" y="3887066"/>
            <a:ext cx="4651900" cy="25211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50" dirty="0">
                <a:solidFill>
                  <a:srgbClr val="FF0000"/>
                </a:solidFill>
              </a:rPr>
              <a:t>real(8)</a:t>
            </a:r>
            <a:r>
              <a:rPr sz="2050" dirty="0"/>
              <a:t>, pointer :: field_data(</a:t>
            </a:r>
            <a:r>
              <a:rPr sz="2050" dirty="0">
                <a:solidFill>
                  <a:schemeClr val="accent1"/>
                </a:solidFill>
              </a:rPr>
              <a:t>:,:</a:t>
            </a:r>
            <a:r>
              <a:rPr sz="2050" dirty="0"/>
              <a:t>)</a:t>
            </a:r>
            <a:endParaRPr sz="2000" dirty="0"/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endParaRPr sz="2000" dirty="0"/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lang="en-US" sz="2000" dirty="0" smtClean="0"/>
              <a:t>call </a:t>
            </a:r>
            <a:r>
              <a:rPr lang="en-US" sz="2000" dirty="0" err="1" smtClean="0"/>
              <a:t>make_view</a:t>
            </a:r>
            <a:r>
              <a:rPr lang="en-US" sz="2000" dirty="0" smtClean="0"/>
              <a:t>( field, </a:t>
            </a:r>
            <a:r>
              <a:rPr lang="en-US" sz="2000" dirty="0" err="1" smtClean="0"/>
              <a:t>field_data</a:t>
            </a:r>
            <a:r>
              <a:rPr lang="en-US" sz="2000" dirty="0" smtClean="0"/>
              <a:t> )</a:t>
            </a:r>
            <a:endParaRPr sz="2000" dirty="0"/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do jnode=1,npts</a:t>
            </a:r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    do jlev=1,nlev</a:t>
            </a:r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        field_data(jlev,jnode) </a:t>
            </a:r>
            <a:r>
              <a:rPr sz="2000" dirty="0" smtClean="0"/>
              <a:t>= …</a:t>
            </a:r>
            <a:endParaRPr sz="2000" dirty="0"/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    enddo</a:t>
            </a:r>
          </a:p>
          <a:p>
            <a:pPr algn="l">
              <a:defRPr sz="41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enddo</a:t>
            </a:r>
          </a:p>
        </p:txBody>
      </p:sp>
      <p:sp>
        <p:nvSpPr>
          <p:cNvPr id="328" name="Shape 328"/>
          <p:cNvSpPr/>
          <p:nvPr/>
        </p:nvSpPr>
        <p:spPr>
          <a:xfrm>
            <a:off x="397842" y="216762"/>
            <a:ext cx="2987983" cy="4821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>
            <a:lvl1pPr>
              <a:defRPr b="1">
                <a:solidFill>
                  <a:schemeClr val="accent5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2800" b="0" dirty="0">
                <a:solidFill>
                  <a:schemeClr val="tx2"/>
                </a:solidFill>
              </a:rPr>
              <a:t>Acces to field data</a:t>
            </a:r>
          </a:p>
        </p:txBody>
      </p:sp>
      <p:pic>
        <p:nvPicPr>
          <p:cNvPr id="329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067" y="1003230"/>
            <a:ext cx="11947219" cy="2577101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3" name="Straight Connector 2"/>
          <p:cNvCxnSpPr/>
          <p:nvPr/>
        </p:nvCxnSpPr>
        <p:spPr>
          <a:xfrm>
            <a:off x="3773979" y="4588626"/>
            <a:ext cx="26600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0061172" y="4308761"/>
            <a:ext cx="39623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83808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1" t="21142" r="8160" b="16821"/>
          <a:stretch/>
        </p:blipFill>
        <p:spPr>
          <a:xfrm>
            <a:off x="6282565" y="374248"/>
            <a:ext cx="5767836" cy="3184988"/>
          </a:xfrm>
          <a:prstGeom prst="rect">
            <a:avLst/>
          </a:prstGeom>
        </p:spPr>
      </p:pic>
      <p:sp>
        <p:nvSpPr>
          <p:cNvPr id="285" name="TextShape 1"/>
          <p:cNvSpPr txBox="1"/>
          <p:nvPr/>
        </p:nvSpPr>
        <p:spPr>
          <a:xfrm>
            <a:off x="-3966486" y="6501125"/>
            <a:ext cx="2158920" cy="215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ctr">
              <a:lnSpc>
                <a:spcPct val="100000"/>
              </a:lnSpc>
            </a:pPr>
            <a:fld id="{910ADCB9-10BC-4E4E-8225-46FF4ACD4157}" type="slidenum">
              <a:rPr lang="en-GB" sz="900" b="1">
                <a:solidFill>
                  <a:srgbClr val="064E83"/>
                </a:solidFill>
                <a:latin typeface="Arial"/>
              </a:rPr>
              <a:t>22</a:t>
            </a:fld>
            <a:endParaRPr dirty="0"/>
          </a:p>
        </p:txBody>
      </p:sp>
      <p:sp>
        <p:nvSpPr>
          <p:cNvPr id="287" name="TextShape 3"/>
          <p:cNvSpPr txBox="1"/>
          <p:nvPr/>
        </p:nvSpPr>
        <p:spPr>
          <a:xfrm>
            <a:off x="396010" y="1156489"/>
            <a:ext cx="10944000" cy="3811653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Domain decompositions match</a:t>
            </a:r>
            <a:br>
              <a:rPr lang="en-US" dirty="0" smtClean="0"/>
            </a:br>
            <a:r>
              <a:rPr lang="en-US" dirty="0" smtClean="0"/>
              <a:t>to avoid  MPI communication</a:t>
            </a: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Parallel interpolation:</a:t>
            </a:r>
            <a:br>
              <a:rPr lang="en-US" dirty="0" smtClean="0"/>
            </a:br>
            <a:r>
              <a:rPr lang="en-US" dirty="0" smtClean="0"/>
              <a:t>    - nearest </a:t>
            </a:r>
            <a:r>
              <a:rPr lang="en-US" dirty="0" err="1" smtClean="0"/>
              <a:t>neighbour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  - k-nearest </a:t>
            </a:r>
            <a:r>
              <a:rPr lang="en-US" dirty="0" err="1" smtClean="0"/>
              <a:t>neighbour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- linear element-based</a:t>
            </a:r>
            <a:br>
              <a:rPr lang="en-US" dirty="0" smtClean="0"/>
            </a:br>
            <a:r>
              <a:rPr lang="en-US" dirty="0" smtClean="0"/>
              <a:t>    - structured linear, cubic, </a:t>
            </a:r>
            <a:r>
              <a:rPr lang="en-US" dirty="0" err="1" smtClean="0"/>
              <a:t>quasicubic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0717" y="3950098"/>
            <a:ext cx="5759684" cy="28637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01" y="4031622"/>
            <a:ext cx="5400372" cy="2685143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713336" y="3559236"/>
            <a:ext cx="5155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2"/>
                </a:solidFill>
              </a:rPr>
              <a:t>Example interpolation:  O32 to F8 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87" y="120590"/>
            <a:ext cx="50962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chemeClr val="tx2"/>
                </a:solidFill>
              </a:rPr>
              <a:t>Remapping, using matching </a:t>
            </a:r>
          </a:p>
          <a:p>
            <a:r>
              <a:rPr lang="en-US" sz="2800" b="1" smtClean="0">
                <a:solidFill>
                  <a:schemeClr val="tx2"/>
                </a:solidFill>
              </a:rPr>
              <a:t>domain decompositions</a:t>
            </a:r>
            <a:endParaRPr lang="en-US" sz="2800" b="1">
              <a:solidFill>
                <a:schemeClr val="tx2"/>
              </a:solidFill>
            </a:endParaRPr>
          </a:p>
        </p:txBody>
      </p: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4012519" y="840453"/>
            <a:ext cx="2400860" cy="2400860"/>
            <a:chOff x="851588" y="2347670"/>
            <a:chExt cx="3683672" cy="3683672"/>
          </a:xfrm>
        </p:grpSpPr>
        <p:sp>
          <p:nvSpPr>
            <p:cNvPr id="14" name="Rounded Rectangle 13"/>
            <p:cNvSpPr/>
            <p:nvPr/>
          </p:nvSpPr>
          <p:spPr>
            <a:xfrm>
              <a:off x="2309402" y="2809335"/>
              <a:ext cx="1519914" cy="173759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i="1"/>
            </a:p>
          </p:txBody>
        </p:sp>
        <p:pic>
          <p:nvPicPr>
            <p:cNvPr id="15" name="Content Placeholder 4" descr="H:\wp\ecmwfreports\SAC2015\graphs\oct_N1280_p1600.png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51588" y="2347670"/>
              <a:ext cx="3683672" cy="368367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" name="TextBox 15"/>
          <p:cNvSpPr txBox="1"/>
          <p:nvPr/>
        </p:nvSpPr>
        <p:spPr>
          <a:xfrm>
            <a:off x="8106938" y="58366"/>
            <a:ext cx="401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Thanks to Pedro </a:t>
            </a:r>
            <a:r>
              <a:rPr lang="en-US" dirty="0" err="1" smtClean="0">
                <a:solidFill>
                  <a:schemeClr val="accent2"/>
                </a:solidFill>
              </a:rPr>
              <a:t>Maciel</a:t>
            </a:r>
            <a:r>
              <a:rPr lang="en-US" dirty="0" smtClean="0">
                <a:solidFill>
                  <a:schemeClr val="accent2"/>
                </a:solidFill>
              </a:rPr>
              <a:t> (ECMWF)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39572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TextShape 1"/>
          <p:cNvSpPr txBox="1"/>
          <p:nvPr/>
        </p:nvSpPr>
        <p:spPr>
          <a:xfrm>
            <a:off x="-1929867" y="3815982"/>
            <a:ext cx="2158920" cy="215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ctr">
              <a:lnSpc>
                <a:spcPct val="100000"/>
              </a:lnSpc>
            </a:pPr>
            <a:fld id="{910ADCB9-10BC-4E4E-8225-46FF4ACD4157}" type="slidenum">
              <a:rPr lang="en-GB" sz="900" b="1">
                <a:solidFill>
                  <a:srgbClr val="064E83"/>
                </a:solidFill>
                <a:latin typeface="Arial"/>
              </a:rPr>
              <a:t>23</a:t>
            </a:fld>
            <a:endParaRPr/>
          </a:p>
        </p:txBody>
      </p:sp>
      <p:sp>
        <p:nvSpPr>
          <p:cNvPr id="286" name="TextShape 2"/>
          <p:cNvSpPr txBox="1"/>
          <p:nvPr/>
        </p:nvSpPr>
        <p:spPr>
          <a:xfrm>
            <a:off x="327683" y="0"/>
            <a:ext cx="10998928" cy="7290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3200" b="1" smtClean="0">
                <a:solidFill>
                  <a:schemeClr val="tx2"/>
                </a:solidFill>
              </a:rPr>
              <a:t>Remapping using matching domain decompositions</a:t>
            </a:r>
            <a:endParaRPr lang="en-US" sz="3200" b="1">
              <a:solidFill>
                <a:schemeClr val="tx2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40653" y="4031622"/>
            <a:ext cx="6668862" cy="2677656"/>
          </a:xfrm>
          <a:prstGeom prst="rect">
            <a:avLst/>
          </a:prstGeom>
          <a:solidFill>
            <a:srgbClr val="EDECEF"/>
          </a:solidFill>
          <a:ln w="44450">
            <a:solidFill>
              <a:srgbClr val="328DBA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smtClean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err="1" smtClean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grid_A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         = </a:t>
            </a:r>
            <a:r>
              <a:rPr lang="en-US" sz="1400" err="1">
                <a:latin typeface="Consolas" charset="0"/>
                <a:ea typeface="Consolas" charset="0"/>
                <a:cs typeface="Consolas" charset="0"/>
              </a:rPr>
              <a:t>atlas_Grid</a:t>
            </a:r>
            <a:r>
              <a:rPr lang="en-US" sz="140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sz="1400">
                <a:solidFill>
                  <a:srgbClr val="FF0000"/>
                </a:solidFill>
                <a:latin typeface="Consolas" charset="0"/>
                <a:ea typeface="Consolas" charset="0"/>
                <a:cs typeface="Consolas" charset="0"/>
              </a:rPr>
              <a:t>"</a:t>
            </a:r>
            <a:r>
              <a:rPr lang="en-US" sz="1400" smtClean="0">
                <a:solidFill>
                  <a:srgbClr val="FF0000"/>
                </a:solidFill>
                <a:latin typeface="Consolas" charset="0"/>
                <a:ea typeface="Consolas" charset="0"/>
                <a:cs typeface="Consolas" charset="0"/>
              </a:rPr>
              <a:t>O1280"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err="1" smtClean="0">
                <a:latin typeface="Consolas" charset="0"/>
                <a:ea typeface="Consolas" charset="0"/>
                <a:cs typeface="Consolas" charset="0"/>
              </a:rPr>
              <a:t>partitioner_A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sz="1400">
                <a:latin typeface="Consolas" charset="0"/>
                <a:ea typeface="Consolas" charset="0"/>
                <a:cs typeface="Consolas" charset="0"/>
              </a:rPr>
              <a:t>= </a:t>
            </a:r>
            <a:r>
              <a:rPr lang="en-US" sz="1400" err="1" smtClean="0">
                <a:latin typeface="Consolas" charset="0"/>
                <a:ea typeface="Consolas" charset="0"/>
                <a:cs typeface="Consolas" charset="0"/>
              </a:rPr>
              <a:t>atlas_EqualRegionsPartitioner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()</a:t>
            </a:r>
          </a:p>
          <a:p>
            <a:r>
              <a:rPr lang="en-US" sz="1400" smtClean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err="1" smtClean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mesh_A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         = </a:t>
            </a:r>
            <a:r>
              <a:rPr lang="en-US" sz="1400" err="1" smtClean="0">
                <a:latin typeface="Consolas" charset="0"/>
                <a:ea typeface="Consolas" charset="0"/>
                <a:cs typeface="Consolas" charset="0"/>
              </a:rPr>
              <a:t>meshgenerator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 % generate(</a:t>
            </a:r>
            <a:r>
              <a:rPr lang="en-US" sz="1400" err="1" smtClean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grid_A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, </a:t>
            </a:r>
            <a:r>
              <a:rPr lang="en-US" sz="1400" err="1" smtClean="0">
                <a:latin typeface="Consolas" charset="0"/>
                <a:ea typeface="Consolas" charset="0"/>
                <a:cs typeface="Consolas" charset="0"/>
              </a:rPr>
              <a:t>partitioner_A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r>
              <a:rPr lang="en-US" sz="1400" smtClean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err="1" smtClean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fs_A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           </a:t>
            </a:r>
            <a:r>
              <a:rPr lang="en-US" sz="1400">
                <a:latin typeface="Consolas" charset="0"/>
                <a:ea typeface="Consolas" charset="0"/>
                <a:cs typeface="Consolas" charset="0"/>
              </a:rPr>
              <a:t>= </a:t>
            </a:r>
            <a:r>
              <a:rPr lang="en-US" sz="1400" err="1">
                <a:latin typeface="Consolas" charset="0"/>
                <a:ea typeface="Consolas" charset="0"/>
                <a:cs typeface="Consolas" charset="0"/>
              </a:rPr>
              <a:t>atlas_functionspace_NodeColumns</a:t>
            </a:r>
            <a:r>
              <a:rPr lang="en-US" sz="140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sz="140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mesh_A</a:t>
            </a:r>
            <a:r>
              <a:rPr lang="en-US" sz="1400"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endParaRPr lang="en-US" sz="140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1400" smtClean="0">
                <a:solidFill>
                  <a:srgbClr val="BAB70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err="1" smtClean="0">
                <a:solidFill>
                  <a:srgbClr val="A19F00"/>
                </a:solidFill>
                <a:latin typeface="Consolas" charset="0"/>
                <a:ea typeface="Consolas" charset="0"/>
                <a:cs typeface="Consolas" charset="0"/>
              </a:rPr>
              <a:t>grid_B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         = </a:t>
            </a:r>
            <a:r>
              <a:rPr lang="en-US" sz="1400" err="1">
                <a:latin typeface="Consolas" charset="0"/>
                <a:ea typeface="Consolas" charset="0"/>
                <a:cs typeface="Consolas" charset="0"/>
              </a:rPr>
              <a:t>atlas_Grid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sz="1400">
                <a:solidFill>
                  <a:srgbClr val="FF0000"/>
                </a:solidFill>
                <a:latin typeface="Consolas" charset="0"/>
                <a:ea typeface="Consolas" charset="0"/>
                <a:cs typeface="Consolas" charset="0"/>
              </a:rPr>
              <a:t>"</a:t>
            </a:r>
            <a:r>
              <a:rPr lang="en-US" sz="1400" smtClean="0">
                <a:solidFill>
                  <a:srgbClr val="FF0000"/>
                </a:solidFill>
                <a:latin typeface="Consolas" charset="0"/>
                <a:ea typeface="Consolas" charset="0"/>
                <a:cs typeface="Consolas" charset="0"/>
              </a:rPr>
              <a:t>O640"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r>
              <a:rPr lang="en-US" sz="1400" smtClean="0">
                <a:solidFill>
                  <a:srgbClr val="FF7B09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err="1" smtClean="0">
                <a:solidFill>
                  <a:srgbClr val="FF7B09"/>
                </a:solidFill>
                <a:latin typeface="Consolas" charset="0"/>
                <a:ea typeface="Consolas" charset="0"/>
                <a:cs typeface="Consolas" charset="0"/>
              </a:rPr>
              <a:t>partitioner_B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sz="1400">
                <a:latin typeface="Consolas" charset="0"/>
                <a:ea typeface="Consolas" charset="0"/>
                <a:cs typeface="Consolas" charset="0"/>
              </a:rPr>
              <a:t>= </a:t>
            </a:r>
            <a:r>
              <a:rPr lang="en-US" sz="1400" err="1">
                <a:latin typeface="Consolas" charset="0"/>
                <a:ea typeface="Consolas" charset="0"/>
                <a:cs typeface="Consolas" charset="0"/>
              </a:rPr>
              <a:t>atlas_MatchingMeshPartitioner</a:t>
            </a:r>
            <a:r>
              <a:rPr lang="en-US" sz="140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sz="1400" err="1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mesh_A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r>
              <a:rPr lang="en-US" sz="1400" smtClean="0">
                <a:solidFill>
                  <a:srgbClr val="BAB70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err="1" smtClean="0">
                <a:solidFill>
                  <a:srgbClr val="A19F00"/>
                </a:solidFill>
                <a:latin typeface="Consolas" charset="0"/>
                <a:ea typeface="Consolas" charset="0"/>
                <a:cs typeface="Consolas" charset="0"/>
              </a:rPr>
              <a:t>mesh_B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         = </a:t>
            </a:r>
            <a:r>
              <a:rPr lang="en-US" sz="1400" err="1" smtClean="0">
                <a:latin typeface="Consolas" charset="0"/>
                <a:ea typeface="Consolas" charset="0"/>
                <a:cs typeface="Consolas" charset="0"/>
              </a:rPr>
              <a:t>meshgenerator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 % generate(</a:t>
            </a:r>
            <a:r>
              <a:rPr lang="en-US" sz="1400" err="1" smtClean="0">
                <a:solidFill>
                  <a:srgbClr val="A19F00"/>
                </a:solidFill>
                <a:latin typeface="Consolas" charset="0"/>
                <a:ea typeface="Consolas" charset="0"/>
                <a:cs typeface="Consolas" charset="0"/>
              </a:rPr>
              <a:t>grid_B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, </a:t>
            </a:r>
            <a:r>
              <a:rPr lang="en-US" sz="1400" err="1" smtClean="0">
                <a:solidFill>
                  <a:srgbClr val="FF7B09"/>
                </a:solidFill>
                <a:latin typeface="Consolas" charset="0"/>
                <a:ea typeface="Consolas" charset="0"/>
                <a:cs typeface="Consolas" charset="0"/>
              </a:rPr>
              <a:t>partitioner_B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r>
              <a:rPr lang="en-US" sz="1400" smtClean="0">
                <a:solidFill>
                  <a:srgbClr val="BAB700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err="1" smtClean="0">
                <a:solidFill>
                  <a:srgbClr val="A19F00"/>
                </a:solidFill>
                <a:latin typeface="Consolas" charset="0"/>
                <a:ea typeface="Consolas" charset="0"/>
                <a:cs typeface="Consolas" charset="0"/>
              </a:rPr>
              <a:t>fs_B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           = </a:t>
            </a:r>
            <a:r>
              <a:rPr lang="en-US" sz="1400" err="1">
                <a:latin typeface="Consolas" charset="0"/>
                <a:ea typeface="Consolas" charset="0"/>
                <a:cs typeface="Consolas" charset="0"/>
              </a:rPr>
              <a:t>atlas_functionspace_NodeColumns</a:t>
            </a:r>
            <a:r>
              <a:rPr lang="en-US" sz="140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sz="1400" err="1">
                <a:solidFill>
                  <a:srgbClr val="A19F00"/>
                </a:solidFill>
                <a:latin typeface="Consolas" charset="0"/>
                <a:ea typeface="Consolas" charset="0"/>
                <a:cs typeface="Consolas" charset="0"/>
              </a:rPr>
              <a:t>mesh_B</a:t>
            </a:r>
            <a:r>
              <a:rPr lang="en-US" sz="1400"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endParaRPr lang="en-US" sz="1400" smtClean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1400" smtClean="0">
                <a:solidFill>
                  <a:srgbClr val="FF7B09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err="1" smtClean="0">
                <a:solidFill>
                  <a:srgbClr val="FF7B09"/>
                </a:solidFill>
                <a:latin typeface="Consolas" charset="0"/>
                <a:ea typeface="Consolas" charset="0"/>
                <a:cs typeface="Consolas" charset="0"/>
              </a:rPr>
              <a:t>interpolation_AB</a:t>
            </a:r>
            <a:r>
              <a:rPr lang="en-US" sz="1400" smtClean="0">
                <a:solidFill>
                  <a:srgbClr val="FF7B09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= </a:t>
            </a:r>
            <a:r>
              <a:rPr lang="en-US" sz="1400" err="1" smtClean="0">
                <a:latin typeface="Consolas" charset="0"/>
                <a:ea typeface="Consolas" charset="0"/>
                <a:cs typeface="Consolas" charset="0"/>
              </a:rPr>
              <a:t>atlas_Interpolation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(type=</a:t>
            </a:r>
            <a:r>
              <a:rPr lang="en-US" sz="1400" smtClean="0">
                <a:solidFill>
                  <a:srgbClr val="FF0000"/>
                </a:solidFill>
                <a:latin typeface="Consolas" charset="0"/>
                <a:ea typeface="Consolas" charset="0"/>
                <a:cs typeface="Consolas" charset="0"/>
              </a:rPr>
              <a:t>"finite-element"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,</a:t>
            </a:r>
          </a:p>
          <a:p>
            <a:r>
              <a:rPr lang="en-US" sz="140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			                     source=</a:t>
            </a:r>
            <a:r>
              <a:rPr lang="en-US" sz="1400" err="1" smtClean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fs_A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, target=</a:t>
            </a:r>
            <a:r>
              <a:rPr lang="en-US" sz="1400" err="1" smtClean="0">
                <a:solidFill>
                  <a:srgbClr val="A19F00"/>
                </a:solidFill>
                <a:latin typeface="Consolas" charset="0"/>
                <a:ea typeface="Consolas" charset="0"/>
                <a:cs typeface="Consolas" charset="0"/>
              </a:rPr>
              <a:t>fs_B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38672" y="4893396"/>
            <a:ext cx="4296503" cy="954107"/>
          </a:xfrm>
          <a:prstGeom prst="rect">
            <a:avLst/>
          </a:prstGeom>
          <a:solidFill>
            <a:srgbClr val="EDECEF"/>
          </a:solidFill>
          <a:ln w="22225">
            <a:solidFill>
              <a:srgbClr val="FF7B09"/>
            </a:solidFill>
          </a:ln>
        </p:spPr>
        <p:txBody>
          <a:bodyPr wrap="square" rtlCol="0">
            <a:spAutoFit/>
          </a:bodyPr>
          <a:lstStyle/>
          <a:p>
            <a:endParaRPr lang="en-US" sz="1400" smtClean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call </a:t>
            </a:r>
            <a:r>
              <a:rPr lang="en-US" sz="1400" err="1" smtClean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interpolation_AB</a:t>
            </a:r>
            <a:r>
              <a:rPr lang="en-US" sz="1400" smtClean="0">
                <a:solidFill>
                  <a:schemeClr val="accent6"/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% </a:t>
            </a:r>
          </a:p>
          <a:p>
            <a:r>
              <a:rPr lang="en-US" sz="140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		execute(</a:t>
            </a:r>
            <a:r>
              <a:rPr lang="en-US" sz="140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field_A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, </a:t>
            </a:r>
            <a:r>
              <a:rPr lang="en-US" sz="1400" err="1" smtClean="0">
                <a:solidFill>
                  <a:srgbClr val="A19F00"/>
                </a:solidFill>
                <a:latin typeface="Consolas" charset="0"/>
                <a:ea typeface="Consolas" charset="0"/>
                <a:cs typeface="Consolas" charset="0"/>
              </a:rPr>
              <a:t>field_B</a:t>
            </a:r>
            <a:r>
              <a:rPr lang="en-US" sz="1400" smtClean="0"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endParaRPr lang="en-US" sz="1400">
              <a:latin typeface="Consolas" charset="0"/>
              <a:ea typeface="Consolas" charset="0"/>
              <a:cs typeface="Consola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71364" y="689575"/>
            <a:ext cx="2258291" cy="3126407"/>
          </a:xfrm>
          <a:prstGeom prst="rect">
            <a:avLst/>
          </a:prstGeom>
          <a:noFill/>
          <a:ln w="22225">
            <a:solidFill>
              <a:srgbClr val="FF7B09"/>
            </a:solidFill>
          </a:ln>
        </p:spPr>
        <p:txBody>
          <a:bodyPr wrap="square" rtlCol="0">
            <a:spAutoFit/>
          </a:bodyPr>
          <a:lstStyle/>
          <a:p>
            <a:endParaRPr lang="en-US" sz="1400" smtClean="0">
              <a:latin typeface="Consolas" charset="0"/>
              <a:ea typeface="Consolas" charset="0"/>
              <a:cs typeface="Consolas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66" y="667537"/>
            <a:ext cx="8902700" cy="31623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42539" y="648010"/>
            <a:ext cx="1544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rgbClr val="FF7B09"/>
                </a:solidFill>
                <a:latin typeface="Consolas" charset="0"/>
                <a:ea typeface="Consolas" charset="0"/>
                <a:cs typeface="Consolas" charset="0"/>
              </a:rPr>
              <a:t>Coupling</a:t>
            </a:r>
            <a:endParaRPr lang="en-US" sz="2400">
              <a:solidFill>
                <a:srgbClr val="FF7B09"/>
              </a:solidFill>
              <a:latin typeface="Consolas" charset="0"/>
              <a:ea typeface="Consolas" charset="0"/>
              <a:cs typeface="Consolas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278912">
            <a:off x="9964163" y="1761121"/>
            <a:ext cx="2312835" cy="56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07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329328" y="1350073"/>
            <a:ext cx="11316361" cy="4958182"/>
          </a:xfrm>
        </p:spPr>
        <p:txBody>
          <a:bodyPr/>
          <a:lstStyle/>
          <a:p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</a:rPr>
              <a:t>Two linked memory spaces:</a:t>
            </a:r>
            <a:r>
              <a:rPr lang="en-GB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GB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</a:rPr>
              <a:t>    host (CPU) and device (</a:t>
            </a:r>
            <a:r>
              <a:rPr lang="en-GB" b="1" smtClean="0">
                <a:solidFill>
                  <a:schemeClr val="accent2">
                    <a:lumMod val="75000"/>
                  </a:schemeClr>
                </a:solidFill>
              </a:rPr>
              <a:t>GPU)</a:t>
            </a:r>
            <a:endParaRPr lang="en-GB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</a:rPr>
              <a:t>Built on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</a:rPr>
              <a:t>GridTools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</a:rPr>
              <a:t> storage layer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063"/>
            <a:fld id="{E4AB80EA-DB86-D849-B86F-15DAF31F0474}" type="slidenum">
              <a:rPr lang="en-US" smtClean="0"/>
              <a:pPr defTabSz="457063"/>
              <a:t>24</a:t>
            </a:fld>
            <a:endParaRPr lang="en-US" dirty="0"/>
          </a:p>
        </p:txBody>
      </p:sp>
      <p:sp>
        <p:nvSpPr>
          <p:cNvPr id="8" name="TextShape 2"/>
          <p:cNvSpPr txBox="1"/>
          <p:nvPr/>
        </p:nvSpPr>
        <p:spPr>
          <a:xfrm>
            <a:off x="500345" y="209320"/>
            <a:ext cx="9164520" cy="7290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3200" b="1" dirty="0">
                <a:solidFill>
                  <a:schemeClr val="tx2"/>
                </a:solidFill>
              </a:rPr>
              <a:t>Atlas </a:t>
            </a:r>
            <a:r>
              <a:rPr lang="en-US" sz="3200" b="1" dirty="0" smtClean="0">
                <a:solidFill>
                  <a:schemeClr val="tx2"/>
                </a:solidFill>
              </a:rPr>
              <a:t>on GPUs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7085" y="6168490"/>
            <a:ext cx="3206235" cy="44720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53977" b="34200"/>
          <a:stretch/>
        </p:blipFill>
        <p:spPr>
          <a:xfrm>
            <a:off x="329328" y="2730501"/>
            <a:ext cx="4464346" cy="254808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82605" y="670702"/>
            <a:ext cx="7082944" cy="5845831"/>
          </a:xfrm>
          <a:prstGeom prst="rect">
            <a:avLst/>
          </a:prstGeom>
          <a:solidFill>
            <a:srgbClr val="EDECEF"/>
          </a:solidFill>
        </p:spPr>
        <p:txBody>
          <a:bodyPr wrap="square" rtlCol="0">
            <a:spAutoFit/>
          </a:bodyPr>
          <a:lstStyle/>
          <a:p>
            <a:r>
              <a:rPr lang="en-US" sz="1999" i="1" dirty="0">
                <a:solidFill>
                  <a:schemeClr val="accent6">
                    <a:lumMod val="75000"/>
                  </a:schemeClr>
                </a:solidFill>
              </a:rPr>
              <a:t>// Create </a:t>
            </a:r>
            <a:r>
              <a:rPr lang="en-US" sz="1999" i="1" dirty="0" smtClean="0">
                <a:solidFill>
                  <a:schemeClr val="accent6">
                    <a:lumMod val="75000"/>
                  </a:schemeClr>
                </a:solidFill>
              </a:rPr>
              <a:t>field (double precision, with 2 dimensions)</a:t>
            </a:r>
            <a:endParaRPr lang="en-US" sz="1999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1799" b="1" dirty="0">
                <a:solidFill>
                  <a:schemeClr val="accent1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auto</a:t>
            </a:r>
            <a:r>
              <a:rPr lang="en-US" sz="1799" dirty="0" smtClean="0">
                <a:latin typeface="Consolas" charset="0"/>
                <a:ea typeface="Consolas" charset="0"/>
                <a:cs typeface="Consolas" charset="0"/>
              </a:rPr>
              <a:t> field </a:t>
            </a:r>
            <a:r>
              <a:rPr lang="en-US" sz="1799" dirty="0">
                <a:latin typeface="Consolas" charset="0"/>
                <a:ea typeface="Consolas" charset="0"/>
                <a:cs typeface="Consolas" charset="0"/>
              </a:rPr>
              <a:t>= </a:t>
            </a:r>
            <a:r>
              <a:rPr lang="en-US" sz="1799" b="1" dirty="0" smtClean="0">
                <a:solidFill>
                  <a:schemeClr val="accent5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Field</a:t>
            </a:r>
            <a:r>
              <a:rPr lang="en-US" sz="1799" dirty="0" smtClean="0">
                <a:latin typeface="Consolas" charset="0"/>
                <a:ea typeface="Consolas" charset="0"/>
                <a:cs typeface="Consolas" charset="0"/>
              </a:rPr>
              <a:t>( datatype(</a:t>
            </a:r>
            <a:r>
              <a:rPr lang="en-US" sz="1799" dirty="0" smtClean="0">
                <a:solidFill>
                  <a:srgbClr val="FF0000"/>
                </a:solidFill>
                <a:latin typeface="Consolas" charset="0"/>
                <a:ea typeface="Consolas" charset="0"/>
                <a:cs typeface="Consolas" charset="0"/>
              </a:rPr>
              <a:t>“real64”</a:t>
            </a:r>
            <a:r>
              <a:rPr lang="en-US" sz="1799" dirty="0" smtClean="0">
                <a:latin typeface="Consolas" charset="0"/>
                <a:ea typeface="Consolas" charset="0"/>
                <a:cs typeface="Consolas" charset="0"/>
              </a:rPr>
              <a:t>), shape(</a:t>
            </a:r>
            <a:r>
              <a:rPr lang="en-US" sz="1799" dirty="0" err="1" smtClean="0">
                <a:latin typeface="Consolas" charset="0"/>
                <a:ea typeface="Consolas" charset="0"/>
                <a:cs typeface="Consolas" charset="0"/>
              </a:rPr>
              <a:t>Ni,Nj</a:t>
            </a:r>
            <a:r>
              <a:rPr lang="en-US" sz="1799" dirty="0" smtClean="0">
                <a:latin typeface="Consolas" charset="0"/>
                <a:ea typeface="Consolas" charset="0"/>
                <a:cs typeface="Consolas" charset="0"/>
              </a:rPr>
              <a:t>) );</a:t>
            </a:r>
            <a:r>
              <a:rPr lang="en-US" sz="1999" dirty="0">
                <a:latin typeface="Consolas" charset="0"/>
                <a:ea typeface="Consolas" charset="0"/>
                <a:cs typeface="Consolas" charset="0"/>
              </a:rPr>
              <a:t/>
            </a:r>
            <a:br>
              <a:rPr lang="en-US" sz="1999" dirty="0">
                <a:latin typeface="Consolas" charset="0"/>
                <a:ea typeface="Consolas" charset="0"/>
                <a:cs typeface="Consolas" charset="0"/>
              </a:rPr>
            </a:br>
            <a:endParaRPr lang="en-US" sz="800" dirty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1999" i="1" dirty="0">
                <a:solidFill>
                  <a:schemeClr val="accent6">
                    <a:lumMod val="75000"/>
                  </a:schemeClr>
                </a:solidFill>
              </a:rPr>
              <a:t>// Create a host view to interpret as 2D Array of doubles</a:t>
            </a:r>
          </a:p>
          <a:p>
            <a:r>
              <a:rPr lang="en-US" sz="1799" b="1" dirty="0" smtClean="0">
                <a:solidFill>
                  <a:schemeClr val="accent1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auto </a:t>
            </a:r>
            <a:r>
              <a:rPr lang="en-US" sz="1799" dirty="0" err="1" smtClean="0">
                <a:latin typeface="Consolas" charset="0"/>
                <a:ea typeface="Consolas" charset="0"/>
                <a:cs typeface="Consolas" charset="0"/>
              </a:rPr>
              <a:t>host_view</a:t>
            </a:r>
            <a:r>
              <a:rPr lang="en-US" sz="1799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799" dirty="0">
                <a:latin typeface="Consolas" charset="0"/>
                <a:ea typeface="Consolas" charset="0"/>
                <a:cs typeface="Consolas" charset="0"/>
              </a:rPr>
              <a:t>= </a:t>
            </a:r>
            <a:r>
              <a:rPr lang="en-US" sz="1799" dirty="0" err="1">
                <a:solidFill>
                  <a:schemeClr val="accent2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make_host_view</a:t>
            </a:r>
            <a:r>
              <a:rPr lang="en-US" sz="1799" dirty="0">
                <a:latin typeface="Consolas" charset="0"/>
                <a:ea typeface="Consolas" charset="0"/>
                <a:cs typeface="Consolas" charset="0"/>
              </a:rPr>
              <a:t>&lt;</a:t>
            </a:r>
            <a:r>
              <a:rPr lang="en-US" sz="1799" dirty="0">
                <a:solidFill>
                  <a:schemeClr val="accent1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double</a:t>
            </a:r>
            <a:r>
              <a:rPr lang="en-US" sz="1799" dirty="0">
                <a:latin typeface="Consolas" charset="0"/>
                <a:ea typeface="Consolas" charset="0"/>
                <a:cs typeface="Consolas" charset="0"/>
              </a:rPr>
              <a:t>,2</a:t>
            </a:r>
            <a:r>
              <a:rPr lang="en-US" sz="1799" dirty="0" smtClean="0">
                <a:latin typeface="Consolas" charset="0"/>
                <a:ea typeface="Consolas" charset="0"/>
                <a:cs typeface="Consolas" charset="0"/>
              </a:rPr>
              <a:t>&gt;(field);</a:t>
            </a:r>
            <a:endParaRPr lang="en-US" sz="1799" dirty="0">
              <a:latin typeface="Consolas" charset="0"/>
              <a:ea typeface="Consolas" charset="0"/>
              <a:cs typeface="Consolas" charset="0"/>
            </a:endParaRPr>
          </a:p>
          <a:p>
            <a:endParaRPr lang="en-US" sz="800" dirty="0"/>
          </a:p>
          <a:p>
            <a:r>
              <a:rPr lang="en-US" sz="1999" i="1" dirty="0">
                <a:solidFill>
                  <a:schemeClr val="accent6">
                    <a:lumMod val="75000"/>
                  </a:schemeClr>
                </a:solidFill>
              </a:rPr>
              <a:t>// </a:t>
            </a:r>
            <a:r>
              <a:rPr lang="en-US" sz="1999" i="1" dirty="0" smtClean="0">
                <a:solidFill>
                  <a:schemeClr val="accent6">
                    <a:lumMod val="75000"/>
                  </a:schemeClr>
                </a:solidFill>
              </a:rPr>
              <a:t>Modify data on host</a:t>
            </a:r>
            <a:r>
              <a:rPr lang="en-US" sz="1999" dirty="0"/>
              <a:t/>
            </a:r>
            <a:br>
              <a:rPr lang="en-US" sz="1999" dirty="0"/>
            </a:br>
            <a:r>
              <a:rPr lang="en-US" sz="1799" dirty="0">
                <a:solidFill>
                  <a:schemeClr val="accent4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for</a:t>
            </a:r>
            <a:r>
              <a:rPr lang="en-US" sz="1799" b="1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799" dirty="0">
                <a:latin typeface="Consolas" charset="0"/>
                <a:ea typeface="Consolas" charset="0"/>
                <a:cs typeface="Consolas" charset="0"/>
              </a:rPr>
              <a:t>( </a:t>
            </a:r>
            <a:r>
              <a:rPr lang="en-US" sz="1799" dirty="0" err="1">
                <a:solidFill>
                  <a:schemeClr val="accent1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int</a:t>
            </a:r>
            <a:r>
              <a:rPr lang="en-US" sz="1799" dirty="0">
                <a:solidFill>
                  <a:schemeClr val="accent1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799" dirty="0">
                <a:latin typeface="Consolas" charset="0"/>
                <a:ea typeface="Consolas" charset="0"/>
                <a:cs typeface="Consolas" charset="0"/>
              </a:rPr>
              <a:t>i=0; </a:t>
            </a:r>
            <a:r>
              <a:rPr lang="en-US" sz="1799" dirty="0" err="1">
                <a:latin typeface="Consolas" charset="0"/>
                <a:ea typeface="Consolas" charset="0"/>
                <a:cs typeface="Consolas" charset="0"/>
              </a:rPr>
              <a:t>i</a:t>
            </a:r>
            <a:r>
              <a:rPr lang="en-US" sz="1799" dirty="0">
                <a:latin typeface="Consolas" charset="0"/>
                <a:ea typeface="Consolas" charset="0"/>
                <a:cs typeface="Consolas" charset="0"/>
              </a:rPr>
              <a:t>&lt;Ni; ++</a:t>
            </a:r>
            <a:r>
              <a:rPr lang="en-US" sz="1799" dirty="0" err="1">
                <a:latin typeface="Consolas" charset="0"/>
                <a:ea typeface="Consolas" charset="0"/>
                <a:cs typeface="Consolas" charset="0"/>
              </a:rPr>
              <a:t>i</a:t>
            </a:r>
            <a:r>
              <a:rPr lang="en-US" sz="1799" dirty="0">
                <a:latin typeface="Consolas" charset="0"/>
                <a:ea typeface="Consolas" charset="0"/>
                <a:cs typeface="Consolas" charset="0"/>
              </a:rPr>
              <a:t> ) { </a:t>
            </a:r>
          </a:p>
          <a:p>
            <a:r>
              <a:rPr lang="en-US" sz="1799" b="1" dirty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sz="1799" dirty="0">
                <a:solidFill>
                  <a:schemeClr val="accent4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for</a:t>
            </a:r>
            <a:r>
              <a:rPr lang="en-US" sz="1799" b="1" dirty="0">
                <a:solidFill>
                  <a:schemeClr val="accent4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799" dirty="0">
                <a:latin typeface="Consolas" charset="0"/>
                <a:ea typeface="Consolas" charset="0"/>
                <a:cs typeface="Consolas" charset="0"/>
              </a:rPr>
              <a:t>( </a:t>
            </a:r>
            <a:r>
              <a:rPr lang="en-US" sz="1799" dirty="0" err="1">
                <a:solidFill>
                  <a:schemeClr val="accent1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int</a:t>
            </a:r>
            <a:r>
              <a:rPr lang="en-US" sz="1799" dirty="0">
                <a:solidFill>
                  <a:schemeClr val="accent1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799" dirty="0">
                <a:latin typeface="Consolas" charset="0"/>
                <a:ea typeface="Consolas" charset="0"/>
                <a:cs typeface="Consolas" charset="0"/>
              </a:rPr>
              <a:t>j=0; j&lt;</a:t>
            </a:r>
            <a:r>
              <a:rPr lang="en-US" sz="1799" dirty="0" err="1">
                <a:latin typeface="Consolas" charset="0"/>
                <a:ea typeface="Consolas" charset="0"/>
                <a:cs typeface="Consolas" charset="0"/>
              </a:rPr>
              <a:t>Nj</a:t>
            </a:r>
            <a:r>
              <a:rPr lang="en-US" sz="1799" dirty="0">
                <a:latin typeface="Consolas" charset="0"/>
                <a:ea typeface="Consolas" charset="0"/>
                <a:cs typeface="Consolas" charset="0"/>
              </a:rPr>
              <a:t>; ++j ) { </a:t>
            </a:r>
          </a:p>
          <a:p>
            <a:r>
              <a:rPr lang="en-US" sz="1799" dirty="0" smtClean="0">
                <a:solidFill>
                  <a:schemeClr val="accent2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sz="1799" dirty="0" err="1" smtClean="0">
                <a:solidFill>
                  <a:schemeClr val="accent2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host_view</a:t>
            </a:r>
            <a:r>
              <a:rPr lang="en-US" sz="1799" dirty="0" smtClean="0">
                <a:solidFill>
                  <a:schemeClr val="accent2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sz="1799" dirty="0" err="1" smtClean="0">
                <a:solidFill>
                  <a:schemeClr val="accent2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i,j</a:t>
            </a:r>
            <a:r>
              <a:rPr lang="en-US" sz="1799" dirty="0">
                <a:solidFill>
                  <a:schemeClr val="accent2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) = ...</a:t>
            </a:r>
          </a:p>
          <a:p>
            <a:r>
              <a:rPr lang="en-US" sz="1799" dirty="0" smtClean="0">
                <a:latin typeface="Consolas" charset="0"/>
                <a:ea typeface="Consolas" charset="0"/>
                <a:cs typeface="Consolas" charset="0"/>
              </a:rPr>
              <a:t>}}</a:t>
            </a:r>
          </a:p>
          <a:p>
            <a:endParaRPr lang="en-US" sz="1799" dirty="0" smtClean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i="1" dirty="0">
                <a:solidFill>
                  <a:schemeClr val="accent6">
                    <a:lumMod val="75000"/>
                  </a:schemeClr>
                </a:solidFill>
              </a:rPr>
              <a:t>// </a:t>
            </a:r>
            <a:r>
              <a:rPr lang="en-US" i="1" dirty="0" err="1" smtClean="0">
                <a:solidFill>
                  <a:schemeClr val="accent6">
                    <a:lumMod val="75000"/>
                  </a:schemeClr>
                </a:solidFill>
              </a:rPr>
              <a:t>Synchronise</a:t>
            </a:r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 memory-spaces</a:t>
            </a:r>
            <a:endParaRPr lang="en-US" sz="1799" dirty="0" smtClean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1799" dirty="0" err="1" smtClean="0">
                <a:latin typeface="Consolas" charset="0"/>
                <a:ea typeface="Consolas" charset="0"/>
                <a:cs typeface="Consolas" charset="0"/>
              </a:rPr>
              <a:t>field.</a:t>
            </a:r>
            <a:r>
              <a:rPr lang="en-US" dirty="0" err="1" smtClean="0">
                <a:latin typeface="Courier" charset="0"/>
                <a:ea typeface="Courier" charset="0"/>
                <a:cs typeface="Courier" charset="0"/>
              </a:rPr>
              <a:t>syncHostDevice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();</a:t>
            </a:r>
            <a:endParaRPr lang="en-US" sz="1799" dirty="0" smtClean="0">
              <a:latin typeface="Consolas" charset="0"/>
              <a:ea typeface="Consolas" charset="0"/>
              <a:cs typeface="Consolas" charset="0"/>
            </a:endParaRPr>
          </a:p>
          <a:p>
            <a:endParaRPr lang="en-US" sz="1799" dirty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1999" i="1" dirty="0">
                <a:solidFill>
                  <a:schemeClr val="accent6">
                    <a:lumMod val="75000"/>
                  </a:schemeClr>
                </a:solidFill>
              </a:rPr>
              <a:t>// Create a </a:t>
            </a:r>
            <a:r>
              <a:rPr lang="en-US" sz="1999" i="1" dirty="0" smtClean="0">
                <a:solidFill>
                  <a:schemeClr val="accent6">
                    <a:lumMod val="75000"/>
                  </a:schemeClr>
                </a:solidFill>
              </a:rPr>
              <a:t>device view </a:t>
            </a:r>
            <a:r>
              <a:rPr lang="en-US" sz="1999" i="1" dirty="0">
                <a:solidFill>
                  <a:schemeClr val="accent6">
                    <a:lumMod val="75000"/>
                  </a:schemeClr>
                </a:solidFill>
              </a:rPr>
              <a:t>to interpret as 2D Array of doubles</a:t>
            </a:r>
          </a:p>
          <a:p>
            <a:r>
              <a:rPr lang="en-US" sz="1799" b="1" dirty="0">
                <a:solidFill>
                  <a:schemeClr val="accent1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a</a:t>
            </a:r>
            <a:r>
              <a:rPr lang="en-US" sz="1799" b="1" dirty="0" smtClean="0">
                <a:solidFill>
                  <a:schemeClr val="accent1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uto </a:t>
            </a:r>
            <a:r>
              <a:rPr lang="en-US" sz="1799" dirty="0" err="1" smtClean="0">
                <a:latin typeface="Consolas" charset="0"/>
                <a:ea typeface="Consolas" charset="0"/>
                <a:cs typeface="Consolas" charset="0"/>
              </a:rPr>
              <a:t>device_view</a:t>
            </a:r>
            <a:r>
              <a:rPr lang="en-US" sz="1799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799" dirty="0">
                <a:latin typeface="Consolas" charset="0"/>
                <a:ea typeface="Consolas" charset="0"/>
                <a:cs typeface="Consolas" charset="0"/>
              </a:rPr>
              <a:t>= </a:t>
            </a:r>
            <a:r>
              <a:rPr lang="en-US" sz="1799" dirty="0" err="1" smtClean="0">
                <a:solidFill>
                  <a:schemeClr val="accent2">
                    <a:lumMod val="75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make_device_view</a:t>
            </a:r>
            <a:r>
              <a:rPr lang="en-US" sz="1799" dirty="0" smtClean="0">
                <a:latin typeface="Consolas" charset="0"/>
                <a:ea typeface="Consolas" charset="0"/>
                <a:cs typeface="Consolas" charset="0"/>
              </a:rPr>
              <a:t>&lt;</a:t>
            </a:r>
            <a:r>
              <a:rPr lang="en-US" sz="1799" dirty="0" smtClean="0">
                <a:solidFill>
                  <a:schemeClr val="accent1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double</a:t>
            </a:r>
            <a:r>
              <a:rPr lang="en-US" sz="1799" dirty="0" smtClean="0">
                <a:latin typeface="Consolas" charset="0"/>
                <a:ea typeface="Consolas" charset="0"/>
                <a:cs typeface="Consolas" charset="0"/>
              </a:rPr>
              <a:t>,2&gt;(field);</a:t>
            </a:r>
          </a:p>
          <a:p>
            <a:endParaRPr lang="en-US" sz="800" dirty="0" smtClean="0"/>
          </a:p>
          <a:p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// Use e.g. CUDA to process the device view</a:t>
            </a:r>
            <a:r>
              <a:rPr lang="mr-IN" i="1" dirty="0" smtClean="0">
                <a:solidFill>
                  <a:schemeClr val="accent6">
                    <a:lumMod val="75000"/>
                  </a:schemeClr>
                </a:solidFill>
              </a:rPr>
              <a:t>…</a:t>
            </a:r>
            <a:endParaRPr lang="en-US" dirty="0" smtClean="0">
              <a:latin typeface="Courier" charset="0"/>
              <a:ea typeface="Courier" charset="0"/>
              <a:cs typeface="Courier" charset="0"/>
            </a:endParaRPr>
          </a:p>
          <a:p>
            <a:r>
              <a:rPr lang="en-US" dirty="0" err="1" smtClean="0">
                <a:solidFill>
                  <a:srgbClr val="7030A0"/>
                </a:solidFill>
                <a:latin typeface="Courier" charset="0"/>
                <a:ea typeface="Courier" charset="0"/>
                <a:cs typeface="Courier" charset="0"/>
              </a:rPr>
              <a:t>some_cuda_kernel</a:t>
            </a:r>
            <a:r>
              <a:rPr lang="en-US" dirty="0">
                <a:solidFill>
                  <a:srgbClr val="7030A0"/>
                </a:solidFill>
                <a:latin typeface="Courier" charset="0"/>
                <a:ea typeface="Courier" charset="0"/>
                <a:cs typeface="Courier" charset="0"/>
              </a:rPr>
              <a:t>&lt;&lt;&lt;1,1</a:t>
            </a:r>
            <a:r>
              <a:rPr lang="en-US" dirty="0" smtClean="0">
                <a:solidFill>
                  <a:srgbClr val="7030A0"/>
                </a:solidFill>
                <a:latin typeface="Courier" charset="0"/>
                <a:ea typeface="Courier" charset="0"/>
                <a:cs typeface="Courier" charset="0"/>
              </a:rPr>
              <a:t>&gt;&gt;&gt;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(</a:t>
            </a:r>
            <a:r>
              <a:rPr lang="en-US" sz="1799" dirty="0" err="1" smtClean="0">
                <a:latin typeface="Consolas" charset="0"/>
                <a:ea typeface="Consolas" charset="0"/>
                <a:cs typeface="Consolas" charset="0"/>
              </a:rPr>
              <a:t>device_view</a:t>
            </a:r>
            <a:r>
              <a:rPr lang="en-US" dirty="0" smtClean="0">
                <a:latin typeface="Courier" charset="0"/>
                <a:ea typeface="Courier" charset="0"/>
                <a:cs typeface="Courier" charset="0"/>
              </a:rPr>
              <a:t>);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  <a:p>
            <a:endParaRPr lang="en-US" sz="1799" dirty="0" smtClean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1799" dirty="0" smtClean="0">
                <a:solidFill>
                  <a:srgbClr val="FF0000"/>
                </a:solidFill>
                <a:latin typeface="Consolas" charset="0"/>
                <a:ea typeface="Consolas" charset="0"/>
                <a:cs typeface="Consolas" charset="0"/>
              </a:rPr>
              <a:t>// ... or </a:t>
            </a:r>
            <a:r>
              <a:rPr lang="en-US" sz="1799" dirty="0" err="1" smtClean="0">
                <a:solidFill>
                  <a:srgbClr val="FF0000"/>
                </a:solidFill>
                <a:latin typeface="Consolas" charset="0"/>
                <a:ea typeface="Consolas" charset="0"/>
                <a:cs typeface="Consolas" charset="0"/>
              </a:rPr>
              <a:t>GridTools</a:t>
            </a:r>
            <a:r>
              <a:rPr lang="en-US" sz="1799" dirty="0" smtClean="0">
                <a:solidFill>
                  <a:srgbClr val="FF0000"/>
                </a:solidFill>
                <a:latin typeface="Consolas" charset="0"/>
                <a:ea typeface="Consolas" charset="0"/>
                <a:cs typeface="Consolas" charset="0"/>
              </a:rPr>
              <a:t> or </a:t>
            </a:r>
            <a:r>
              <a:rPr lang="en-US" sz="1799" dirty="0" err="1" smtClean="0">
                <a:solidFill>
                  <a:srgbClr val="FF0000"/>
                </a:solidFill>
                <a:latin typeface="Consolas" charset="0"/>
                <a:ea typeface="Consolas" charset="0"/>
                <a:cs typeface="Consolas" charset="0"/>
              </a:rPr>
              <a:t>Kokkos</a:t>
            </a:r>
            <a:endParaRPr lang="en-US" sz="1799" dirty="0">
              <a:solidFill>
                <a:srgbClr val="FF0000"/>
              </a:solidFill>
              <a:latin typeface="Consolas" charset="0"/>
              <a:ea typeface="Consolas" charset="0"/>
              <a:cs typeface="Consola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7439" y="6154923"/>
            <a:ext cx="5911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Thanks to Carlos Osuna (</a:t>
            </a:r>
            <a:r>
              <a:rPr lang="en-US" dirty="0" err="1" smtClean="0">
                <a:solidFill>
                  <a:schemeClr val="accent2"/>
                </a:solidFill>
              </a:rPr>
              <a:t>MeteoSwiss</a:t>
            </a:r>
            <a:r>
              <a:rPr lang="en-US" dirty="0" smtClean="0">
                <a:solidFill>
                  <a:schemeClr val="accent2"/>
                </a:solidFill>
              </a:rPr>
              <a:t>)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94300" y="182676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C++ 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54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9053" y="5174375"/>
            <a:ext cx="3814176" cy="12316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TextShape 3"/>
          <p:cNvSpPr txBox="1"/>
          <p:nvPr/>
        </p:nvSpPr>
        <p:spPr>
          <a:xfrm>
            <a:off x="9829465" y="7228906"/>
            <a:ext cx="9541426" cy="4259875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marL="742950" lvl="1" indent="-285750">
              <a:buFont typeface="Arial" charset="0"/>
              <a:buChar char="•"/>
            </a:pPr>
            <a:endParaRPr lang="en-US" sz="2800" dirty="0" smtClean="0"/>
          </a:p>
          <a:p>
            <a:pPr marL="285750" indent="-285750">
              <a:buFont typeface="Arial" charset="0"/>
              <a:buChar char="•"/>
            </a:pPr>
            <a:endParaRPr lang="en-US" sz="28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59341" y="317607"/>
            <a:ext cx="5897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+mj-lt"/>
              </a:rPr>
              <a:t>Atlas on GPUS with </a:t>
            </a:r>
            <a:r>
              <a:rPr lang="en-US" sz="2400" dirty="0" err="1" smtClean="0">
                <a:solidFill>
                  <a:schemeClr val="tx2"/>
                </a:solidFill>
                <a:latin typeface="+mj-lt"/>
              </a:rPr>
              <a:t>OpenACC</a:t>
            </a:r>
            <a:r>
              <a:rPr lang="en-US" sz="2400" dirty="0" smtClean="0">
                <a:solidFill>
                  <a:schemeClr val="tx2"/>
                </a:solidFill>
                <a:latin typeface="+mj-lt"/>
              </a:rPr>
              <a:t> for Fortran</a:t>
            </a:r>
            <a:endParaRPr lang="en-US" sz="24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5" t="4115" r="42481" b="2313"/>
          <a:stretch/>
        </p:blipFill>
        <p:spPr>
          <a:xfrm>
            <a:off x="835723" y="1376857"/>
            <a:ext cx="5412678" cy="4711700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6662111" y="1509948"/>
            <a:ext cx="337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Copy </a:t>
            </a:r>
            <a:r>
              <a:rPr lang="en-US" dirty="0" err="1" smtClean="0"/>
              <a:t>field_A</a:t>
            </a:r>
            <a:r>
              <a:rPr lang="en-US" dirty="0" smtClean="0"/>
              <a:t> from CPU to GPU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624011" y="2107728"/>
            <a:ext cx="40834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Create a view of </a:t>
            </a:r>
            <a:r>
              <a:rPr lang="en-US" dirty="0" err="1" smtClean="0"/>
              <a:t>field_A</a:t>
            </a:r>
            <a:r>
              <a:rPr lang="en-US" dirty="0" smtClean="0"/>
              <a:t> into array A,</a:t>
            </a:r>
            <a:br>
              <a:rPr lang="en-US" dirty="0" smtClean="0"/>
            </a:br>
            <a:r>
              <a:rPr lang="en-US" dirty="0" smtClean="0"/>
              <a:t>         and map it to </a:t>
            </a:r>
            <a:r>
              <a:rPr lang="en-US" dirty="0" err="1" smtClean="0"/>
              <a:t>OpenACC</a:t>
            </a:r>
            <a:r>
              <a:rPr lang="en-US" dirty="0" smtClean="0"/>
              <a:t> runtime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662111" y="2956717"/>
            <a:ext cx="4878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Tell </a:t>
            </a:r>
            <a:r>
              <a:rPr lang="en-US" dirty="0" err="1" smtClean="0"/>
              <a:t>OpenACC</a:t>
            </a:r>
            <a:r>
              <a:rPr lang="en-US" dirty="0" smtClean="0"/>
              <a:t> that array A is already on GPU 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740284" y="3944788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Computations on GPU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667500" y="5280899"/>
            <a:ext cx="337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Copy </a:t>
            </a:r>
            <a:r>
              <a:rPr lang="en-US" dirty="0" err="1" smtClean="0"/>
              <a:t>field_A</a:t>
            </a:r>
            <a:r>
              <a:rPr lang="en-US" dirty="0" smtClean="0"/>
              <a:t> from GPU to CPU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4914900" y="1790487"/>
            <a:ext cx="1609883" cy="69380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914900" y="2430893"/>
            <a:ext cx="1609883" cy="40862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914900" y="3178089"/>
            <a:ext cx="160988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4914900" y="4129454"/>
            <a:ext cx="1709111" cy="330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4914900" y="5465565"/>
            <a:ext cx="1625600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95135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61804" t="12213" r="1906" b="55327"/>
          <a:stretch/>
        </p:blipFill>
        <p:spPr>
          <a:xfrm>
            <a:off x="9222601" y="-55755"/>
            <a:ext cx="2943922" cy="18090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358" y="345715"/>
            <a:ext cx="7869600" cy="369332"/>
          </a:xfrm>
        </p:spPr>
        <p:txBody>
          <a:bodyPr/>
          <a:lstStyle/>
          <a:p>
            <a:r>
              <a:rPr lang="en-US" sz="2800" dirty="0" smtClean="0"/>
              <a:t>Mathematical operations</a:t>
            </a:r>
            <a:endParaRPr lang="en-US" sz="2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58" y="715047"/>
            <a:ext cx="11049144" cy="323960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02372" y="6108224"/>
            <a:ext cx="4053639" cy="230657"/>
          </a:xfrm>
        </p:spPr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31837" y="4492222"/>
            <a:ext cx="9853266" cy="1477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latin typeface="Andale Mono" charset="0"/>
                <a:ea typeface="Andale Mono" charset="0"/>
                <a:cs typeface="Andale Mono" charset="0"/>
              </a:rPr>
              <a:t>method 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= 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atlas_fvm_Method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( mesh, levels=137 </a:t>
            </a:r>
            <a:r>
              <a:rPr lang="en-US" dirty="0" smtClean="0">
                <a:latin typeface="Andale Mono" charset="0"/>
                <a:ea typeface="Andale Mono" charset="0"/>
                <a:cs typeface="Andale Mono" charset="0"/>
              </a:rPr>
              <a:t>)</a:t>
            </a:r>
          </a:p>
          <a:p>
            <a:r>
              <a:rPr lang="en-US" dirty="0" err="1" smtClean="0">
                <a:latin typeface="Andale Mono" charset="0"/>
                <a:ea typeface="Andale Mono" charset="0"/>
                <a:cs typeface="Andale Mono" charset="0"/>
              </a:rPr>
              <a:t>nabla</a:t>
            </a:r>
            <a:r>
              <a:rPr lang="en-US" dirty="0" smtClean="0">
                <a:latin typeface="Andale Mono" charset="0"/>
                <a:ea typeface="Andale Mono" charset="0"/>
                <a:cs typeface="Andale Mono" charset="0"/>
              </a:rPr>
              <a:t>  = 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atlas_Nabla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( method </a:t>
            </a:r>
            <a:r>
              <a:rPr lang="en-US" dirty="0" smtClean="0">
                <a:latin typeface="Andale Mono" charset="0"/>
                <a:ea typeface="Andale Mono" charset="0"/>
                <a:cs typeface="Andale Mono" charset="0"/>
              </a:rPr>
              <a:t>)</a:t>
            </a:r>
          </a:p>
          <a:p>
            <a:endParaRPr lang="en-US" dirty="0" smtClean="0">
              <a:latin typeface="Andale Mono" charset="0"/>
              <a:ea typeface="Andale Mono" charset="0"/>
              <a:cs typeface="Andale Mono" charset="0"/>
            </a:endParaRPr>
          </a:p>
          <a:p>
            <a:r>
              <a:rPr lang="en-US" dirty="0" smtClean="0">
                <a:latin typeface="Andale Mono" charset="0"/>
                <a:ea typeface="Andale Mono" charset="0"/>
                <a:cs typeface="Andale Mono" charset="0"/>
              </a:rPr>
              <a:t>call </a:t>
            </a:r>
            <a:r>
              <a:rPr lang="en-US" dirty="0" err="1" smtClean="0">
                <a:latin typeface="Andale Mono" charset="0"/>
                <a:ea typeface="Andale Mono" charset="0"/>
                <a:cs typeface="Andale Mono" charset="0"/>
              </a:rPr>
              <a:t>nabla%gradient</a:t>
            </a:r>
            <a:r>
              <a:rPr lang="en-US" dirty="0" smtClean="0">
                <a:latin typeface="Andale Mono" charset="0"/>
                <a:ea typeface="Andale Mono" charset="0"/>
                <a:cs typeface="Andale Mono" charset="0"/>
              </a:rPr>
              <a:t> ( 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scalarfield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, 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gradfield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 </a:t>
            </a:r>
            <a:r>
              <a:rPr lang="en-US" dirty="0" smtClean="0">
                <a:latin typeface="Andale Mono" charset="0"/>
                <a:ea typeface="Andale Mono" charset="0"/>
                <a:cs typeface="Andale Mono" charset="0"/>
              </a:rPr>
              <a:t>)</a:t>
            </a:r>
          </a:p>
          <a:p>
            <a:r>
              <a:rPr lang="en-US" dirty="0" smtClean="0">
                <a:latin typeface="Andale Mono" charset="0"/>
                <a:ea typeface="Andale Mono" charset="0"/>
                <a:cs typeface="Andale Mono" charset="0"/>
              </a:rPr>
              <a:t>call 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nabla%laplacian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( 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scalarfield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, 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laplfield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 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3772" y="4051450"/>
            <a:ext cx="996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chemeClr val="tx2"/>
                </a:solidFill>
              </a:rPr>
              <a:t>Example Fortran code to create and apply the </a:t>
            </a:r>
            <a:r>
              <a:rPr lang="en-US" u="sng" dirty="0" err="1" smtClean="0">
                <a:solidFill>
                  <a:schemeClr val="tx2"/>
                </a:solidFill>
              </a:rPr>
              <a:t>Nabla</a:t>
            </a:r>
            <a:r>
              <a:rPr lang="en-US" u="sng" dirty="0" smtClean="0">
                <a:solidFill>
                  <a:schemeClr val="tx2"/>
                </a:solidFill>
              </a:rPr>
              <a:t> operator to compute gradient and </a:t>
            </a:r>
            <a:r>
              <a:rPr lang="en-US" u="sng" dirty="0" err="1" smtClean="0">
                <a:solidFill>
                  <a:schemeClr val="tx2"/>
                </a:solidFill>
              </a:rPr>
              <a:t>laplacian</a:t>
            </a:r>
            <a:endParaRPr lang="en-US" u="sng" dirty="0">
              <a:solidFill>
                <a:schemeClr val="tx2"/>
              </a:solidFill>
            </a:endParaRPr>
          </a:p>
        </p:txBody>
      </p:sp>
      <p:sp>
        <p:nvSpPr>
          <p:cNvPr id="11" name="Shape 297"/>
          <p:cNvSpPr/>
          <p:nvPr/>
        </p:nvSpPr>
        <p:spPr>
          <a:xfrm>
            <a:off x="8292778" y="6179971"/>
            <a:ext cx="804669" cy="634835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393" tIns="25393" rIns="25393" bIns="25393" anchor="ctr"/>
          <a:lstStyle>
            <a:lvl1pPr>
              <a:defRPr sz="4700">
                <a:solidFill>
                  <a:srgbClr val="FFFFFF"/>
                </a:solidFill>
              </a:defRPr>
            </a:lvl1pPr>
          </a:lstStyle>
          <a:p>
            <a:r>
              <a:rPr lang="en-US" sz="2350" dirty="0" smtClean="0"/>
              <a:t> FVM</a:t>
            </a:r>
            <a:endParaRPr sz="2350" dirty="0"/>
          </a:p>
        </p:txBody>
      </p:sp>
      <p:pic>
        <p:nvPicPr>
          <p:cNvPr id="12" name="Picture 11"/>
          <p:cNvPicPr>
            <a:picLocks/>
          </p:cNvPicPr>
          <p:nvPr/>
        </p:nvPicPr>
        <p:blipFill>
          <a:blip r:embed="rId5">
            <a:alphaModFix amt="70388"/>
            <a:extLst/>
          </a:blip>
          <a:stretch>
            <a:fillRect/>
          </a:stretch>
        </p:blipFill>
        <p:spPr>
          <a:xfrm>
            <a:off x="9222601" y="5949144"/>
            <a:ext cx="1278771" cy="71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700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 advAuto="0"/>
      <p:bldP spid="12" grpId="0" animBg="1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>
            <a:spLocks noGrp="1"/>
          </p:cNvSpPr>
          <p:nvPr>
            <p:ph type="title"/>
          </p:nvPr>
        </p:nvSpPr>
        <p:spPr>
          <a:xfrm>
            <a:off x="351522" y="171288"/>
            <a:ext cx="10500165" cy="1143001"/>
          </a:xfrm>
          <a:prstGeom prst="rect">
            <a:avLst/>
          </a:prstGeom>
        </p:spPr>
        <p:txBody>
          <a:bodyPr/>
          <a:lstStyle/>
          <a:p>
            <a:r>
              <a:rPr sz="2800" dirty="0">
                <a:solidFill>
                  <a:schemeClr val="tx2"/>
                </a:solidFill>
              </a:rPr>
              <a:t>Spectral Transforms in Atlas</a:t>
            </a:r>
          </a:p>
        </p:txBody>
      </p:sp>
      <p:sp>
        <p:nvSpPr>
          <p:cNvPr id="274" name="Shape 274"/>
          <p:cNvSpPr/>
          <p:nvPr/>
        </p:nvSpPr>
        <p:spPr>
          <a:xfrm>
            <a:off x="528445" y="1931102"/>
            <a:ext cx="5643680" cy="3598966"/>
          </a:xfrm>
          <a:prstGeom prst="rect">
            <a:avLst/>
          </a:prstGeom>
          <a:solidFill>
            <a:schemeClr val="accent2">
              <a:hueOff val="-2473793"/>
              <a:satOff val="-50209"/>
              <a:lumOff val="23543"/>
              <a:alpha val="14149"/>
            </a:schemeClr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25393" tIns="25393" rIns="25393" bIns="25393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275" name="Shape 275"/>
          <p:cNvSpPr/>
          <p:nvPr/>
        </p:nvSpPr>
        <p:spPr>
          <a:xfrm>
            <a:off x="662080" y="1858285"/>
            <a:ext cx="5565612" cy="37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Grid </a:t>
            </a:r>
            <a:r>
              <a:rPr sz="2000" dirty="0" smtClean="0"/>
              <a:t>grid(“</a:t>
            </a:r>
            <a:r>
              <a:rPr sz="2000" dirty="0"/>
              <a:t>O1280”);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endParaRPr sz="2000" dirty="0"/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StructuredColumns gp ( grid, </a:t>
            </a:r>
            <a:r>
              <a:rPr lang="en-US" sz="2000" dirty="0" smtClean="0"/>
              <a:t>l</a:t>
            </a:r>
            <a:r>
              <a:rPr sz="2000" dirty="0" smtClean="0"/>
              <a:t>evels(137</a:t>
            </a:r>
            <a:r>
              <a:rPr sz="2000" dirty="0"/>
              <a:t>) );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Spectral sp( 1279, </a:t>
            </a:r>
            <a:r>
              <a:rPr lang="en-US" sz="2000" dirty="0" smtClean="0"/>
              <a:t>l</a:t>
            </a:r>
            <a:r>
              <a:rPr sz="2000" dirty="0" smtClean="0"/>
              <a:t>evels(137</a:t>
            </a:r>
            <a:r>
              <a:rPr sz="2000" dirty="0"/>
              <a:t>) );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endParaRPr sz="2000" dirty="0"/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Field </a:t>
            </a:r>
            <a:r>
              <a:rPr sz="2000" dirty="0" smtClean="0"/>
              <a:t>gpfield </a:t>
            </a:r>
            <a:r>
              <a:rPr sz="2000" dirty="0"/>
              <a:t>= gp.createField&lt;double&gt;();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Field </a:t>
            </a:r>
            <a:r>
              <a:rPr sz="2000" dirty="0" smtClean="0"/>
              <a:t>spfield </a:t>
            </a:r>
            <a:r>
              <a:rPr sz="2000" dirty="0"/>
              <a:t>= sp.createField&lt;double&gt;();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endParaRPr sz="2000" dirty="0"/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Trans trans( </a:t>
            </a:r>
            <a:r>
              <a:rPr lang="en-US" sz="2000" dirty="0" smtClean="0"/>
              <a:t>gp</a:t>
            </a:r>
            <a:r>
              <a:rPr sz="2000" dirty="0" smtClean="0"/>
              <a:t>, </a:t>
            </a:r>
            <a:r>
              <a:rPr lang="en-US" sz="2000" dirty="0" smtClean="0"/>
              <a:t>sp</a:t>
            </a:r>
            <a:r>
              <a:rPr sz="2000" dirty="0" smtClean="0"/>
              <a:t> </a:t>
            </a:r>
            <a:r>
              <a:rPr sz="2000" dirty="0"/>
              <a:t>);   // TCo1279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endParaRPr sz="2000" dirty="0"/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trans.dirtrans( </a:t>
            </a:r>
            <a:r>
              <a:rPr sz="2000" dirty="0" smtClean="0"/>
              <a:t>gpfield</a:t>
            </a:r>
            <a:r>
              <a:rPr sz="2000" dirty="0"/>
              <a:t>, </a:t>
            </a:r>
            <a:r>
              <a:rPr sz="2000" dirty="0" smtClean="0"/>
              <a:t>spfield </a:t>
            </a:r>
            <a:r>
              <a:rPr sz="2000" dirty="0"/>
              <a:t>);</a:t>
            </a:r>
          </a:p>
          <a:p>
            <a:pPr algn="l">
              <a:defRPr sz="4000">
                <a:latin typeface="Inconsolata"/>
                <a:ea typeface="Inconsolata"/>
                <a:cs typeface="Inconsolata"/>
                <a:sym typeface="Inconsolata"/>
              </a:defRPr>
            </a:pPr>
            <a:r>
              <a:rPr sz="2000" dirty="0"/>
              <a:t>trans.invtrans( </a:t>
            </a:r>
            <a:r>
              <a:rPr sz="2000" dirty="0" smtClean="0"/>
              <a:t>spfield</a:t>
            </a:r>
            <a:r>
              <a:rPr sz="2000" dirty="0"/>
              <a:t>, </a:t>
            </a:r>
            <a:r>
              <a:rPr sz="2000" dirty="0" smtClean="0"/>
              <a:t>gpfield </a:t>
            </a:r>
            <a:r>
              <a:rPr sz="2000" dirty="0"/>
              <a:t>);</a:t>
            </a:r>
          </a:p>
        </p:txBody>
      </p:sp>
      <p:pic>
        <p:nvPicPr>
          <p:cNvPr id="276" name="Picture 275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32693" y="3483179"/>
            <a:ext cx="324958" cy="529626"/>
          </a:xfrm>
          <a:prstGeom prst="rect">
            <a:avLst/>
          </a:prstGeom>
        </p:spPr>
      </p:pic>
      <p:pic>
        <p:nvPicPr>
          <p:cNvPr id="278" name="Picture 277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32693" y="2647265"/>
            <a:ext cx="324958" cy="529626"/>
          </a:xfrm>
          <a:prstGeom prst="rect">
            <a:avLst/>
          </a:prstGeom>
        </p:spPr>
      </p:pic>
      <p:sp>
        <p:nvSpPr>
          <p:cNvPr id="280" name="Shape 280"/>
          <p:cNvSpPr/>
          <p:nvPr/>
        </p:nvSpPr>
        <p:spPr>
          <a:xfrm>
            <a:off x="6817426" y="2765798"/>
            <a:ext cx="3157902" cy="359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r>
              <a:rPr sz="2000" dirty="0"/>
              <a:t>FunctionSpaces  gp and sp</a:t>
            </a:r>
          </a:p>
        </p:txBody>
      </p:sp>
      <p:sp>
        <p:nvSpPr>
          <p:cNvPr id="281" name="Shape 281"/>
          <p:cNvSpPr/>
          <p:nvPr/>
        </p:nvSpPr>
        <p:spPr>
          <a:xfrm>
            <a:off x="6817426" y="3397169"/>
            <a:ext cx="2702649" cy="6668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pPr algn="l"/>
            <a:r>
              <a:rPr sz="2000"/>
              <a:t>Creation of fields</a:t>
            </a:r>
          </a:p>
          <a:p>
            <a:pPr algn="l"/>
            <a:r>
              <a:rPr sz="2000"/>
              <a:t>through FunctionSpace</a:t>
            </a:r>
          </a:p>
        </p:txBody>
      </p:sp>
      <p:pic>
        <p:nvPicPr>
          <p:cNvPr id="282" name="Picture 281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32693" y="4962261"/>
            <a:ext cx="324958" cy="529626"/>
          </a:xfrm>
          <a:prstGeom prst="rect">
            <a:avLst/>
          </a:prstGeom>
        </p:spPr>
      </p:pic>
      <p:sp>
        <p:nvSpPr>
          <p:cNvPr id="284" name="Shape 284"/>
          <p:cNvSpPr/>
          <p:nvPr/>
        </p:nvSpPr>
        <p:spPr>
          <a:xfrm>
            <a:off x="6799175" y="4931167"/>
            <a:ext cx="1337019" cy="359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r>
              <a:rPr sz="2000"/>
              <a:t>Transforms</a:t>
            </a:r>
          </a:p>
        </p:txBody>
      </p:sp>
      <p:pic>
        <p:nvPicPr>
          <p:cNvPr id="285" name="Picture 284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32693" y="4214406"/>
            <a:ext cx="324958" cy="529626"/>
          </a:xfrm>
          <a:prstGeom prst="rect">
            <a:avLst/>
          </a:prstGeom>
        </p:spPr>
      </p:pic>
      <p:sp>
        <p:nvSpPr>
          <p:cNvPr id="287" name="Shape 287"/>
          <p:cNvSpPr/>
          <p:nvPr/>
        </p:nvSpPr>
        <p:spPr>
          <a:xfrm>
            <a:off x="6773782" y="4249814"/>
            <a:ext cx="3181947" cy="359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r>
              <a:rPr sz="2000"/>
              <a:t>Internally sets up IFS-trans </a:t>
            </a:r>
          </a:p>
        </p:txBody>
      </p:sp>
      <p:pic>
        <p:nvPicPr>
          <p:cNvPr id="288" name="Picture 287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32693" y="1968312"/>
            <a:ext cx="324958" cy="529626"/>
          </a:xfrm>
          <a:prstGeom prst="rect">
            <a:avLst/>
          </a:prstGeom>
        </p:spPr>
      </p:pic>
      <p:sp>
        <p:nvSpPr>
          <p:cNvPr id="290" name="Shape 290"/>
          <p:cNvSpPr/>
          <p:nvPr/>
        </p:nvSpPr>
        <p:spPr>
          <a:xfrm>
            <a:off x="7188549" y="6071957"/>
            <a:ext cx="851157" cy="634835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393" tIns="25393" rIns="25393" bIns="25393" anchor="ctr"/>
          <a:lstStyle>
            <a:lvl1pPr>
              <a:defRPr sz="4700">
                <a:solidFill>
                  <a:srgbClr val="FFFFFF"/>
                </a:solidFill>
              </a:defRPr>
            </a:lvl1pPr>
          </a:lstStyle>
          <a:p>
            <a:r>
              <a:rPr lang="en-US" sz="2350" dirty="0" smtClean="0"/>
              <a:t> FVM</a:t>
            </a:r>
            <a:endParaRPr sz="2350" dirty="0"/>
          </a:p>
        </p:txBody>
      </p:sp>
      <p:pic>
        <p:nvPicPr>
          <p:cNvPr id="299" name="Picture 298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55288" y="5819353"/>
            <a:ext cx="2250125" cy="716587"/>
          </a:xfrm>
          <a:prstGeom prst="rect">
            <a:avLst/>
          </a:prstGeom>
        </p:spPr>
      </p:pic>
      <p:sp>
        <p:nvSpPr>
          <p:cNvPr id="292" name="Shape 292"/>
          <p:cNvSpPr/>
          <p:nvPr/>
        </p:nvSpPr>
        <p:spPr>
          <a:xfrm>
            <a:off x="6740770" y="2002808"/>
            <a:ext cx="4023523" cy="359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r>
              <a:rPr sz="2000" dirty="0"/>
              <a:t>Grid (Octahedral Gaussian O1280)</a:t>
            </a:r>
          </a:p>
        </p:txBody>
      </p:sp>
      <p:sp>
        <p:nvSpPr>
          <p:cNvPr id="293" name="Shape 293"/>
          <p:cNvSpPr/>
          <p:nvPr/>
        </p:nvSpPr>
        <p:spPr>
          <a:xfrm>
            <a:off x="370142" y="1332899"/>
            <a:ext cx="1883515" cy="4206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r>
              <a:rPr sz="2400" dirty="0"/>
              <a:t>C++ example</a:t>
            </a:r>
          </a:p>
        </p:txBody>
      </p:sp>
      <p:pic>
        <p:nvPicPr>
          <p:cNvPr id="294" name="Picture 293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1583259">
            <a:off x="370131" y="1732241"/>
            <a:ext cx="2010544" cy="38091"/>
          </a:xfrm>
          <a:prstGeom prst="rect">
            <a:avLst/>
          </a:prstGeom>
        </p:spPr>
      </p:pic>
      <p:sp>
        <p:nvSpPr>
          <p:cNvPr id="296" name="Shape 296"/>
          <p:cNvSpPr/>
          <p:nvPr/>
        </p:nvSpPr>
        <p:spPr>
          <a:xfrm>
            <a:off x="3720995" y="5970068"/>
            <a:ext cx="1458719" cy="6668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3" tIns="25393" rIns="25393" bIns="25393" anchor="ctr">
            <a:spAutoFit/>
          </a:bodyPr>
          <a:lstStyle/>
          <a:p>
            <a:pPr algn="l">
              <a:defRPr b="1">
                <a:solidFill>
                  <a:schemeClr val="accent6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000" dirty="0"/>
              <a:t>Similar </a:t>
            </a:r>
          </a:p>
          <a:p>
            <a:pPr algn="l">
              <a:defRPr b="1">
                <a:solidFill>
                  <a:schemeClr val="accent6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000" dirty="0"/>
              <a:t>   in Fortran</a:t>
            </a:r>
          </a:p>
        </p:txBody>
      </p:sp>
      <p:sp>
        <p:nvSpPr>
          <p:cNvPr id="297" name="Shape 297"/>
          <p:cNvSpPr/>
          <p:nvPr/>
        </p:nvSpPr>
        <p:spPr>
          <a:xfrm>
            <a:off x="715149" y="6057028"/>
            <a:ext cx="804669" cy="634835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393" tIns="25393" rIns="25393" bIns="25393" anchor="ctr"/>
          <a:lstStyle>
            <a:lvl1pPr>
              <a:defRPr sz="4700">
                <a:solidFill>
                  <a:srgbClr val="FFFFFF"/>
                </a:solidFill>
              </a:defRPr>
            </a:lvl1pPr>
          </a:lstStyle>
          <a:p>
            <a:r>
              <a:rPr lang="en-US" sz="2350" dirty="0" smtClean="0"/>
              <a:t> </a:t>
            </a:r>
            <a:r>
              <a:rPr sz="2350" dirty="0" smtClean="0"/>
              <a:t>MIR</a:t>
            </a:r>
            <a:endParaRPr sz="2350" dirty="0"/>
          </a:p>
        </p:txBody>
      </p:sp>
      <p:pic>
        <p:nvPicPr>
          <p:cNvPr id="301" name="Picture 300"/>
          <p:cNvPicPr>
            <a:picLocks/>
          </p:cNvPicPr>
          <p:nvPr/>
        </p:nvPicPr>
        <p:blipFill>
          <a:blip r:embed="rId5">
            <a:alphaModFix amt="70388"/>
            <a:extLst/>
          </a:blip>
          <a:stretch>
            <a:fillRect/>
          </a:stretch>
        </p:blipFill>
        <p:spPr>
          <a:xfrm>
            <a:off x="1644972" y="5826201"/>
            <a:ext cx="1278771" cy="71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144640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4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4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" grpId="0" animBg="1" advAuto="0"/>
      <p:bldP spid="299" grpId="0" animBg="1" advAuto="0"/>
      <p:bldP spid="296" grpId="0" animBg="1" advAuto="0"/>
      <p:bldP spid="297" grpId="0" animBg="1" advAuto="0"/>
      <p:bldP spid="301" grpId="0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894122" y="1079454"/>
            <a:ext cx="9135478" cy="4191630"/>
          </a:xfrm>
        </p:spPr>
        <p:txBody>
          <a:bodyPr/>
          <a:lstStyle/>
          <a:p>
            <a:r>
              <a:rPr lang="en-US" sz="1999" dirty="0" smtClean="0"/>
              <a:t>Open-source (Apache 2.0),  </a:t>
            </a:r>
            <a:r>
              <a:rPr lang="en-US" sz="1999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http://</a:t>
            </a:r>
            <a:r>
              <a:rPr lang="en-US" sz="1999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github.com</a:t>
            </a:r>
            <a:r>
              <a:rPr lang="en-US" sz="1999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/</a:t>
            </a:r>
            <a:r>
              <a:rPr lang="en-US" sz="1999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ecmwf</a:t>
            </a:r>
            <a:r>
              <a:rPr lang="en-US" sz="1999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/atlas</a:t>
            </a:r>
          </a:p>
          <a:p>
            <a:r>
              <a:rPr lang="en-US" sz="1999" dirty="0" smtClean="0"/>
              <a:t>Continuous Integration:</a:t>
            </a:r>
          </a:p>
          <a:p>
            <a:pPr lvl="1"/>
            <a:r>
              <a:rPr lang="en-US" sz="1800" dirty="0" smtClean="0"/>
              <a:t>Travis [public] ( compilers: Clang, GNU, PGI ;  platforms: Linux, OSX)</a:t>
            </a:r>
          </a:p>
          <a:p>
            <a:pPr lvl="1"/>
            <a:r>
              <a:rPr lang="en-US" sz="1800" dirty="0" smtClean="0"/>
              <a:t>Bamboo [in-house] ( compilers: Intel, Cray, GNU, PGI, Clang )</a:t>
            </a:r>
          </a:p>
          <a:p>
            <a:r>
              <a:rPr lang="en-US" sz="1999" dirty="0" smtClean="0"/>
              <a:t>Documentation (Needs much more work), </a:t>
            </a:r>
            <a:br>
              <a:rPr lang="en-US" sz="1999" dirty="0" smtClean="0"/>
            </a:br>
            <a:r>
              <a:rPr lang="en-US" sz="1999" dirty="0" smtClean="0"/>
              <a:t>	</a:t>
            </a:r>
            <a:r>
              <a:rPr lang="en-US" sz="1999" dirty="0" smtClean="0">
                <a:solidFill>
                  <a:schemeClr val="accent1"/>
                </a:solidFill>
              </a:rPr>
              <a:t>https://</a:t>
            </a:r>
            <a:r>
              <a:rPr lang="en-US" sz="1999" dirty="0" err="1" smtClean="0">
                <a:solidFill>
                  <a:schemeClr val="accent1"/>
                </a:solidFill>
              </a:rPr>
              <a:t>sites.ecmwf.int</a:t>
            </a:r>
            <a:r>
              <a:rPr lang="en-US" sz="1999" dirty="0" smtClean="0">
                <a:solidFill>
                  <a:schemeClr val="accent1"/>
                </a:solidFill>
              </a:rPr>
              <a:t>/docs/atlas/ </a:t>
            </a:r>
            <a:endParaRPr lang="en-US" sz="1999" dirty="0">
              <a:solidFill>
                <a:schemeClr val="accent1"/>
              </a:solidFill>
            </a:endParaRPr>
          </a:p>
        </p:txBody>
      </p:sp>
      <p:grpSp>
        <p:nvGrpSpPr>
          <p:cNvPr id="12" name="Group 125"/>
          <p:cNvGrpSpPr/>
          <p:nvPr/>
        </p:nvGrpSpPr>
        <p:grpSpPr>
          <a:xfrm>
            <a:off x="9367958" y="936103"/>
            <a:ext cx="2573560" cy="3421812"/>
            <a:chOff x="0" y="0"/>
            <a:chExt cx="6772834" cy="8940018"/>
          </a:xfrm>
        </p:grpSpPr>
        <p:pic>
          <p:nvPicPr>
            <p:cNvPr id="13" name="Atlas_statue-enhanced.jpeg"/>
            <p:cNvPicPr>
              <a:picLocks noChangeAspect="1"/>
            </p:cNvPicPr>
            <p:nvPr/>
          </p:nvPicPr>
          <p:blipFill>
            <a:blip r:embed="rId3">
              <a:extLst/>
            </a:blip>
            <a:srcRect/>
            <a:stretch>
              <a:fillRect/>
            </a:stretch>
          </p:blipFill>
          <p:spPr>
            <a:xfrm>
              <a:off x="139700" y="139700"/>
              <a:ext cx="6493435" cy="8660619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6772835" cy="8940019"/>
            </a:xfrm>
            <a:prstGeom prst="rect">
              <a:avLst/>
            </a:prstGeom>
            <a:effectLst/>
          </p:spPr>
        </p:pic>
      </p:grp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62000" y="360000"/>
            <a:ext cx="10864208" cy="494578"/>
          </a:xfrm>
        </p:spPr>
        <p:txBody>
          <a:bodyPr/>
          <a:lstStyle/>
          <a:p>
            <a:r>
              <a:rPr lang="en-US" dirty="0" smtClean="0"/>
              <a:t>Atlas, a library for NWP and climate modelling – </a:t>
            </a:r>
            <a:r>
              <a:rPr lang="en-US" sz="2399" i="1" dirty="0" err="1" smtClean="0"/>
              <a:t>Deconinck</a:t>
            </a:r>
            <a:r>
              <a:rPr lang="en-US" sz="2399" i="1" smtClean="0"/>
              <a:t> </a:t>
            </a:r>
            <a:r>
              <a:rPr lang="en-US" sz="2399" i="1"/>
              <a:t>et al. 2017, J-CPC</a:t>
            </a:r>
            <a:br>
              <a:rPr lang="en-US" sz="2399" i="1"/>
            </a:b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90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dependencies and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308" y="729332"/>
            <a:ext cx="8704855" cy="58186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497291" y="936000"/>
            <a:ext cx="236912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Linux, OSX, </a:t>
            </a:r>
            <a:r>
              <a:rPr lang="mr-IN" dirty="0" smtClean="0"/>
              <a:t>…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>
                <a:sym typeface="Wingdings"/>
              </a:rPr>
              <a:t> POSIX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Compilers:</a:t>
            </a:r>
          </a:p>
          <a:p>
            <a:r>
              <a:rPr lang="en-US" dirty="0"/>
              <a:t>	</a:t>
            </a:r>
            <a:r>
              <a:rPr lang="en-US" dirty="0" smtClean="0"/>
              <a:t>C++ 11</a:t>
            </a:r>
          </a:p>
          <a:p>
            <a:r>
              <a:rPr lang="en-US" dirty="0" smtClean="0"/>
              <a:t>	Fortran2008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660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>
          <a:xfrm>
            <a:off x="11294533" y="6374929"/>
            <a:ext cx="467822" cy="246004"/>
          </a:xfrm>
        </p:spPr>
        <p:txBody>
          <a:bodyPr/>
          <a:lstStyle/>
          <a:p>
            <a:fld id="{86CB4B4D-7CA3-9044-876B-883B54F8677D}" type="slidenum">
              <a:rPr lang="en-US" smtClean="0"/>
              <a:t>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312" y="1197914"/>
            <a:ext cx="9966377" cy="5009679"/>
          </a:xfrm>
          <a:prstGeom prst="rect">
            <a:avLst/>
          </a:prstGeom>
        </p:spPr>
      </p:pic>
      <p:sp>
        <p:nvSpPr>
          <p:cNvPr id="4" name="Shape 129"/>
          <p:cNvSpPr txBox="1">
            <a:spLocks/>
          </p:cNvSpPr>
          <p:nvPr/>
        </p:nvSpPr>
        <p:spPr>
          <a:xfrm>
            <a:off x="351522" y="54913"/>
            <a:ext cx="10500165" cy="1143001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Object oriented design C++ / Modern Fortran</a:t>
            </a:r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5523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structured-O16-grid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57790" y="1913981"/>
            <a:ext cx="6845876" cy="3579459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O32_32part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28573" y="774186"/>
            <a:ext cx="3836291" cy="3699291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Shape 147"/>
          <p:cNvSpPr/>
          <p:nvPr/>
        </p:nvSpPr>
        <p:spPr>
          <a:xfrm>
            <a:off x="4797337" y="348441"/>
            <a:ext cx="615743" cy="3282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5" tIns="25395" rIns="25395" bIns="25395" anchor="ctr">
            <a:spAutoFit/>
          </a:bodyPr>
          <a:lstStyle/>
          <a:p>
            <a:r>
              <a:rPr/>
              <a:t>Mesh</a:t>
            </a:r>
          </a:p>
        </p:txBody>
      </p:sp>
      <p:sp>
        <p:nvSpPr>
          <p:cNvPr id="148" name="Shape 148"/>
          <p:cNvSpPr/>
          <p:nvPr/>
        </p:nvSpPr>
        <p:spPr>
          <a:xfrm>
            <a:off x="208492" y="6024895"/>
            <a:ext cx="1137684" cy="605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5" tIns="25395" rIns="25395" bIns="25395" anchor="ctr">
            <a:spAutoFit/>
          </a:bodyPr>
          <a:lstStyle/>
          <a:p>
            <a:pPr algn="l"/>
            <a:r>
              <a:rPr/>
              <a:t>Partitions</a:t>
            </a:r>
          </a:p>
          <a:p>
            <a:pPr algn="l"/>
            <a:r>
              <a:rPr/>
              <a:t>with halo’s</a:t>
            </a:r>
          </a:p>
        </p:txBody>
      </p:sp>
      <p:pic>
        <p:nvPicPr>
          <p:cNvPr id="174" name="Picture 173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599291" y="2467650"/>
            <a:ext cx="871707" cy="641684"/>
          </a:xfrm>
          <a:prstGeom prst="rect">
            <a:avLst/>
          </a:prstGeom>
        </p:spPr>
      </p:pic>
      <p:sp>
        <p:nvSpPr>
          <p:cNvPr id="150" name="Shape 150"/>
          <p:cNvSpPr/>
          <p:nvPr/>
        </p:nvSpPr>
        <p:spPr>
          <a:xfrm flipV="1">
            <a:off x="4511537" y="3728244"/>
            <a:ext cx="1180500" cy="914219"/>
          </a:xfrm>
          <a:prstGeom prst="line">
            <a:avLst/>
          </a:prstGeom>
          <a:ln w="76200">
            <a:solidFill>
              <a:srgbClr val="E87B32"/>
            </a:solidFill>
            <a:miter lim="400000"/>
            <a:headEnd type="stealth"/>
          </a:ln>
        </p:spPr>
        <p:txBody>
          <a:bodyPr lIns="25395" tIns="25395" rIns="25395" bIns="25395" anchor="ctr"/>
          <a:lstStyle/>
          <a:p>
            <a:pPr>
              <a:defRPr sz="3200"/>
            </a:pPr>
            <a:endParaRPr/>
          </a:p>
        </p:txBody>
      </p:sp>
      <p:sp>
        <p:nvSpPr>
          <p:cNvPr id="151" name="Shape 151"/>
          <p:cNvSpPr/>
          <p:nvPr/>
        </p:nvSpPr>
        <p:spPr>
          <a:xfrm flipV="1">
            <a:off x="2455305" y="3372643"/>
            <a:ext cx="2157513" cy="651467"/>
          </a:xfrm>
          <a:prstGeom prst="line">
            <a:avLst/>
          </a:prstGeom>
          <a:ln w="76200">
            <a:solidFill>
              <a:srgbClr val="E87B32"/>
            </a:solidFill>
            <a:miter lim="400000"/>
            <a:headEnd type="stealth"/>
          </a:ln>
        </p:spPr>
        <p:txBody>
          <a:bodyPr lIns="25395" tIns="25395" rIns="25395" bIns="25395" anchor="ctr"/>
          <a:lstStyle/>
          <a:p>
            <a:pPr>
              <a:defRPr sz="3200"/>
            </a:pPr>
            <a:endParaRPr/>
          </a:p>
        </p:txBody>
      </p:sp>
      <p:sp>
        <p:nvSpPr>
          <p:cNvPr id="152" name="Shape 152"/>
          <p:cNvSpPr/>
          <p:nvPr/>
        </p:nvSpPr>
        <p:spPr>
          <a:xfrm>
            <a:off x="6495805" y="5933028"/>
            <a:ext cx="551611" cy="3282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5" tIns="25395" rIns="25395" bIns="25395" anchor="ctr">
            <a:spAutoFit/>
          </a:bodyPr>
          <a:lstStyle/>
          <a:p>
            <a:r>
              <a:rPr/>
              <a:t>Field</a:t>
            </a:r>
          </a:p>
        </p:txBody>
      </p:sp>
      <p:pic>
        <p:nvPicPr>
          <p:cNvPr id="176" name="Picture 175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484934" y="3363650"/>
            <a:ext cx="556342" cy="1244437"/>
          </a:xfrm>
          <a:prstGeom prst="rect">
            <a:avLst/>
          </a:prstGeom>
        </p:spPr>
      </p:pic>
      <p:pic>
        <p:nvPicPr>
          <p:cNvPr id="178" name="Picture 177"/>
          <p:cNvPicPr>
            <a:picLocks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754172" y="676044"/>
            <a:ext cx="1347221" cy="730960"/>
          </a:xfrm>
          <a:prstGeom prst="rect">
            <a:avLst/>
          </a:prstGeom>
        </p:spPr>
      </p:pic>
      <p:pic>
        <p:nvPicPr>
          <p:cNvPr id="156" name="MPDATA_dualmesh.png"/>
          <p:cNvPicPr>
            <a:picLocks noChangeAspect="1"/>
          </p:cNvPicPr>
          <p:nvPr/>
        </p:nvPicPr>
        <p:blipFill>
          <a:blip r:embed="rId7">
            <a:extLst/>
          </a:blip>
          <a:srcRect b="4"/>
          <a:stretch>
            <a:fillRect/>
          </a:stretch>
        </p:blipFill>
        <p:spPr>
          <a:xfrm>
            <a:off x="8482937" y="453346"/>
            <a:ext cx="1894361" cy="11854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0800"/>
                </a:lnTo>
                <a:lnTo>
                  <a:pt x="0" y="21600"/>
                </a:lnTo>
                <a:lnTo>
                  <a:pt x="10799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0"/>
                </a:lnTo>
                <a:lnTo>
                  <a:pt x="10799" y="0"/>
                </a:lnTo>
                <a:lnTo>
                  <a:pt x="0" y="0"/>
                </a:lnTo>
                <a:close/>
                <a:moveTo>
                  <a:pt x="9182" y="3109"/>
                </a:moveTo>
                <a:cubicBezTo>
                  <a:pt x="9262" y="3239"/>
                  <a:pt x="8814" y="7593"/>
                  <a:pt x="8686" y="7926"/>
                </a:cubicBezTo>
                <a:cubicBezTo>
                  <a:pt x="8584" y="8191"/>
                  <a:pt x="6469" y="8118"/>
                  <a:pt x="6279" y="7842"/>
                </a:cubicBezTo>
                <a:cubicBezTo>
                  <a:pt x="6024" y="7471"/>
                  <a:pt x="5791" y="7779"/>
                  <a:pt x="5938" y="8294"/>
                </a:cubicBezTo>
                <a:cubicBezTo>
                  <a:pt x="6032" y="8624"/>
                  <a:pt x="5999" y="8942"/>
                  <a:pt x="5752" y="10070"/>
                </a:cubicBezTo>
                <a:cubicBezTo>
                  <a:pt x="5587" y="10825"/>
                  <a:pt x="5417" y="11493"/>
                  <a:pt x="5375" y="11552"/>
                </a:cubicBezTo>
                <a:cubicBezTo>
                  <a:pt x="5332" y="11612"/>
                  <a:pt x="4823" y="11466"/>
                  <a:pt x="4244" y="11230"/>
                </a:cubicBezTo>
                <a:cubicBezTo>
                  <a:pt x="2821" y="10650"/>
                  <a:pt x="2832" y="10680"/>
                  <a:pt x="2979" y="7897"/>
                </a:cubicBezTo>
                <a:cubicBezTo>
                  <a:pt x="3118" y="5265"/>
                  <a:pt x="3194" y="5036"/>
                  <a:pt x="3995" y="4773"/>
                </a:cubicBezTo>
                <a:cubicBezTo>
                  <a:pt x="4316" y="4667"/>
                  <a:pt x="5593" y="4220"/>
                  <a:pt x="6836" y="3778"/>
                </a:cubicBezTo>
                <a:cubicBezTo>
                  <a:pt x="8078" y="3336"/>
                  <a:pt x="9134" y="3034"/>
                  <a:pt x="9182" y="3109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157" name="pasted-image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0503471" y="1956979"/>
            <a:ext cx="1271048" cy="737788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" name="pasted-image.pdf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0407543" y="537642"/>
            <a:ext cx="1462903" cy="1007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9" name="pasted-image.pdf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8794584" y="1806589"/>
            <a:ext cx="1271048" cy="882747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Shape 160"/>
          <p:cNvSpPr/>
          <p:nvPr/>
        </p:nvSpPr>
        <p:spPr>
          <a:xfrm>
            <a:off x="8699113" y="1448876"/>
            <a:ext cx="1545696" cy="3478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395" tIns="25395" rIns="25395" bIns="25395" anchor="ctr"/>
          <a:lstStyle>
            <a:lvl1pPr>
              <a:defRPr sz="2400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sz="1600"/>
              <a:t>Finite Volume</a:t>
            </a:r>
          </a:p>
        </p:txBody>
      </p:sp>
      <p:sp>
        <p:nvSpPr>
          <p:cNvPr id="161" name="Shape 161"/>
          <p:cNvSpPr/>
          <p:nvPr/>
        </p:nvSpPr>
        <p:spPr>
          <a:xfrm>
            <a:off x="10407543" y="1504883"/>
            <a:ext cx="2155585" cy="4475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395" tIns="25395" rIns="25395" bIns="25395" anchor="ctr"/>
          <a:lstStyle>
            <a:lvl1pPr>
              <a:defRPr sz="2400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sz="1600" smtClean="0"/>
              <a:t>Spectral</a:t>
            </a:r>
            <a:endParaRPr lang="en-US" sz="1600"/>
          </a:p>
          <a:p>
            <a:r>
              <a:rPr sz="1600" smtClean="0"/>
              <a:t>Transforms</a:t>
            </a:r>
            <a:endParaRPr sz="1600"/>
          </a:p>
        </p:txBody>
      </p:sp>
      <p:sp>
        <p:nvSpPr>
          <p:cNvPr id="162" name="Shape 162"/>
          <p:cNvSpPr/>
          <p:nvPr/>
        </p:nvSpPr>
        <p:spPr>
          <a:xfrm>
            <a:off x="8579637" y="2674235"/>
            <a:ext cx="1485996" cy="2928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395" tIns="25395" rIns="25395" bIns="25395" anchor="ctr"/>
          <a:lstStyle>
            <a:lvl1pPr>
              <a:defRPr sz="2400"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sz="1600"/>
              <a:t>Finite Element</a:t>
            </a:r>
          </a:p>
        </p:txBody>
      </p:sp>
      <p:sp>
        <p:nvSpPr>
          <p:cNvPr id="163" name="Shape 163"/>
          <p:cNvSpPr/>
          <p:nvPr/>
        </p:nvSpPr>
        <p:spPr>
          <a:xfrm>
            <a:off x="10309465" y="2722716"/>
            <a:ext cx="1838506" cy="3880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395" tIns="25395" rIns="25395" bIns="25395" anchor="ctr"/>
          <a:lstStyle/>
          <a:p>
            <a:pPr>
              <a:defRPr sz="2400"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  <a:r>
              <a:rPr sz="1600"/>
              <a:t>Discontinuous </a:t>
            </a:r>
          </a:p>
          <a:p>
            <a:pPr>
              <a:defRPr sz="2400"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  <a:r>
              <a:rPr sz="1600"/>
              <a:t>Spectral Element</a:t>
            </a:r>
          </a:p>
        </p:txBody>
      </p:sp>
      <p:sp>
        <p:nvSpPr>
          <p:cNvPr id="166" name="Shape 166"/>
          <p:cNvSpPr/>
          <p:nvPr/>
        </p:nvSpPr>
        <p:spPr>
          <a:xfrm>
            <a:off x="9151694" y="99636"/>
            <a:ext cx="1591146" cy="3282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5" tIns="25395" rIns="25395" bIns="25395" anchor="ctr">
            <a:spAutoFit/>
          </a:bodyPr>
          <a:lstStyle/>
          <a:p>
            <a:r>
              <a:rPr/>
              <a:t>FunctionSpace</a:t>
            </a:r>
          </a:p>
        </p:txBody>
      </p:sp>
      <p:pic>
        <p:nvPicPr>
          <p:cNvPr id="167" name="O32_grid.png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100000">
                        <a14:foregroundMark x1="56381" y1="36957" x2="56381" y2="3695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26485" y="2115693"/>
            <a:ext cx="4466237" cy="429119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8" name="O32_32parts_p10.pdf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4807222" y="2364611"/>
            <a:ext cx="1744022" cy="168174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9" name="O32_32parts_p9.pdf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3862478" y="2409061"/>
            <a:ext cx="1704511" cy="1643640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Shape 170"/>
          <p:cNvSpPr/>
          <p:nvPr/>
        </p:nvSpPr>
        <p:spPr>
          <a:xfrm>
            <a:off x="282402" y="2426658"/>
            <a:ext cx="487365" cy="3282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5" tIns="25395" rIns="25395" bIns="25395" anchor="ctr">
            <a:spAutoFit/>
          </a:bodyPr>
          <a:lstStyle/>
          <a:p>
            <a:r>
              <a:rPr/>
              <a:t>Grid</a:t>
            </a:r>
          </a:p>
        </p:txBody>
      </p:sp>
      <p:sp>
        <p:nvSpPr>
          <p:cNvPr id="171" name="Shape 171"/>
          <p:cNvSpPr>
            <a:spLocks noGrp="1"/>
          </p:cNvSpPr>
          <p:nvPr>
            <p:ph type="title" idx="4294967295"/>
          </p:nvPr>
        </p:nvSpPr>
        <p:spPr>
          <a:xfrm>
            <a:off x="844330" y="69850"/>
            <a:ext cx="10500165" cy="1143000"/>
          </a:xfrm>
          <a:prstGeom prst="rect">
            <a:avLst/>
          </a:prstGeom>
        </p:spPr>
        <p:txBody>
          <a:bodyPr lIns="45711" tIns="22855" rIns="45711" bIns="22855"/>
          <a:lstStyle/>
          <a:p>
            <a:r>
              <a:rPr>
                <a:solidFill>
                  <a:srgbClr val="1F497D"/>
                </a:solidFill>
              </a:rPr>
              <a:t>Atlas </a:t>
            </a:r>
            <a:r>
              <a:rPr lang="en-US" smtClean="0">
                <a:solidFill>
                  <a:srgbClr val="1F497D"/>
                </a:solidFill>
              </a:rPr>
              <a:t>typical workflow</a:t>
            </a:r>
            <a:endParaRPr>
              <a:solidFill>
                <a:srgbClr val="1F497D"/>
              </a:solidFill>
            </a:endParaRPr>
          </a:p>
        </p:txBody>
      </p:sp>
      <p:sp>
        <p:nvSpPr>
          <p:cNvPr id="172" name="Shape 172"/>
          <p:cNvSpPr/>
          <p:nvPr/>
        </p:nvSpPr>
        <p:spPr>
          <a:xfrm>
            <a:off x="550791" y="1404630"/>
            <a:ext cx="3387085" cy="3282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5" tIns="25395" rIns="25395" bIns="25395" anchor="ctr">
            <a:spAutoFit/>
          </a:bodyPr>
          <a:lstStyle/>
          <a:p>
            <a:r>
              <a:rPr/>
              <a:t>Octahedral Gaussian grid  (O32)</a:t>
            </a:r>
          </a:p>
        </p:txBody>
      </p:sp>
      <p:pic>
        <p:nvPicPr>
          <p:cNvPr id="164" name="Picture 163"/>
          <p:cNvPicPr>
            <a:picLocks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7934157" y="131463"/>
            <a:ext cx="4466237" cy="340901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551244" y="2467650"/>
            <a:ext cx="6909807" cy="6858000"/>
          </a:xfrm>
          <a:prstGeom prst="rect">
            <a:avLst/>
          </a:prstGeom>
        </p:spPr>
      </p:pic>
      <p:sp>
        <p:nvSpPr>
          <p:cNvPr id="29" name="Shape 172"/>
          <p:cNvSpPr/>
          <p:nvPr/>
        </p:nvSpPr>
        <p:spPr>
          <a:xfrm>
            <a:off x="6428095" y="1646555"/>
            <a:ext cx="5224177" cy="3282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395" tIns="25395" rIns="25395" bIns="25395" anchor="ctr">
            <a:spAutoFit/>
          </a:bodyPr>
          <a:lstStyle/>
          <a:p>
            <a:r>
              <a:rPr lang="en-US" smtClean="0"/>
              <a:t>The octahedral Gaussian grid is a “</a:t>
            </a:r>
            <a:r>
              <a:rPr lang="en-US" err="1" smtClean="0"/>
              <a:t>StructuredGrid</a:t>
            </a:r>
            <a:r>
              <a:rPr lang="en-US"/>
              <a:t>"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858536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9" presetClass="exit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0" dur="1000" fill="hold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7" dur="1000" fill="hold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6" presetClass="emp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1000" fill="hold"/>
                                        <p:tgtEl>
                                          <p:spTgt spid="167"/>
                                        </p:tgtEl>
                                      </p:cBhvr>
                                      <p:by x="55586" y="55586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92482 -0.426832" pathEditMode="relative">
                                      <p:cBhvr>
                                        <p:cTn id="22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mp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10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59683" y="159683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6" presetClass="emp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10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59815" y="159815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145425 0.285339" pathEditMode="relative">
                                      <p:cBhvr>
                                        <p:cTn id="48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247123 0.256403" pathEditMode="relative">
                                      <p:cBhvr>
                                        <p:cTn id="50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5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8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4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7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3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6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9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2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5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4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" grpId="0" animBg="1" advAuto="0"/>
      <p:bldP spid="146" grpId="0" animBg="1" advAuto="0"/>
      <p:bldP spid="147" grpId="0" animBg="1" advAuto="0"/>
      <p:bldP spid="148" grpId="0" animBg="1" advAuto="0"/>
      <p:bldP spid="174" grpId="0" animBg="1" advAuto="0"/>
      <p:bldP spid="150" grpId="0" animBg="1" advAuto="0"/>
      <p:bldP spid="151" grpId="0" animBg="1" advAuto="0"/>
      <p:bldP spid="152" grpId="0" animBg="1" advAuto="0"/>
      <p:bldP spid="176" grpId="0" animBg="1" advAuto="0"/>
      <p:bldP spid="178" grpId="0" animBg="1" advAuto="0"/>
      <p:bldP spid="156" grpId="0" animBg="1" advAuto="0"/>
      <p:bldP spid="157" grpId="0" animBg="1" advAuto="0"/>
      <p:bldP spid="158" grpId="0" animBg="1" advAuto="0"/>
      <p:bldP spid="159" grpId="0" animBg="1" advAuto="0"/>
      <p:bldP spid="160" grpId="0" animBg="1" advAuto="0"/>
      <p:bldP spid="161" grpId="0" animBg="1" advAuto="0"/>
      <p:bldP spid="162" grpId="0" animBg="1" advAuto="0"/>
      <p:bldP spid="163" grpId="0" animBg="1" advAuto="0"/>
      <p:bldP spid="166" grpId="0" animBg="1" advAuto="0"/>
      <p:bldP spid="167" grpId="0" animBg="1" advAuto="0"/>
      <p:bldP spid="168" grpId="0" animBg="1" advAuto="0"/>
      <p:bldP spid="168" grpId="1" animBg="1" advAuto="0"/>
      <p:bldP spid="169" grpId="0" animBg="1" advAuto="0"/>
      <p:bldP spid="169" grpId="1" animBg="1" advAuto="0"/>
      <p:bldP spid="170" grpId="0" animBg="1" advAuto="0"/>
      <p:bldP spid="171" grpId="0" advAuto="0"/>
      <p:bldP spid="172" grpId="0" animBg="1" advAuto="0"/>
      <p:bldP spid="164" grpId="0" animBg="1" advAuto="0"/>
      <p:bldP spid="29" grpId="0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/>
          </p:cNvSpPr>
          <p:nvPr>
            <p:ph type="title"/>
          </p:nvPr>
        </p:nvSpPr>
        <p:spPr>
          <a:xfrm>
            <a:off x="351522" y="183931"/>
            <a:ext cx="10500165" cy="79621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1F497D"/>
                </a:solidFill>
              </a:rPr>
              <a:t>A library of grid abstractions</a:t>
            </a:r>
            <a:endParaRPr>
              <a:solidFill>
                <a:srgbClr val="1F497D"/>
              </a:solidFill>
            </a:endParaRPr>
          </a:p>
        </p:txBody>
      </p: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2008017" y="278943"/>
            <a:ext cx="7578874" cy="4616552"/>
            <a:chOff x="823197" y="1763450"/>
            <a:chExt cx="8409087" cy="4689151"/>
          </a:xfrm>
        </p:grpSpPr>
        <p:grpSp>
          <p:nvGrpSpPr>
            <p:cNvPr id="22" name="Group 21"/>
            <p:cNvGrpSpPr/>
            <p:nvPr/>
          </p:nvGrpSpPr>
          <p:grpSpPr>
            <a:xfrm>
              <a:off x="823197" y="1763450"/>
              <a:ext cx="8409087" cy="4689151"/>
              <a:chOff x="823197" y="1763450"/>
              <a:chExt cx="8409087" cy="4689151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3197" y="1763450"/>
                <a:ext cx="8409087" cy="4689151"/>
              </a:xfrm>
              <a:prstGeom prst="rect">
                <a:avLst/>
              </a:prstGeom>
            </p:spPr>
          </p:pic>
          <p:sp>
            <p:nvSpPr>
              <p:cNvPr id="38" name="Rectangle 37"/>
              <p:cNvSpPr/>
              <p:nvPr/>
            </p:nvSpPr>
            <p:spPr>
              <a:xfrm>
                <a:off x="7289376" y="3882466"/>
                <a:ext cx="1791681" cy="453380"/>
              </a:xfrm>
              <a:prstGeom prst="rect">
                <a:avLst/>
              </a:prstGeom>
              <a:solidFill>
                <a:schemeClr val="accent1">
                  <a:alpha val="21000"/>
                </a:schemeClr>
              </a:solidFill>
              <a:ln>
                <a:solidFill>
                  <a:schemeClr val="tx1">
                    <a:lumMod val="50000"/>
                    <a:lumOff val="50000"/>
                    <a:alpha val="43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2" name="Rectangle 41"/>
            <p:cNvSpPr/>
            <p:nvPr/>
          </p:nvSpPr>
          <p:spPr>
            <a:xfrm>
              <a:off x="7294570" y="2856440"/>
              <a:ext cx="1791681" cy="453380"/>
            </a:xfrm>
            <a:prstGeom prst="rect">
              <a:avLst/>
            </a:prstGeom>
            <a:solidFill>
              <a:schemeClr val="accent2">
                <a:alpha val="21000"/>
              </a:schemeClr>
            </a:solidFill>
            <a:ln>
              <a:solidFill>
                <a:schemeClr val="tx1">
                  <a:lumMod val="50000"/>
                  <a:lumOff val="50000"/>
                  <a:alpha val="43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025080" y="5817926"/>
              <a:ext cx="1791681" cy="453380"/>
            </a:xfrm>
            <a:prstGeom prst="rect">
              <a:avLst/>
            </a:prstGeom>
            <a:solidFill>
              <a:schemeClr val="accent3">
                <a:alpha val="21000"/>
              </a:schemeClr>
            </a:solidFill>
            <a:ln>
              <a:solidFill>
                <a:schemeClr val="tx1">
                  <a:lumMod val="50000"/>
                  <a:lumOff val="50000"/>
                  <a:alpha val="43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524871" y="5830686"/>
              <a:ext cx="1791681" cy="453380"/>
            </a:xfrm>
            <a:prstGeom prst="rect">
              <a:avLst/>
            </a:prstGeom>
            <a:solidFill>
              <a:schemeClr val="accent3">
                <a:alpha val="21000"/>
              </a:schemeClr>
            </a:solidFill>
            <a:ln>
              <a:solidFill>
                <a:schemeClr val="tx1">
                  <a:lumMod val="50000"/>
                  <a:lumOff val="50000"/>
                  <a:alpha val="43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6049400" y="1859271"/>
              <a:ext cx="1791681" cy="453380"/>
            </a:xfrm>
            <a:prstGeom prst="rect">
              <a:avLst/>
            </a:prstGeom>
            <a:solidFill>
              <a:schemeClr val="accent2">
                <a:alpha val="21000"/>
              </a:schemeClr>
            </a:solidFill>
            <a:ln>
              <a:solidFill>
                <a:schemeClr val="tx1">
                  <a:lumMod val="50000"/>
                  <a:lumOff val="50000"/>
                  <a:alpha val="43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785275" y="2856013"/>
              <a:ext cx="1791681" cy="453380"/>
            </a:xfrm>
            <a:prstGeom prst="rect">
              <a:avLst/>
            </a:prstGeom>
            <a:solidFill>
              <a:schemeClr val="accent1">
                <a:alpha val="21000"/>
              </a:schemeClr>
            </a:solidFill>
            <a:ln>
              <a:solidFill>
                <a:schemeClr val="tx1">
                  <a:lumMod val="50000"/>
                  <a:lumOff val="50000"/>
                  <a:alpha val="43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782227" y="3881335"/>
              <a:ext cx="1791681" cy="453380"/>
            </a:xfrm>
            <a:prstGeom prst="rect">
              <a:avLst/>
            </a:prstGeom>
            <a:solidFill>
              <a:schemeClr val="accent1">
                <a:alpha val="21000"/>
              </a:schemeClr>
            </a:solidFill>
            <a:ln>
              <a:solidFill>
                <a:schemeClr val="tx1">
                  <a:lumMod val="50000"/>
                  <a:lumOff val="50000"/>
                  <a:alpha val="43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049400" y="4895481"/>
              <a:ext cx="1791681" cy="453380"/>
            </a:xfrm>
            <a:prstGeom prst="rect">
              <a:avLst/>
            </a:prstGeom>
            <a:solidFill>
              <a:schemeClr val="accent1">
                <a:alpha val="21000"/>
              </a:schemeClr>
            </a:solidFill>
            <a:ln>
              <a:solidFill>
                <a:schemeClr val="tx1">
                  <a:lumMod val="50000"/>
                  <a:lumOff val="50000"/>
                  <a:alpha val="43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524870" y="4895481"/>
              <a:ext cx="1791681" cy="453380"/>
            </a:xfrm>
            <a:prstGeom prst="rect">
              <a:avLst/>
            </a:prstGeom>
            <a:solidFill>
              <a:schemeClr val="accent3">
                <a:alpha val="21000"/>
              </a:schemeClr>
            </a:solidFill>
            <a:ln>
              <a:solidFill>
                <a:schemeClr val="tx1">
                  <a:lumMod val="50000"/>
                  <a:lumOff val="50000"/>
                  <a:alpha val="43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985280" y="4873224"/>
              <a:ext cx="1791681" cy="453380"/>
            </a:xfrm>
            <a:prstGeom prst="rect">
              <a:avLst/>
            </a:prstGeom>
            <a:solidFill>
              <a:schemeClr val="accent3">
                <a:alpha val="21000"/>
              </a:schemeClr>
            </a:solidFill>
            <a:ln>
              <a:solidFill>
                <a:schemeClr val="tx1">
                  <a:lumMod val="50000"/>
                  <a:lumOff val="50000"/>
                  <a:alpha val="43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260168" y="3867045"/>
              <a:ext cx="1791681" cy="453380"/>
            </a:xfrm>
            <a:prstGeom prst="rect">
              <a:avLst/>
            </a:prstGeom>
            <a:solidFill>
              <a:schemeClr val="accent3">
                <a:alpha val="21000"/>
              </a:schemeClr>
            </a:solidFill>
            <a:ln>
              <a:solidFill>
                <a:schemeClr val="tx1">
                  <a:lumMod val="50000"/>
                  <a:lumOff val="50000"/>
                  <a:alpha val="43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9743857" y="430893"/>
            <a:ext cx="2396028" cy="1398467"/>
            <a:chOff x="8827899" y="354099"/>
            <a:chExt cx="2396028" cy="1398467"/>
          </a:xfrm>
        </p:grpSpPr>
        <p:sp>
          <p:nvSpPr>
            <p:cNvPr id="24" name="Oval 23"/>
            <p:cNvSpPr/>
            <p:nvPr/>
          </p:nvSpPr>
          <p:spPr>
            <a:xfrm>
              <a:off x="9086763" y="851120"/>
              <a:ext cx="159731" cy="157465"/>
            </a:xfrm>
            <a:prstGeom prst="ellipse">
              <a:avLst/>
            </a:prstGeom>
            <a:solidFill>
              <a:schemeClr val="accent2">
                <a:alpha val="6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9830048" y="634246"/>
              <a:ext cx="159731" cy="157465"/>
            </a:xfrm>
            <a:prstGeom prst="ellipse">
              <a:avLst/>
            </a:prstGeom>
            <a:solidFill>
              <a:schemeClr val="accent2">
                <a:alpha val="6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9009783" y="1186158"/>
              <a:ext cx="159731" cy="157465"/>
            </a:xfrm>
            <a:prstGeom prst="ellipse">
              <a:avLst/>
            </a:prstGeom>
            <a:solidFill>
              <a:schemeClr val="accent2">
                <a:alpha val="6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9312563" y="1064048"/>
              <a:ext cx="159731" cy="157465"/>
            </a:xfrm>
            <a:prstGeom prst="ellipse">
              <a:avLst/>
            </a:prstGeom>
            <a:solidFill>
              <a:schemeClr val="accent2">
                <a:alpha val="6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9188332" y="1426465"/>
              <a:ext cx="159731" cy="157465"/>
            </a:xfrm>
            <a:prstGeom prst="ellipse">
              <a:avLst/>
            </a:prstGeom>
            <a:solidFill>
              <a:schemeClr val="accent2">
                <a:alpha val="6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9997727" y="1203543"/>
              <a:ext cx="159731" cy="157465"/>
            </a:xfrm>
            <a:prstGeom prst="ellipse">
              <a:avLst/>
            </a:prstGeom>
            <a:solidFill>
              <a:schemeClr val="accent2">
                <a:alpha val="6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9588150" y="1367854"/>
              <a:ext cx="159731" cy="157465"/>
            </a:xfrm>
            <a:prstGeom prst="ellipse">
              <a:avLst/>
            </a:prstGeom>
            <a:solidFill>
              <a:schemeClr val="accent2">
                <a:alpha val="6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9634829" y="941597"/>
              <a:ext cx="159731" cy="157465"/>
            </a:xfrm>
            <a:prstGeom prst="ellipse">
              <a:avLst/>
            </a:prstGeom>
            <a:solidFill>
              <a:schemeClr val="accent2">
                <a:alpha val="6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/>
            <p:cNvSpPr/>
            <p:nvPr/>
          </p:nvSpPr>
          <p:spPr>
            <a:xfrm>
              <a:off x="9909284" y="1495410"/>
              <a:ext cx="159731" cy="157465"/>
            </a:xfrm>
            <a:prstGeom prst="ellipse">
              <a:avLst/>
            </a:prstGeom>
            <a:solidFill>
              <a:schemeClr val="accent2">
                <a:alpha val="6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/>
            <p:cNvSpPr/>
            <p:nvPr/>
          </p:nvSpPr>
          <p:spPr>
            <a:xfrm>
              <a:off x="9301403" y="667404"/>
              <a:ext cx="159731" cy="157465"/>
            </a:xfrm>
            <a:prstGeom prst="ellipse">
              <a:avLst/>
            </a:prstGeom>
            <a:solidFill>
              <a:schemeClr val="accent2">
                <a:alpha val="6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/>
            <p:cNvSpPr/>
            <p:nvPr/>
          </p:nvSpPr>
          <p:spPr>
            <a:xfrm>
              <a:off x="10280180" y="861924"/>
              <a:ext cx="159731" cy="157465"/>
            </a:xfrm>
            <a:prstGeom prst="ellipse">
              <a:avLst/>
            </a:prstGeom>
            <a:solidFill>
              <a:schemeClr val="accent2">
                <a:alpha val="6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/>
            <p:nvPr/>
          </p:nvSpPr>
          <p:spPr>
            <a:xfrm>
              <a:off x="10344235" y="1419526"/>
              <a:ext cx="159731" cy="157465"/>
            </a:xfrm>
            <a:prstGeom prst="ellipse">
              <a:avLst/>
            </a:prstGeom>
            <a:solidFill>
              <a:schemeClr val="accent2">
                <a:alpha val="6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9" name="Straight Arrow Connector 128"/>
            <p:cNvCxnSpPr/>
            <p:nvPr/>
          </p:nvCxnSpPr>
          <p:spPr>
            <a:xfrm flipV="1">
              <a:off x="8833246" y="546914"/>
              <a:ext cx="0" cy="1205652"/>
            </a:xfrm>
            <a:prstGeom prst="straightConnector1">
              <a:avLst/>
            </a:prstGeom>
            <a:ln w="31750" cap="flat">
              <a:solidFill>
                <a:schemeClr val="accent2">
                  <a:alpha val="70000"/>
                </a:schemeClr>
              </a:solidFill>
              <a:round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Arrow Connector 129"/>
            <p:cNvCxnSpPr/>
            <p:nvPr/>
          </p:nvCxnSpPr>
          <p:spPr>
            <a:xfrm>
              <a:off x="8827899" y="1741872"/>
              <a:ext cx="2024158" cy="0"/>
            </a:xfrm>
            <a:prstGeom prst="straightConnector1">
              <a:avLst/>
            </a:prstGeom>
            <a:ln w="31750" cap="flat">
              <a:solidFill>
                <a:schemeClr val="accent2">
                  <a:alpha val="70000"/>
                </a:schemeClr>
              </a:solidFill>
              <a:round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TextBox 136"/>
            <p:cNvSpPr txBox="1"/>
            <p:nvPr/>
          </p:nvSpPr>
          <p:spPr>
            <a:xfrm>
              <a:off x="10685861" y="1343623"/>
              <a:ext cx="53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smtClean="0">
                  <a:solidFill>
                    <a:schemeClr val="accent2"/>
                  </a:solidFill>
                </a:rPr>
                <a:t>x</a:t>
              </a:r>
              <a:endParaRPr lang="en-US" i="1">
                <a:solidFill>
                  <a:schemeClr val="accent2"/>
                </a:solidFill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8839227" y="354099"/>
              <a:ext cx="53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>
                  <a:solidFill>
                    <a:schemeClr val="accent2"/>
                  </a:solidFill>
                </a:rPr>
                <a:t>y</a:t>
              </a:r>
              <a:endParaRPr lang="en-US" i="1" smtClean="0">
                <a:solidFill>
                  <a:schemeClr val="accent2"/>
                </a:solidFill>
              </a:endParaRPr>
            </a:p>
          </p:txBody>
        </p:sp>
      </p:grpSp>
      <p:sp>
        <p:nvSpPr>
          <p:cNvPr id="167" name="TextBox 166"/>
          <p:cNvSpPr txBox="1"/>
          <p:nvPr/>
        </p:nvSpPr>
        <p:spPr>
          <a:xfrm>
            <a:off x="11770769" y="2993151"/>
            <a:ext cx="538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smtClean="0">
                <a:solidFill>
                  <a:schemeClr val="accent1"/>
                </a:solidFill>
              </a:rPr>
              <a:t>x</a:t>
            </a:r>
            <a:endParaRPr lang="en-US" i="1">
              <a:solidFill>
                <a:schemeClr val="accent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9789014" y="2056857"/>
            <a:ext cx="2024158" cy="1334072"/>
            <a:chOff x="9970455" y="3153062"/>
            <a:chExt cx="2024158" cy="1334072"/>
          </a:xfrm>
        </p:grpSpPr>
        <p:cxnSp>
          <p:nvCxnSpPr>
            <p:cNvPr id="143" name="Straight Connector 142"/>
            <p:cNvCxnSpPr/>
            <p:nvPr/>
          </p:nvCxnSpPr>
          <p:spPr>
            <a:xfrm flipH="1">
              <a:off x="10046865" y="3663334"/>
              <a:ext cx="1800504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 flipH="1">
              <a:off x="10046865" y="3958051"/>
              <a:ext cx="1800504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flipH="1">
              <a:off x="10065452" y="4266565"/>
              <a:ext cx="1800504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6" name="Group 145"/>
            <p:cNvGrpSpPr/>
            <p:nvPr/>
          </p:nvGrpSpPr>
          <p:grpSpPr>
            <a:xfrm>
              <a:off x="9970455" y="3281482"/>
              <a:ext cx="2024158" cy="1205652"/>
              <a:chOff x="10028811" y="3491832"/>
              <a:chExt cx="2024158" cy="1205652"/>
            </a:xfrm>
          </p:grpSpPr>
          <p:grpSp>
            <p:nvGrpSpPr>
              <p:cNvPr id="147" name="Group 146"/>
              <p:cNvGrpSpPr/>
              <p:nvPr/>
            </p:nvGrpSpPr>
            <p:grpSpPr>
              <a:xfrm>
                <a:off x="10161761" y="3795627"/>
                <a:ext cx="1633364" cy="754716"/>
                <a:chOff x="9449631" y="4417399"/>
                <a:chExt cx="1633364" cy="754716"/>
              </a:xfrm>
            </p:grpSpPr>
            <p:sp>
              <p:nvSpPr>
                <p:cNvPr id="150" name="Oval 149"/>
                <p:cNvSpPr/>
                <p:nvPr/>
              </p:nvSpPr>
              <p:spPr>
                <a:xfrm>
                  <a:off x="9458147" y="4417401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" name="Oval 150"/>
                <p:cNvSpPr/>
                <p:nvPr/>
              </p:nvSpPr>
              <p:spPr>
                <a:xfrm>
                  <a:off x="9956316" y="4417399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" name="Oval 151"/>
                <p:cNvSpPr/>
                <p:nvPr/>
              </p:nvSpPr>
              <p:spPr>
                <a:xfrm>
                  <a:off x="10923264" y="4712373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" name="Oval 152"/>
                <p:cNvSpPr/>
                <p:nvPr/>
              </p:nvSpPr>
              <p:spPr>
                <a:xfrm>
                  <a:off x="10625222" y="4712373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" name="Oval 153"/>
                <p:cNvSpPr/>
                <p:nvPr/>
              </p:nvSpPr>
              <p:spPr>
                <a:xfrm>
                  <a:off x="10331568" y="4712373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" name="Oval 154"/>
                <p:cNvSpPr/>
                <p:nvPr/>
              </p:nvSpPr>
              <p:spPr>
                <a:xfrm>
                  <a:off x="9458059" y="4712992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" name="Oval 155"/>
                <p:cNvSpPr/>
                <p:nvPr/>
              </p:nvSpPr>
              <p:spPr>
                <a:xfrm>
                  <a:off x="9739167" y="4712373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" name="Oval 156"/>
                <p:cNvSpPr/>
                <p:nvPr/>
              </p:nvSpPr>
              <p:spPr>
                <a:xfrm>
                  <a:off x="10442564" y="4420702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" name="Oval 157"/>
                <p:cNvSpPr/>
                <p:nvPr/>
              </p:nvSpPr>
              <p:spPr>
                <a:xfrm>
                  <a:off x="10923264" y="4417399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" name="Oval 158"/>
                <p:cNvSpPr/>
                <p:nvPr/>
              </p:nvSpPr>
              <p:spPr>
                <a:xfrm>
                  <a:off x="10036182" y="4712373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0" name="Oval 159"/>
                <p:cNvSpPr/>
                <p:nvPr/>
              </p:nvSpPr>
              <p:spPr>
                <a:xfrm>
                  <a:off x="10663778" y="5012172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" name="Oval 160"/>
                <p:cNvSpPr/>
                <p:nvPr/>
              </p:nvSpPr>
              <p:spPr>
                <a:xfrm>
                  <a:off x="10417353" y="5012172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2" name="Oval 161"/>
                <p:cNvSpPr/>
                <p:nvPr/>
              </p:nvSpPr>
              <p:spPr>
                <a:xfrm>
                  <a:off x="10184640" y="5012172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3" name="Oval 162"/>
                <p:cNvSpPr/>
                <p:nvPr/>
              </p:nvSpPr>
              <p:spPr>
                <a:xfrm>
                  <a:off x="9449631" y="5012172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4" name="Oval 163"/>
                <p:cNvSpPr/>
                <p:nvPr/>
              </p:nvSpPr>
              <p:spPr>
                <a:xfrm>
                  <a:off x="9709117" y="5012172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5" name="Oval 164"/>
                <p:cNvSpPr/>
                <p:nvPr/>
              </p:nvSpPr>
              <p:spPr>
                <a:xfrm>
                  <a:off x="9955542" y="5014650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6" name="Oval 165"/>
                <p:cNvSpPr/>
                <p:nvPr/>
              </p:nvSpPr>
              <p:spPr>
                <a:xfrm>
                  <a:off x="10923264" y="5014650"/>
                  <a:ext cx="159731" cy="157465"/>
                </a:xfrm>
                <a:prstGeom prst="ellipse">
                  <a:avLst/>
                </a:prstGeom>
                <a:solidFill>
                  <a:schemeClr val="accent1">
                    <a:alpha val="62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48" name="Straight Arrow Connector 147"/>
              <p:cNvCxnSpPr/>
              <p:nvPr/>
            </p:nvCxnSpPr>
            <p:spPr>
              <a:xfrm flipV="1">
                <a:off x="10034158" y="3491832"/>
                <a:ext cx="0" cy="1205652"/>
              </a:xfrm>
              <a:prstGeom prst="straightConnector1">
                <a:avLst/>
              </a:prstGeom>
              <a:ln w="31750" cap="flat">
                <a:solidFill>
                  <a:schemeClr val="accent1">
                    <a:alpha val="70000"/>
                  </a:schemeClr>
                </a:solidFill>
                <a:round/>
                <a:tailEnd type="stealt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Arrow Connector 148"/>
              <p:cNvCxnSpPr/>
              <p:nvPr/>
            </p:nvCxnSpPr>
            <p:spPr>
              <a:xfrm>
                <a:off x="10028811" y="4686790"/>
                <a:ext cx="2024158" cy="0"/>
              </a:xfrm>
              <a:prstGeom prst="straightConnector1">
                <a:avLst/>
              </a:prstGeom>
              <a:ln w="31750" cap="flat">
                <a:solidFill>
                  <a:schemeClr val="accent1">
                    <a:alpha val="70000"/>
                  </a:schemeClr>
                </a:solidFill>
                <a:round/>
                <a:tailEnd type="stealt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8" name="TextBox 167"/>
            <p:cNvSpPr txBox="1"/>
            <p:nvPr/>
          </p:nvSpPr>
          <p:spPr>
            <a:xfrm>
              <a:off x="10046864" y="3153062"/>
              <a:ext cx="53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>
                  <a:solidFill>
                    <a:schemeClr val="accent1"/>
                  </a:solidFill>
                </a:rPr>
                <a:t>y</a:t>
              </a:r>
              <a:endParaRPr lang="en-US" i="1" smtClean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84128" y="1731030"/>
            <a:ext cx="2396576" cy="1390318"/>
            <a:chOff x="731312" y="2029896"/>
            <a:chExt cx="2396576" cy="1390318"/>
          </a:xfrm>
        </p:grpSpPr>
        <p:cxnSp>
          <p:nvCxnSpPr>
            <p:cNvPr id="169" name="Straight Connector 168"/>
            <p:cNvCxnSpPr/>
            <p:nvPr/>
          </p:nvCxnSpPr>
          <p:spPr>
            <a:xfrm flipH="1">
              <a:off x="796754" y="3211176"/>
              <a:ext cx="1800504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 flipH="1">
              <a:off x="804190" y="2906376"/>
              <a:ext cx="1800504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 flipH="1">
              <a:off x="811627" y="2635035"/>
              <a:ext cx="1800504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2" name="Group 171"/>
            <p:cNvGrpSpPr/>
            <p:nvPr/>
          </p:nvGrpSpPr>
          <p:grpSpPr>
            <a:xfrm>
              <a:off x="731312" y="2029896"/>
              <a:ext cx="2024158" cy="1390318"/>
              <a:chOff x="593674" y="5390888"/>
              <a:chExt cx="2024158" cy="1390318"/>
            </a:xfrm>
          </p:grpSpPr>
          <p:grpSp>
            <p:nvGrpSpPr>
              <p:cNvPr id="173" name="Group 172"/>
              <p:cNvGrpSpPr/>
              <p:nvPr/>
            </p:nvGrpSpPr>
            <p:grpSpPr>
              <a:xfrm>
                <a:off x="593674" y="5575554"/>
                <a:ext cx="2024158" cy="1205652"/>
                <a:chOff x="244221" y="3229953"/>
                <a:chExt cx="2024158" cy="1205652"/>
              </a:xfrm>
            </p:grpSpPr>
            <p:grpSp>
              <p:nvGrpSpPr>
                <p:cNvPr id="175" name="Group 174"/>
                <p:cNvGrpSpPr/>
                <p:nvPr/>
              </p:nvGrpSpPr>
              <p:grpSpPr>
                <a:xfrm>
                  <a:off x="382791" y="3552022"/>
                  <a:ext cx="1624937" cy="741426"/>
                  <a:chOff x="1285315" y="3207776"/>
                  <a:chExt cx="1624937" cy="741426"/>
                </a:xfrm>
              </p:grpSpPr>
              <p:sp>
                <p:nvSpPr>
                  <p:cNvPr id="178" name="Oval 177"/>
                  <p:cNvSpPr/>
                  <p:nvPr/>
                </p:nvSpPr>
                <p:spPr>
                  <a:xfrm>
                    <a:off x="2750521" y="3207776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9" name="Oval 178"/>
                  <p:cNvSpPr/>
                  <p:nvPr/>
                </p:nvSpPr>
                <p:spPr>
                  <a:xfrm>
                    <a:off x="2452479" y="3207776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0" name="Oval 179"/>
                  <p:cNvSpPr/>
                  <p:nvPr/>
                </p:nvSpPr>
                <p:spPr>
                  <a:xfrm>
                    <a:off x="2158825" y="3207776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1" name="Oval 180"/>
                  <p:cNvSpPr/>
                  <p:nvPr/>
                </p:nvSpPr>
                <p:spPr>
                  <a:xfrm>
                    <a:off x="1285316" y="3208395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2" name="Oval 181"/>
                  <p:cNvSpPr/>
                  <p:nvPr/>
                </p:nvSpPr>
                <p:spPr>
                  <a:xfrm>
                    <a:off x="1566424" y="3207776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3" name="Oval 182"/>
                  <p:cNvSpPr/>
                  <p:nvPr/>
                </p:nvSpPr>
                <p:spPr>
                  <a:xfrm>
                    <a:off x="1863439" y="3207776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4" name="Oval 183"/>
                  <p:cNvSpPr/>
                  <p:nvPr/>
                </p:nvSpPr>
                <p:spPr>
                  <a:xfrm>
                    <a:off x="2750521" y="3499447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5" name="Oval 184"/>
                  <p:cNvSpPr/>
                  <p:nvPr/>
                </p:nvSpPr>
                <p:spPr>
                  <a:xfrm>
                    <a:off x="2452479" y="3499447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6" name="Oval 185"/>
                  <p:cNvSpPr/>
                  <p:nvPr/>
                </p:nvSpPr>
                <p:spPr>
                  <a:xfrm>
                    <a:off x="2158825" y="3499447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7" name="Oval 186"/>
                  <p:cNvSpPr/>
                  <p:nvPr/>
                </p:nvSpPr>
                <p:spPr>
                  <a:xfrm>
                    <a:off x="1285316" y="3500066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8" name="Oval 187"/>
                  <p:cNvSpPr/>
                  <p:nvPr/>
                </p:nvSpPr>
                <p:spPr>
                  <a:xfrm>
                    <a:off x="1566424" y="3499447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9" name="Oval 188"/>
                  <p:cNvSpPr/>
                  <p:nvPr/>
                </p:nvSpPr>
                <p:spPr>
                  <a:xfrm>
                    <a:off x="1863439" y="3499447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1" name="Oval 190"/>
                  <p:cNvSpPr/>
                  <p:nvPr/>
                </p:nvSpPr>
                <p:spPr>
                  <a:xfrm>
                    <a:off x="2750520" y="3791118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2" name="Oval 191"/>
                  <p:cNvSpPr/>
                  <p:nvPr/>
                </p:nvSpPr>
                <p:spPr>
                  <a:xfrm>
                    <a:off x="2452478" y="3791118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3" name="Oval 192"/>
                  <p:cNvSpPr/>
                  <p:nvPr/>
                </p:nvSpPr>
                <p:spPr>
                  <a:xfrm>
                    <a:off x="2158824" y="3791118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4" name="Oval 193"/>
                  <p:cNvSpPr/>
                  <p:nvPr/>
                </p:nvSpPr>
                <p:spPr>
                  <a:xfrm>
                    <a:off x="1285315" y="3791737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5" name="Oval 194"/>
                  <p:cNvSpPr/>
                  <p:nvPr/>
                </p:nvSpPr>
                <p:spPr>
                  <a:xfrm>
                    <a:off x="1566423" y="3791118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6" name="Oval 195"/>
                  <p:cNvSpPr/>
                  <p:nvPr/>
                </p:nvSpPr>
                <p:spPr>
                  <a:xfrm>
                    <a:off x="1863438" y="3791118"/>
                    <a:ext cx="159731" cy="157465"/>
                  </a:xfrm>
                  <a:prstGeom prst="ellipse">
                    <a:avLst/>
                  </a:prstGeom>
                  <a:solidFill>
                    <a:schemeClr val="accent3">
                      <a:alpha val="5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176" name="Straight Arrow Connector 175"/>
                <p:cNvCxnSpPr/>
                <p:nvPr/>
              </p:nvCxnSpPr>
              <p:spPr>
                <a:xfrm flipV="1">
                  <a:off x="249568" y="3229953"/>
                  <a:ext cx="0" cy="1205652"/>
                </a:xfrm>
                <a:prstGeom prst="straightConnector1">
                  <a:avLst/>
                </a:prstGeom>
                <a:ln w="31750" cap="flat">
                  <a:solidFill>
                    <a:schemeClr val="accent3">
                      <a:alpha val="70000"/>
                    </a:schemeClr>
                  </a:solidFill>
                  <a:round/>
                  <a:tailEnd type="stealt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Arrow Connector 176"/>
                <p:cNvCxnSpPr/>
                <p:nvPr/>
              </p:nvCxnSpPr>
              <p:spPr>
                <a:xfrm>
                  <a:off x="244221" y="4424911"/>
                  <a:ext cx="2024158" cy="0"/>
                </a:xfrm>
                <a:prstGeom prst="straightConnector1">
                  <a:avLst/>
                </a:prstGeom>
                <a:ln w="31750" cap="flat">
                  <a:solidFill>
                    <a:schemeClr val="accent3">
                      <a:alpha val="70000"/>
                    </a:schemeClr>
                  </a:solidFill>
                  <a:round/>
                  <a:tailEnd type="stealt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4" name="TextBox 173"/>
              <p:cNvSpPr txBox="1"/>
              <p:nvPr/>
            </p:nvSpPr>
            <p:spPr>
              <a:xfrm>
                <a:off x="635017" y="5390888"/>
                <a:ext cx="5380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>
                    <a:solidFill>
                      <a:schemeClr val="accent3"/>
                    </a:solidFill>
                  </a:rPr>
                  <a:t>y</a:t>
                </a:r>
                <a:endParaRPr lang="en-US" i="1" smtClean="0">
                  <a:solidFill>
                    <a:schemeClr val="accent3"/>
                  </a:solidFill>
                </a:endParaRPr>
              </a:p>
            </p:txBody>
          </p:sp>
        </p:grpSp>
        <p:sp>
          <p:nvSpPr>
            <p:cNvPr id="197" name="TextBox 196"/>
            <p:cNvSpPr txBox="1"/>
            <p:nvPr/>
          </p:nvSpPr>
          <p:spPr>
            <a:xfrm>
              <a:off x="2589822" y="3014039"/>
              <a:ext cx="53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smtClean="0">
                  <a:solidFill>
                    <a:schemeClr val="accent3"/>
                  </a:solidFill>
                </a:rPr>
                <a:t>x</a:t>
              </a:r>
              <a:endParaRPr lang="en-US" i="1">
                <a:solidFill>
                  <a:schemeClr val="accent3"/>
                </a:solidFill>
              </a:endParaRPr>
            </a:p>
          </p:txBody>
        </p:sp>
      </p:grpSp>
      <p:sp>
        <p:nvSpPr>
          <p:cNvPr id="198" name="TextBox 197"/>
          <p:cNvSpPr txBox="1"/>
          <p:nvPr/>
        </p:nvSpPr>
        <p:spPr>
          <a:xfrm>
            <a:off x="584128" y="5892392"/>
            <a:ext cx="3461204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smtClean="0"/>
              <a:t>atlas::Grid grid;</a:t>
            </a:r>
          </a:p>
          <a:p>
            <a:r>
              <a:rPr lang="en-US" sz="2000" smtClean="0"/>
              <a:t>grid = atlas::Grid ( “O1280” ) </a:t>
            </a:r>
            <a:endParaRPr lang="en-US" sz="2000"/>
          </a:p>
        </p:txBody>
      </p:sp>
      <p:sp>
        <p:nvSpPr>
          <p:cNvPr id="199" name="TextBox 198"/>
          <p:cNvSpPr txBox="1"/>
          <p:nvPr/>
        </p:nvSpPr>
        <p:spPr>
          <a:xfrm>
            <a:off x="4270134" y="5892392"/>
            <a:ext cx="3392275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smtClean="0"/>
              <a:t>type(</a:t>
            </a:r>
            <a:r>
              <a:rPr lang="en-US" sz="2000" err="1" smtClean="0"/>
              <a:t>atlas_Grid</a:t>
            </a:r>
            <a:r>
              <a:rPr lang="en-US" sz="2000" smtClean="0"/>
              <a:t>) :: grid</a:t>
            </a:r>
          </a:p>
          <a:p>
            <a:r>
              <a:rPr lang="en-US" sz="2000" smtClean="0"/>
              <a:t>grid = </a:t>
            </a:r>
            <a:r>
              <a:rPr lang="en-US" sz="2000" err="1" smtClean="0"/>
              <a:t>atlas_Grid</a:t>
            </a:r>
            <a:r>
              <a:rPr lang="en-US" sz="2000" smtClean="0"/>
              <a:t>( “O1280” ) </a:t>
            </a:r>
            <a:endParaRPr lang="en-US" sz="2000"/>
          </a:p>
        </p:txBody>
      </p:sp>
      <p:sp>
        <p:nvSpPr>
          <p:cNvPr id="200" name="TextBox 199"/>
          <p:cNvSpPr txBox="1"/>
          <p:nvPr/>
        </p:nvSpPr>
        <p:spPr>
          <a:xfrm>
            <a:off x="448227" y="5185194"/>
            <a:ext cx="9199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smtClean="0">
                <a:solidFill>
                  <a:schemeClr val="tx2"/>
                </a:solidFill>
              </a:rPr>
              <a:t>Example </a:t>
            </a:r>
            <a:r>
              <a:rPr lang="en-US" u="sng">
                <a:solidFill>
                  <a:schemeClr val="tx2"/>
                </a:solidFill>
              </a:rPr>
              <a:t>c</a:t>
            </a:r>
            <a:r>
              <a:rPr lang="en-US" u="sng" smtClean="0">
                <a:solidFill>
                  <a:schemeClr val="tx2"/>
                </a:solidFill>
              </a:rPr>
              <a:t>reation of operational octahedral reduced Gaussian grid using unique identifier</a:t>
            </a:r>
            <a:endParaRPr lang="en-US" u="sng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3886" y="5547097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C++</a:t>
            </a:r>
            <a:endParaRPr lang="en-US"/>
          </a:p>
        </p:txBody>
      </p:sp>
      <p:sp>
        <p:nvSpPr>
          <p:cNvPr id="201" name="TextBox 200"/>
          <p:cNvSpPr txBox="1"/>
          <p:nvPr/>
        </p:nvSpPr>
        <p:spPr>
          <a:xfrm>
            <a:off x="4217817" y="5566302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Fortran</a:t>
            </a:r>
            <a:endParaRPr lang="en-US"/>
          </a:p>
        </p:txBody>
      </p:sp>
      <p:pic>
        <p:nvPicPr>
          <p:cNvPr id="202" name="O32_grid.pn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56381" y1="36957" x2="56381" y2="3695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08153" y="4760847"/>
            <a:ext cx="2073609" cy="199233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061264773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7855" y="0"/>
            <a:ext cx="9623787" cy="679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593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/>
          </p:cNvSpPr>
          <p:nvPr>
            <p:ph type="title"/>
          </p:nvPr>
        </p:nvSpPr>
        <p:spPr>
          <a:xfrm>
            <a:off x="351522" y="183931"/>
            <a:ext cx="10500165" cy="79621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rgbClr val="1F497D"/>
                </a:solidFill>
              </a:rPr>
              <a:t>A library of grid abstractions</a:t>
            </a:r>
            <a:endParaRPr dirty="0">
              <a:solidFill>
                <a:srgbClr val="1F497D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029971" y="754494"/>
            <a:ext cx="5687913" cy="2172068"/>
            <a:chOff x="449879" y="3850002"/>
            <a:chExt cx="7596841" cy="3025226"/>
          </a:xfrm>
        </p:grpSpPr>
        <p:pic>
          <p:nvPicPr>
            <p:cNvPr id="21" name="Picture 20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879" y="3850002"/>
              <a:ext cx="7596841" cy="3025226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3840480" y="4267200"/>
              <a:ext cx="1426464" cy="3413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535066" y="5681472"/>
              <a:ext cx="2134213" cy="390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863" y="782815"/>
            <a:ext cx="7196151" cy="364480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7746" y="217231"/>
            <a:ext cx="3149600" cy="8128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2087" y="3016480"/>
            <a:ext cx="3149600" cy="635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6051" y="4558153"/>
            <a:ext cx="795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smtClean="0">
                <a:solidFill>
                  <a:schemeClr val="tx2"/>
                </a:solidFill>
              </a:rPr>
              <a:t>Iterating over all grid points, regardless of used projection, structure, domain</a:t>
            </a:r>
            <a:endParaRPr lang="en-US" u="sng">
              <a:solidFill>
                <a:schemeClr val="tx2"/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68353" y="5399214"/>
            <a:ext cx="4687920" cy="1077218"/>
          </a:xfrm>
          <a:prstGeom prst="rect">
            <a:avLst/>
          </a:prstGeom>
          <a:solidFill>
            <a:srgbClr val="EDECE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for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( </a:t>
            </a:r>
            <a:r>
              <a:rPr lang="en-US" sz="1600" dirty="0" err="1" smtClean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PointXY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p : </a:t>
            </a:r>
            <a:r>
              <a:rPr lang="en-US" sz="1600" dirty="0" err="1" smtClean="0">
                <a:latin typeface="Consolas" charset="0"/>
                <a:ea typeface="Consolas" charset="0"/>
                <a:cs typeface="Consolas" charset="0"/>
              </a:rPr>
              <a:t>grid.xy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() ) {</a:t>
            </a:r>
          </a:p>
          <a:p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double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x = </a:t>
            </a:r>
            <a:r>
              <a:rPr lang="en-US" sz="1600" dirty="0" err="1" smtClean="0">
                <a:latin typeface="Consolas" charset="0"/>
                <a:ea typeface="Consolas" charset="0"/>
                <a:cs typeface="Consolas" charset="0"/>
              </a:rPr>
              <a:t>p.x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();</a:t>
            </a:r>
          </a:p>
          <a:p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double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y = </a:t>
            </a:r>
            <a:r>
              <a:rPr lang="en-US" sz="1600" dirty="0" err="1" smtClean="0">
                <a:latin typeface="Consolas" charset="0"/>
                <a:ea typeface="Consolas" charset="0"/>
                <a:cs typeface="Consolas" charset="0"/>
              </a:rPr>
              <a:t>p.y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();</a:t>
            </a:r>
          </a:p>
          <a:p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}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5413882" y="5382628"/>
            <a:ext cx="4687920" cy="1077218"/>
          </a:xfrm>
          <a:prstGeom prst="rect">
            <a:avLst/>
          </a:prstGeom>
          <a:solidFill>
            <a:srgbClr val="EDECE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/>
                </a:solidFill>
                <a:latin typeface="Consolas" charset="0"/>
                <a:ea typeface="Consolas" charset="0"/>
                <a:cs typeface="Consolas" charset="0"/>
              </a:rPr>
              <a:t>for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( </a:t>
            </a:r>
            <a:r>
              <a:rPr lang="en-US" sz="1600" dirty="0" err="1" smtClean="0">
                <a:solidFill>
                  <a:schemeClr val="accent2"/>
                </a:solidFill>
                <a:latin typeface="Consolas" charset="0"/>
                <a:ea typeface="Consolas" charset="0"/>
                <a:cs typeface="Consolas" charset="0"/>
              </a:rPr>
              <a:t>PointLonLat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p : </a:t>
            </a:r>
            <a:r>
              <a:rPr lang="en-US" sz="1600" dirty="0" err="1" smtClean="0">
                <a:latin typeface="Consolas" charset="0"/>
                <a:ea typeface="Consolas" charset="0"/>
                <a:cs typeface="Consolas" charset="0"/>
              </a:rPr>
              <a:t>grid.lonlat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() 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)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double </a:t>
            </a:r>
            <a:r>
              <a:rPr lang="en-US" sz="1600" dirty="0" err="1" smtClean="0">
                <a:latin typeface="Consolas" charset="0"/>
                <a:ea typeface="Consolas" charset="0"/>
                <a:cs typeface="Consolas" charset="0"/>
              </a:rPr>
              <a:t>lon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= </a:t>
            </a:r>
            <a:r>
              <a:rPr lang="en-US" sz="1600" dirty="0" err="1" smtClean="0">
                <a:latin typeface="Consolas" charset="0"/>
                <a:ea typeface="Consolas" charset="0"/>
                <a:cs typeface="Consolas" charset="0"/>
              </a:rPr>
              <a:t>p.lon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();</a:t>
            </a:r>
          </a:p>
          <a:p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   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Consolas" charset="0"/>
                <a:ea typeface="Consolas" charset="0"/>
                <a:cs typeface="Consolas" charset="0"/>
              </a:rPr>
              <a:t>double </a:t>
            </a:r>
            <a:r>
              <a:rPr lang="en-US" sz="1600" dirty="0" err="1" smtClean="0">
                <a:latin typeface="Consolas" charset="0"/>
                <a:ea typeface="Consolas" charset="0"/>
                <a:cs typeface="Consolas" charset="0"/>
              </a:rPr>
              <a:t>lat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= </a:t>
            </a:r>
            <a:r>
              <a:rPr lang="en-US" sz="1600" dirty="0" err="1" smtClean="0">
                <a:latin typeface="Consolas" charset="0"/>
                <a:ea typeface="Consolas" charset="0"/>
                <a:cs typeface="Consolas" charset="0"/>
              </a:rPr>
              <a:t>p.lat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();</a:t>
            </a:r>
            <a:endParaRPr lang="en-US" sz="1600" dirty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}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490655" y="5013296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Grid coordinates (</a:t>
            </a:r>
            <a:r>
              <a:rPr lang="en-US" err="1" smtClean="0"/>
              <a:t>x,y</a:t>
            </a:r>
            <a:r>
              <a:rPr lang="en-US" smtClean="0"/>
              <a:t>)</a:t>
            </a:r>
            <a:endParaRPr lang="en-US"/>
          </a:p>
        </p:txBody>
      </p:sp>
      <p:sp>
        <p:nvSpPr>
          <p:cNvPr id="133" name="TextBox 132"/>
          <p:cNvSpPr txBox="1"/>
          <p:nvPr/>
        </p:nvSpPr>
        <p:spPr>
          <a:xfrm>
            <a:off x="5325046" y="5011399"/>
            <a:ext cx="3467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Geographic coordinates (</a:t>
            </a:r>
            <a:r>
              <a:rPr lang="en-US" dirty="0" err="1" smtClean="0"/>
              <a:t>lon,lat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511054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theme/theme1.xml><?xml version="1.0" encoding="utf-8"?>
<a:theme xmlns:a="http://schemas.openxmlformats.org/drawingml/2006/main" name="ECMWF_widescre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ECMWF_widescreen.potx</Template>
  <TotalTime>58440</TotalTime>
  <Words>1117</Words>
  <Application>Microsoft Macintosh PowerPoint</Application>
  <PresentationFormat>Custom</PresentationFormat>
  <Paragraphs>291</Paragraphs>
  <Slides>27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8" baseType="lpstr">
      <vt:lpstr>American Typewriter</vt:lpstr>
      <vt:lpstr>Andale Mono</vt:lpstr>
      <vt:lpstr>Calibri</vt:lpstr>
      <vt:lpstr>Consolas</vt:lpstr>
      <vt:lpstr>Courier</vt:lpstr>
      <vt:lpstr>Helvetica</vt:lpstr>
      <vt:lpstr>Inconsolata</vt:lpstr>
      <vt:lpstr>Mangal</vt:lpstr>
      <vt:lpstr>Wingdings</vt:lpstr>
      <vt:lpstr>Arial</vt:lpstr>
      <vt:lpstr>ECMWF_widescreen</vt:lpstr>
      <vt:lpstr>PowerPoint Presentation</vt:lpstr>
      <vt:lpstr>Atlas, a library for NWP and climate modelling – Deconinck et al. 2017, J-CPC </vt:lpstr>
      <vt:lpstr>Atlas, a library for NWP and climate modelling – Deconinck et al. 2017, J-CPC </vt:lpstr>
      <vt:lpstr>Atlas dependencies and requirements</vt:lpstr>
      <vt:lpstr>PowerPoint Presentation</vt:lpstr>
      <vt:lpstr>Atlas typical workflow</vt:lpstr>
      <vt:lpstr>A library of grid abstractions</vt:lpstr>
      <vt:lpstr>PowerPoint Presentation</vt:lpstr>
      <vt:lpstr>A library of grid abstractions</vt:lpstr>
      <vt:lpstr>PowerPoint Presentation</vt:lpstr>
      <vt:lpstr>PowerPoint Presentation</vt:lpstr>
      <vt:lpstr>Grid information tool</vt:lpstr>
      <vt:lpstr>Grid information tool</vt:lpstr>
      <vt:lpstr>Extending Atlas with custom plugins</vt:lpstr>
      <vt:lpstr>Atlas architecture</vt:lpstr>
      <vt:lpstr>Multiple domain decomposition strategies</vt:lpstr>
      <vt:lpstr>Halo exchanges</vt:lpstr>
      <vt:lpstr>FunctionSpaces: Discretisation specific knowledge (arguably model specific)</vt:lpstr>
      <vt:lpstr>FunctionSpaces: Discretisation specific knowledge (arguably model specific)</vt:lpstr>
      <vt:lpstr>Atlas architecture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Mathematical operations</vt:lpstr>
      <vt:lpstr>Spectral Transforms in Atlas</vt:lpstr>
    </vt:vector>
  </TitlesOfParts>
  <Company>ECMWF</Company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 Hine</dc:creator>
  <cp:lastModifiedBy>Willem Deconinck</cp:lastModifiedBy>
  <cp:revision>342</cp:revision>
  <cp:lastPrinted>2014-11-19T12:15:44Z</cp:lastPrinted>
  <dcterms:created xsi:type="dcterms:W3CDTF">2015-03-12T16:04:32Z</dcterms:created>
  <dcterms:modified xsi:type="dcterms:W3CDTF">2020-07-16T15:00:26Z</dcterms:modified>
</cp:coreProperties>
</file>