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1" r:id="rId2"/>
    <p:sldId id="297" r:id="rId3"/>
    <p:sldId id="294" r:id="rId4"/>
    <p:sldId id="295" r:id="rId5"/>
    <p:sldId id="286" r:id="rId6"/>
    <p:sldId id="290" r:id="rId7"/>
    <p:sldId id="287" r:id="rId8"/>
    <p:sldId id="288" r:id="rId9"/>
    <p:sldId id="274" r:id="rId10"/>
    <p:sldId id="298" r:id="rId11"/>
    <p:sldId id="289" r:id="rId12"/>
    <p:sldId id="300" r:id="rId13"/>
    <p:sldId id="299" r:id="rId14"/>
    <p:sldId id="301" r:id="rId15"/>
    <p:sldId id="302" r:id="rId16"/>
    <p:sldId id="30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53"/>
    <p:restoredTop sz="94694"/>
  </p:normalViewPr>
  <p:slideViewPr>
    <p:cSldViewPr snapToGrid="0" snapToObjects="1">
      <p:cViewPr varScale="1">
        <p:scale>
          <a:sx n="149" d="100"/>
          <a:sy n="149" d="100"/>
        </p:scale>
        <p:origin x="176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6E761-E0FD-9344-A0B0-AC80009958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CECB10-8329-C345-9E7B-3571018BCE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8D847-7FCB-7948-B480-52B5787A4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DBE8F-ED76-074E-9B3F-13AD505A6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AC440-4C2A-B74F-A85A-8703856DE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12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8224F-B5A0-1447-B727-F07759C57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F11F1A-7020-FF4C-9072-BAFC347725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06A07-A6C8-AF4F-9316-1D5182362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C3EE7-9BB4-D548-A4A2-285BDA388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D3708-6E26-2743-9BE3-D09EB44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60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A4D9D9-573E-DC41-A15A-9E8FE810DF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B3832A-F24E-404F-B404-46504EDEF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03D23-7A2B-3646-A276-02913E792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D3311-ECA2-A642-919F-96999D3D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8C6F7-4533-404B-9BCA-E3448F4EB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5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9FB83-2B32-0749-ACFD-0837EFE4B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7E35A-AED3-0F49-A60B-970CCDF62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9ECB7-30ED-0047-B7D8-8C40D6097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2BF59-9269-9344-A6B1-8A2BCB4A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9C2CB-67CE-E94E-A197-47D4EFAEA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5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19246-AB20-7C4B-972E-942A7A93D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170982-D2AD-0D4F-BA63-33440CB3E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5AAB7A-6569-F546-B960-8231F1977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6620A-8746-934D-8010-7891FEFE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06810-6E22-854F-B654-02ADB86F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5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47975-C5FD-FE4C-BD3C-9C04D5F9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F47B1-FDB8-6143-9341-722FDDD717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ECCD2C-EEE7-8643-972B-693EE7289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A9664-8E0D-F64D-B8BA-A845A2C4F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8B118-BDF3-8D4A-AF9D-945D63FEF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4B5CB-768D-D44B-8DA4-A4B1D8106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89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FAF00-44A4-DC4C-92E3-C2457D48B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ADA401-0804-6B41-86C8-9F69F93D2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2869F4-0710-2240-9A91-19B427589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FE31EC-BC1E-234D-981B-7B324F0203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8B40DF-38A1-6640-9E6F-A8CFF4AF04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8C50FF-4038-8E45-B03A-C72125FF1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800E9E-BCC9-DB43-A011-507F8EE1E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52516-AAB7-4246-BAA4-A93B9BFA8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7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2205D-7317-BE43-81EB-750F3A258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4A724B-04C0-524B-94CA-CE0F1B91E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E7E078-B82B-CC4C-BFDA-D3F48533D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E8854-5BF4-1646-BE3D-28B50B3C7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2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AA328E-9B0A-CA41-A89D-FEF10CDFA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05B479-F3F3-CE47-96CF-7887E04E7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8F48F-B89F-514F-86F4-BDD0338DE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716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D0C32-9256-CD47-B7C3-A7AFDA73D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8B57D-7C68-474C-AAF2-997955DC7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1CEC34-E662-9F43-8C63-96C387B0A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8FE26B-6A46-2448-90CA-313C0E7D1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EE29A5-C7F2-9647-B92C-E967B0B28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14FDB-7186-214F-A3EB-9041A48DC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830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F16F5-C822-774B-8EB5-70B371A9F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4CEB77-309D-C140-9B3F-C61437FB83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EA4B50-AD2B-9C45-97D2-F17215133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304152-50FF-1240-9D4B-609759145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8ACC18-AF73-134D-AAB8-204147F5C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D04ECD-4367-654F-8811-1529964FF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36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0C9EF8-36AB-6745-BE70-9AE99C465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7B191-4027-B947-94C6-35F2EF872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07D08-F267-C347-B5E0-D1488A2145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342FB-1388-D546-9DE6-C1AFC1AADA45}" type="datetimeFigureOut">
              <a:rPr lang="en-US" smtClean="0"/>
              <a:t>8/25/20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56742-991D-4348-965A-EB78A09D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61696-4BA3-2849-B38F-FDEAEDC72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E293E-7BF4-3649-B9BA-86E86F989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0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DD88F7-0AC0-DB48-89B6-FC8CE9974A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NCAR/MM (PANDA-C) Observation-space Diagnostics Tools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6836E11-E584-6B4E-8D76-B0C1C6C340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29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9364A-1DEB-BF4F-A4EB-0390DE91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045" y="0"/>
            <a:ext cx="10868260" cy="1325563"/>
          </a:xfrm>
        </p:spPr>
        <p:txBody>
          <a:bodyPr/>
          <a:lstStyle/>
          <a:p>
            <a:r>
              <a:rPr lang="en-US" dirty="0"/>
              <a:t>Aircraft</a:t>
            </a:r>
            <a:r>
              <a:rPr lang="en-US" b="1" dirty="0"/>
              <a:t> </a:t>
            </a:r>
            <a:r>
              <a:rPr lang="en-US" dirty="0"/>
              <a:t>OMB (6-hr FC) Verification (2D)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99C2F-FF09-124D-8D9A-251FFB55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1C45-B28D-B849-8FC4-8F23B9BC4850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FA271D-CCCD-814D-9725-83386812F4C3}"/>
              </a:ext>
            </a:extLst>
          </p:cNvPr>
          <p:cNvSpPr txBox="1"/>
          <p:nvPr/>
        </p:nvSpPr>
        <p:spPr>
          <a:xfrm>
            <a:off x="6924425" y="907685"/>
            <a:ext cx="505677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x-axis: cycle date (</a:t>
            </a:r>
            <a:r>
              <a:rPr lang="en-US" sz="2200" b="1" dirty="0"/>
              <a:t>CY</a:t>
            </a:r>
            <a:r>
              <a:rPr lang="en-US" sz="2200" dirty="0"/>
              <a:t>)</a:t>
            </a:r>
          </a:p>
          <a:p>
            <a:r>
              <a:rPr lang="en-US" sz="2200" dirty="0"/>
              <a:t>y-axis: pressure</a:t>
            </a:r>
          </a:p>
          <a:p>
            <a:r>
              <a:rPr lang="en-US" sz="2200" dirty="0"/>
              <a:t>color: Mean OMB (bias)</a:t>
            </a:r>
          </a:p>
          <a:p>
            <a:r>
              <a:rPr lang="en-US" sz="2200" dirty="0"/>
              <a:t>columns: 3 experiments</a:t>
            </a:r>
          </a:p>
          <a:p>
            <a:r>
              <a:rPr lang="en-US" sz="2200" dirty="0"/>
              <a:t>rows: observed variables (T, U, V, qv)</a:t>
            </a:r>
          </a:p>
          <a:p>
            <a:r>
              <a:rPr lang="en-US" sz="2200" b="1" dirty="0" err="1"/>
              <a:t>binVals</a:t>
            </a:r>
            <a:r>
              <a:rPr lang="en-US" sz="2200" dirty="0"/>
              <a:t>: pressure (1D)</a:t>
            </a:r>
          </a:p>
          <a:p>
            <a:r>
              <a:rPr lang="en-US" sz="2200" dirty="0"/>
              <a:t>	</a:t>
            </a:r>
            <a:r>
              <a:rPr lang="en-US" sz="2200" dirty="0" err="1"/>
              <a:t>PreQC</a:t>
            </a:r>
            <a:r>
              <a:rPr lang="en-US" sz="2200" dirty="0"/>
              <a:t> is GOOD (category)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E63F6D-8098-5A4F-8FBC-E428C9B7B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64" y="1059440"/>
            <a:ext cx="6620380" cy="571627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4E41E3D-48A9-D84A-AD0E-5CE58A168DE8}"/>
              </a:ext>
            </a:extLst>
          </p:cNvPr>
          <p:cNvSpPr txBox="1"/>
          <p:nvPr/>
        </p:nvSpPr>
        <p:spPr>
          <a:xfrm>
            <a:off x="6981914" y="3802878"/>
            <a:ext cx="46061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Fixed pressure bins are selected; cells with no data show up as black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Any 1D variable can go on y-axis: pressure, height, latitude, local hour, </a:t>
            </a:r>
            <a:r>
              <a:rPr lang="en-US" sz="2200" dirty="0" err="1"/>
              <a:t>etc</a:t>
            </a:r>
            <a:r>
              <a:rPr lang="en-US" sz="2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567295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BDB28-C76A-754B-A263-F40A4A78F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282" y="0"/>
            <a:ext cx="11114518" cy="1325563"/>
          </a:xfrm>
        </p:spPr>
        <p:txBody>
          <a:bodyPr/>
          <a:lstStyle/>
          <a:p>
            <a:r>
              <a:rPr lang="en-US" dirty="0"/>
              <a:t>More info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B8DB4-A262-0B4C-952B-3A202031A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282" y="1204957"/>
            <a:ext cx="11114518" cy="497200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Additional product: calculate and print gross statistics for any binning strategy (e.g., all GOOD data)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Extensibility:</a:t>
            </a:r>
          </a:p>
          <a:p>
            <a:pPr lvl="1"/>
            <a:r>
              <a:rPr lang="en-US" dirty="0"/>
              <a:t>We have all the data slicing needed to create </a:t>
            </a:r>
            <a:r>
              <a:rPr lang="en-US" u="sng" dirty="0" err="1"/>
              <a:t>obs</a:t>
            </a:r>
            <a:r>
              <a:rPr lang="en-US" u="sng" dirty="0"/>
              <a:t>-space score cards</a:t>
            </a:r>
            <a:r>
              <a:rPr lang="en-US" dirty="0"/>
              <a:t>, with many options for contents</a:t>
            </a:r>
          </a:p>
          <a:p>
            <a:pPr lvl="1"/>
            <a:r>
              <a:rPr lang="en-US" dirty="0"/>
              <a:t>Same two-part strategy will work for </a:t>
            </a:r>
            <a:r>
              <a:rPr lang="en-US" u="sng" dirty="0"/>
              <a:t>model-space diagnostics</a:t>
            </a:r>
            <a:r>
              <a:rPr lang="en-US" dirty="0"/>
              <a:t> too!  The plotting classes/functions from </a:t>
            </a:r>
            <a:r>
              <a:rPr lang="en-US" dirty="0" err="1"/>
              <a:t>obs</a:t>
            </a:r>
            <a:r>
              <a:rPr lang="en-US" dirty="0"/>
              <a:t>-space analyses are reusable due to the generic nature of the </a:t>
            </a:r>
            <a:r>
              <a:rPr lang="en-US" dirty="0" err="1"/>
              <a:t>StatsDB</a:t>
            </a:r>
            <a:r>
              <a:rPr lang="en-US" dirty="0"/>
              <a:t> </a:t>
            </a:r>
            <a:r>
              <a:rPr lang="en-US" dirty="0" err="1"/>
              <a:t>MultiIndex</a:t>
            </a:r>
            <a:endParaRPr lang="en-US" dirty="0"/>
          </a:p>
          <a:p>
            <a:pPr lvl="1"/>
            <a:r>
              <a:rPr lang="en-US" dirty="0"/>
              <a:t>New </a:t>
            </a:r>
            <a:r>
              <a:rPr lang="en-US" dirty="0" err="1"/>
              <a:t>binVars</a:t>
            </a:r>
            <a:r>
              <a:rPr lang="en-US" dirty="0"/>
              <a:t> and </a:t>
            </a:r>
            <a:r>
              <a:rPr lang="en-US" dirty="0" err="1"/>
              <a:t>binMethods</a:t>
            </a:r>
            <a:r>
              <a:rPr lang="en-US" dirty="0"/>
              <a:t> are added easily as python dictionary entries, but could be replaced with YAML</a:t>
            </a:r>
          </a:p>
          <a:p>
            <a:pPr lvl="1"/>
            <a:r>
              <a:rPr lang="en-US" dirty="0"/>
              <a:t>Additional diagnostics are easily added (not just </a:t>
            </a:r>
            <a:r>
              <a:rPr lang="en-US" dirty="0" err="1"/>
              <a:t>Obs</a:t>
            </a:r>
            <a:r>
              <a:rPr lang="en-US" dirty="0"/>
              <a:t>-Model).  E.g., </a:t>
            </a:r>
            <a:r>
              <a:rPr lang="en-US" dirty="0" err="1"/>
              <a:t>ObsValue</a:t>
            </a:r>
            <a:r>
              <a:rPr lang="en-US" dirty="0"/>
              <a:t>, </a:t>
            </a:r>
            <a:r>
              <a:rPr lang="en-US" dirty="0" err="1"/>
              <a:t>HofX</a:t>
            </a:r>
            <a:r>
              <a:rPr lang="en-US" dirty="0"/>
              <a:t>, </a:t>
            </a:r>
            <a:r>
              <a:rPr lang="en-US" dirty="0" err="1"/>
              <a:t>ObsError</a:t>
            </a:r>
            <a:r>
              <a:rPr lang="en-US" dirty="0"/>
              <a:t>, or any function of any IODA database variables</a:t>
            </a:r>
          </a:p>
          <a:p>
            <a:pPr lvl="1"/>
            <a:r>
              <a:rPr lang="en-US" dirty="0"/>
              <a:t>May be able to add </a:t>
            </a:r>
            <a:r>
              <a:rPr lang="en-US" u="sng" dirty="0"/>
              <a:t>correlation</a:t>
            </a:r>
            <a:r>
              <a:rPr lang="en-US" dirty="0"/>
              <a:t> as a statistic, but would require a bit of work</a:t>
            </a:r>
          </a:p>
        </p:txBody>
      </p:sp>
    </p:spTree>
    <p:extLst>
      <p:ext uri="{BB962C8B-B14F-4D97-AF65-F5344CB8AC3E}">
        <p14:creationId xmlns:p14="http://schemas.microsoft.com/office/powerpoint/2010/main" val="142248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603BA-7E5C-214E-ADF4-9BD81860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/>
              <a:t>Thank you. 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81F82F-2EBD-9E48-86A1-B618C7A7C0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299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CA35EC-61C1-D54A-9BB5-CFFBB51953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Extra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9F9BCC3-9C34-BD42-8EF0-ACB915955F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06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2935B2-FEF8-EE40-91A8-272CED215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48" y="14747"/>
            <a:ext cx="10515600" cy="1325563"/>
          </a:xfrm>
        </p:spPr>
        <p:txBody>
          <a:bodyPr/>
          <a:lstStyle/>
          <a:p>
            <a:r>
              <a:rPr lang="en-US" dirty="0" err="1"/>
              <a:t>binning_configs</a:t>
            </a:r>
            <a:r>
              <a:rPr lang="en-US" dirty="0"/>
              <a:t> excerpts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105EC1-C9D5-1B40-B71F-1541CA0EF3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72"/>
          <a:stretch/>
        </p:blipFill>
        <p:spPr>
          <a:xfrm>
            <a:off x="246239" y="1309509"/>
            <a:ext cx="4720455" cy="48155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9FD7D8-F9C7-B24C-A04B-C5202C868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505" y="1340310"/>
            <a:ext cx="4743952" cy="30475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94D801-DF8B-A749-AC05-93CFC81CA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935" y="1016415"/>
            <a:ext cx="2388170" cy="2930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27B8A6-FDC8-9E41-8596-3AE0624E58C0}"/>
              </a:ext>
            </a:extLst>
          </p:cNvPr>
          <p:cNvSpPr txBox="1"/>
          <p:nvPr/>
        </p:nvSpPr>
        <p:spPr>
          <a:xfrm>
            <a:off x="6351383" y="970978"/>
            <a:ext cx="4998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Jet stream pressure bounds (</a:t>
            </a:r>
            <a:r>
              <a:rPr lang="en-US" dirty="0" err="1"/>
              <a:t>binVar</a:t>
            </a:r>
            <a:r>
              <a:rPr lang="en-US" dirty="0"/>
              <a:t> = </a:t>
            </a:r>
            <a:r>
              <a:rPr lang="en-US" dirty="0" err="1"/>
              <a:t>vu.obsVarPrs</a:t>
            </a:r>
            <a:r>
              <a:rPr lang="en-US" dirty="0"/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0F7BCA-15F8-A646-B0F3-2C37DE719964}"/>
              </a:ext>
            </a:extLst>
          </p:cNvPr>
          <p:cNvSpPr txBox="1"/>
          <p:nvPr/>
        </p:nvSpPr>
        <p:spPr>
          <a:xfrm rot="5400000">
            <a:off x="4326689" y="2203886"/>
            <a:ext cx="164934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All good QC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9DDF37-6A8A-504F-B0C8-DB8C99A5CF35}"/>
              </a:ext>
            </a:extLst>
          </p:cNvPr>
          <p:cNvSpPr txBox="1"/>
          <p:nvPr/>
        </p:nvSpPr>
        <p:spPr>
          <a:xfrm rot="5400000">
            <a:off x="3792578" y="4387336"/>
            <a:ext cx="271756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All bad QC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6F4428-8803-C94E-8B0E-B0D997BD4A47}"/>
              </a:ext>
            </a:extLst>
          </p:cNvPr>
          <p:cNvSpPr txBox="1"/>
          <p:nvPr/>
        </p:nvSpPr>
        <p:spPr>
          <a:xfrm rot="5400000">
            <a:off x="3118557" y="3532620"/>
            <a:ext cx="48155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binVar</a:t>
            </a:r>
            <a:r>
              <a:rPr lang="en-US" dirty="0"/>
              <a:t> = </a:t>
            </a:r>
            <a:r>
              <a:rPr lang="en-US" dirty="0" err="1"/>
              <a:t>vu.obsVarQC</a:t>
            </a:r>
            <a:r>
              <a:rPr lang="en-US" dirty="0"/>
              <a:t> (iteration dependent)</a:t>
            </a:r>
          </a:p>
        </p:txBody>
      </p:sp>
    </p:spTree>
    <p:extLst>
      <p:ext uri="{BB962C8B-B14F-4D97-AF65-F5344CB8AC3E}">
        <p14:creationId xmlns:p14="http://schemas.microsoft.com/office/powerpoint/2010/main" val="4162174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2935B2-FEF8-EE40-91A8-272CED215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48" y="14747"/>
            <a:ext cx="10515600" cy="1325563"/>
          </a:xfrm>
        </p:spPr>
        <p:txBody>
          <a:bodyPr/>
          <a:lstStyle/>
          <a:p>
            <a:r>
              <a:rPr lang="en-US" dirty="0" err="1"/>
              <a:t>binning_configs</a:t>
            </a:r>
            <a:r>
              <a:rPr lang="en-US" dirty="0"/>
              <a:t> excerpts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7FCEBE5-0C3B-EE4F-B340-E3C0C4403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88" y="1112954"/>
            <a:ext cx="6732229" cy="52209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920937-A29A-5949-BB3A-E332B6EEEC1A}"/>
              </a:ext>
            </a:extLst>
          </p:cNvPr>
          <p:cNvSpPr txBox="1"/>
          <p:nvPr/>
        </p:nvSpPr>
        <p:spPr>
          <a:xfrm>
            <a:off x="7999399" y="3507966"/>
            <a:ext cx="32518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All 1D identity </a:t>
            </a:r>
            <a:r>
              <a:rPr lang="en-US" sz="2200" dirty="0" err="1"/>
              <a:t>binMethods</a:t>
            </a:r>
            <a:endParaRPr lang="en-US" sz="2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84175E-8FB5-464A-BE52-0CFCA227151C}"/>
              </a:ext>
            </a:extLst>
          </p:cNvPr>
          <p:cNvSpPr txBox="1"/>
          <p:nvPr/>
        </p:nvSpPr>
        <p:spPr>
          <a:xfrm rot="5400000">
            <a:off x="6507704" y="2113622"/>
            <a:ext cx="19159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Multiple </a:t>
            </a:r>
            <a:r>
              <a:rPr lang="en-US" dirty="0" err="1"/>
              <a:t>binVars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45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2935B2-FEF8-EE40-91A8-272CED215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48" y="14747"/>
            <a:ext cx="10515600" cy="1325563"/>
          </a:xfrm>
        </p:spPr>
        <p:txBody>
          <a:bodyPr/>
          <a:lstStyle/>
          <a:p>
            <a:r>
              <a:rPr lang="en-US" dirty="0" err="1"/>
              <a:t>binMethod</a:t>
            </a:r>
            <a:r>
              <a:rPr lang="en-US" dirty="0"/>
              <a:t> selection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34187D-8FC6-AB4A-B7A9-3E309646E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794" y="1348334"/>
            <a:ext cx="8226099" cy="23595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CFA6B7-A5C7-5B48-AC5E-B69354B51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94" y="3886785"/>
            <a:ext cx="8226099" cy="251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705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9364A-1DEB-BF4F-A4EB-0390DE91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045" y="0"/>
            <a:ext cx="10868260" cy="1161764"/>
          </a:xfrm>
        </p:spPr>
        <p:txBody>
          <a:bodyPr>
            <a:normAutofit fontScale="90000"/>
          </a:bodyPr>
          <a:lstStyle/>
          <a:p>
            <a:r>
              <a:rPr lang="en-US" dirty="0"/>
              <a:t>First, an example of the output:</a:t>
            </a:r>
            <a:br>
              <a:rPr lang="en-US" dirty="0"/>
            </a:br>
            <a:r>
              <a:rPr lang="en-US" dirty="0"/>
              <a:t>Aircraft OMF (0-3day FC)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99C2F-FF09-124D-8D9A-251FFB55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1C45-B28D-B849-8FC4-8F23B9BC4850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717FDA-DA37-3F47-95DD-FE6E4226C170}"/>
              </a:ext>
            </a:extLst>
          </p:cNvPr>
          <p:cNvSpPr txBox="1"/>
          <p:nvPr/>
        </p:nvSpPr>
        <p:spPr>
          <a:xfrm>
            <a:off x="6444495" y="1512288"/>
            <a:ext cx="545655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y-axis: difference in </a:t>
            </a:r>
            <a:r>
              <a:rPr lang="en-US" sz="2200" dirty="0" err="1"/>
              <a:t>RMSd</a:t>
            </a:r>
            <a:r>
              <a:rPr lang="en-US" sz="2200" dirty="0"/>
              <a:t> between new experiment and prototype-III control experiment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x-axis: forecast lead-time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/>
              <a:t>binVal</a:t>
            </a:r>
            <a:r>
              <a:rPr lang="en-US" sz="2200" dirty="0"/>
              <a:t>: latitude band (category) + QC is good (category)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shaded: 95% confidence interval from aggregated bootstrap across 2 x 27 cycles</a:t>
            </a:r>
          </a:p>
        </p:txBody>
      </p:sp>
      <p:pic>
        <p:nvPicPr>
          <p:cNvPr id="24" name="Picture 2" descr="https://lh4.googleusercontent.com/7ta4SC8UE5-aHKS1hfpu71DHr7D-cPmbL9qOFaCBExA-AoVzBFvTiax7I5Ctad6dO7U4BJMIIERWLjFh7qe0NeSTvo9ndrw9_boVbF2MkDcl-OmCm7jP_GGSvYJhKIQURGy2rSD5">
            <a:extLst>
              <a:ext uri="{FF2B5EF4-FFF2-40B4-BE49-F238E27FC236}">
                <a16:creationId xmlns:a16="http://schemas.microsoft.com/office/drawing/2014/main" id="{5FA7F029-ECE0-454E-9B3D-E2FD86AD24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" r="65854" b="76202"/>
          <a:stretch/>
        </p:blipFill>
        <p:spPr bwMode="auto">
          <a:xfrm>
            <a:off x="590200" y="1355570"/>
            <a:ext cx="5291484" cy="432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AA69C1-B027-C641-B93D-9FA10FC83941}"/>
              </a:ext>
            </a:extLst>
          </p:cNvPr>
          <p:cNvSpPr/>
          <p:nvPr/>
        </p:nvSpPr>
        <p:spPr>
          <a:xfrm>
            <a:off x="2824843" y="1355570"/>
            <a:ext cx="1926771" cy="40791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58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9364A-1DEB-BF4F-A4EB-0390DE91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332" y="128186"/>
            <a:ext cx="5421637" cy="129029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How does data feed into each plot point?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99C2F-FF09-124D-8D9A-251FFB55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1C45-B28D-B849-8FC4-8F23B9BC4850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717FDA-DA37-3F47-95DD-FE6E4226C170}"/>
              </a:ext>
            </a:extLst>
          </p:cNvPr>
          <p:cNvSpPr txBox="1"/>
          <p:nvPr/>
        </p:nvSpPr>
        <p:spPr>
          <a:xfrm>
            <a:off x="6724778" y="227390"/>
            <a:ext cx="5159828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err="1"/>
              <a:t>RMSd</a:t>
            </a:r>
            <a:r>
              <a:rPr lang="en-US" sz="2200" dirty="0"/>
              <a:t> of OMF for CLRABI and CTRL experiments (</a:t>
            </a:r>
            <a:r>
              <a:rPr lang="en-US" sz="2200" b="1" dirty="0"/>
              <a:t>EXP</a:t>
            </a:r>
            <a:r>
              <a:rPr lang="en-US" sz="2200" dirty="0"/>
              <a:t>) at 2d18h forecast length (</a:t>
            </a:r>
            <a:r>
              <a:rPr lang="en-US" sz="2200" b="1" dirty="0"/>
              <a:t>FC</a:t>
            </a:r>
            <a:r>
              <a:rPr lang="en-US" sz="2200" dirty="0"/>
              <a:t>) from 00Z and 12Z cycles (</a:t>
            </a:r>
            <a:r>
              <a:rPr lang="en-US" sz="2200" b="1" dirty="0"/>
              <a:t>CY</a:t>
            </a:r>
            <a:r>
              <a:rPr lang="en-US" sz="2200" dirty="0"/>
              <a:t>) across 27 days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Reading entire or partial </a:t>
            </a:r>
            <a:r>
              <a:rPr lang="en-US" sz="2200" dirty="0" err="1"/>
              <a:t>obs</a:t>
            </a:r>
            <a:r>
              <a:rPr lang="en-US" sz="2200" dirty="0"/>
              <a:t>, </a:t>
            </a:r>
            <a:r>
              <a:rPr lang="en-US" sz="2200" dirty="0" err="1"/>
              <a:t>geoval</a:t>
            </a:r>
            <a:r>
              <a:rPr lang="en-US" sz="2200" dirty="0"/>
              <a:t>, </a:t>
            </a:r>
            <a:r>
              <a:rPr lang="en-US" sz="2200" dirty="0" err="1"/>
              <a:t>diag</a:t>
            </a:r>
            <a:r>
              <a:rPr lang="en-US" sz="2200" dirty="0"/>
              <a:t> database across many combinations of </a:t>
            </a:r>
            <a:r>
              <a:rPr lang="en-US" sz="2200" b="1" dirty="0"/>
              <a:t>EXP/CY/FC </a:t>
            </a:r>
            <a:r>
              <a:rPr lang="en-US" sz="2200" dirty="0"/>
              <a:t>is costly even for moderate location counts (</a:t>
            </a:r>
            <a:r>
              <a:rPr lang="en-US" sz="2200" dirty="0" err="1"/>
              <a:t>nlocs</a:t>
            </a:r>
            <a:r>
              <a:rPr lang="en-US" sz="2200" dirty="0"/>
              <a:t>), and need not be repeated every time figures are generated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Traditional statistical measures (Count, Mean, RMS, STD, MS, Min, Max) are easily aggregated across independent subpopulations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Thus </a:t>
            </a:r>
            <a:r>
              <a:rPr lang="en-US" sz="2200" dirty="0" err="1"/>
              <a:t>RMSd</a:t>
            </a:r>
            <a:r>
              <a:rPr lang="en-US" sz="2200" dirty="0"/>
              <a:t> of OMF can be calculated independently for each combination of </a:t>
            </a:r>
            <a:r>
              <a:rPr lang="en-US" sz="2200" b="1" dirty="0"/>
              <a:t>EXP/CY/FC</a:t>
            </a:r>
            <a:r>
              <a:rPr lang="en-US" sz="2200" dirty="0"/>
              <a:t>, then aggregated as needed</a:t>
            </a:r>
          </a:p>
        </p:txBody>
      </p:sp>
      <p:pic>
        <p:nvPicPr>
          <p:cNvPr id="27" name="Picture 2" descr="https://lh4.googleusercontent.com/7ta4SC8UE5-aHKS1hfpu71DHr7D-cPmbL9qOFaCBExA-AoVzBFvTiax7I5Ctad6dO7U4BJMIIERWLjFh7qe0NeSTvo9ndrw9_boVbF2MkDcl-OmCm7jP_GGSvYJhKIQURGy2rSD5">
            <a:extLst>
              <a:ext uri="{FF2B5EF4-FFF2-40B4-BE49-F238E27FC236}">
                <a16:creationId xmlns:a16="http://schemas.microsoft.com/office/drawing/2014/main" id="{E68123F1-B04F-DC49-986A-FB0B936D00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" r="65854" b="76202"/>
          <a:stretch/>
        </p:blipFill>
        <p:spPr bwMode="auto">
          <a:xfrm>
            <a:off x="590200" y="1355570"/>
            <a:ext cx="5291484" cy="432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175A6CC-5EE2-8443-AAF4-70FDE67ED0C9}"/>
              </a:ext>
            </a:extLst>
          </p:cNvPr>
          <p:cNvCxnSpPr>
            <a:cxnSpLocks/>
          </p:cNvCxnSpPr>
          <p:nvPr/>
        </p:nvCxnSpPr>
        <p:spPr>
          <a:xfrm flipH="1">
            <a:off x="5372101" y="888763"/>
            <a:ext cx="1669634" cy="1625837"/>
          </a:xfrm>
          <a:prstGeom prst="straightConnector1">
            <a:avLst/>
          </a:prstGeom>
          <a:ln w="381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062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0E1D9-D139-594F-BC26-67A1211EB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09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 dirty="0"/>
              <a:t>Two-part post-processing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2B608-D2F2-CA4B-A3AB-E35248175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43003"/>
            <a:ext cx="10918371" cy="45475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For each observation type (aircraft, </a:t>
            </a:r>
            <a:r>
              <a:rPr lang="en-US" dirty="0" err="1"/>
              <a:t>sondes</a:t>
            </a:r>
            <a:r>
              <a:rPr lang="en-US" dirty="0"/>
              <a:t>, </a:t>
            </a:r>
            <a:r>
              <a:rPr lang="en-US" dirty="0" err="1"/>
              <a:t>gnssro</a:t>
            </a:r>
            <a:r>
              <a:rPr lang="en-US" dirty="0"/>
              <a:t>, amsua_n19, abi_g16, </a:t>
            </a:r>
            <a:r>
              <a:rPr lang="en-US" dirty="0" err="1"/>
              <a:t>etc</a:t>
            </a:r>
            <a:r>
              <a:rPr lang="en-US" dirty="0"/>
              <a:t>…)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For each </a:t>
            </a:r>
            <a:r>
              <a:rPr lang="en-US" b="1" dirty="0"/>
              <a:t>EXP/CY/FC </a:t>
            </a:r>
            <a:r>
              <a:rPr lang="en-US" dirty="0"/>
              <a:t>index: create statistics database file</a:t>
            </a:r>
          </a:p>
          <a:p>
            <a:pPr lvl="1"/>
            <a:r>
              <a:rPr lang="en-US" dirty="0"/>
              <a:t>For each observed variable and each </a:t>
            </a:r>
            <a:r>
              <a:rPr lang="en-US" i="1" dirty="0"/>
              <a:t>configured</a:t>
            </a:r>
            <a:r>
              <a:rPr lang="en-US" dirty="0"/>
              <a:t> combination of </a:t>
            </a:r>
            <a:r>
              <a:rPr lang="en-US" u="sng" dirty="0"/>
              <a:t>binning functions</a:t>
            </a:r>
            <a:r>
              <a:rPr lang="en-US" dirty="0"/>
              <a:t> and bounds</a:t>
            </a:r>
          </a:p>
          <a:p>
            <a:pPr lvl="2"/>
            <a:r>
              <a:rPr lang="en-US" b="1" dirty="0"/>
              <a:t>Bin locations and calculate statistics (computational work)</a:t>
            </a:r>
          </a:p>
          <a:p>
            <a:pPr lvl="1"/>
            <a:r>
              <a:rPr lang="en-US" dirty="0"/>
              <a:t>Write all statistics and metadata to individual database file (</a:t>
            </a:r>
            <a:r>
              <a:rPr lang="en-US" dirty="0" err="1"/>
              <a:t>netcdf</a:t>
            </a:r>
            <a:r>
              <a:rPr lang="en-US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Generate “analyses” (figures, gross statistical information, etc...)</a:t>
            </a:r>
          </a:p>
          <a:p>
            <a:pPr lvl="1"/>
            <a:r>
              <a:rPr lang="en-US" dirty="0"/>
              <a:t>Create “</a:t>
            </a:r>
            <a:r>
              <a:rPr lang="en-US" dirty="0" err="1"/>
              <a:t>StatsDB</a:t>
            </a:r>
            <a:r>
              <a:rPr lang="en-US" dirty="0"/>
              <a:t>” object (wrapper class for a pandas </a:t>
            </a:r>
            <a:r>
              <a:rPr lang="en-US" dirty="0" err="1"/>
              <a:t>DataFrame</a:t>
            </a:r>
            <a:r>
              <a:rPr lang="en-US" dirty="0"/>
              <a:t> object) that includes </a:t>
            </a:r>
            <a:r>
              <a:rPr lang="en-US" b="1" dirty="0"/>
              <a:t>EXP/CY/FC</a:t>
            </a:r>
            <a:r>
              <a:rPr lang="en-US" dirty="0"/>
              <a:t> indices specified in </a:t>
            </a:r>
            <a:r>
              <a:rPr lang="en-US" i="1" dirty="0"/>
              <a:t>configuration</a:t>
            </a:r>
            <a:endParaRPr lang="en-US" dirty="0"/>
          </a:p>
          <a:p>
            <a:pPr lvl="1"/>
            <a:r>
              <a:rPr lang="en-US" dirty="0"/>
              <a:t>Create “analyses” based on </a:t>
            </a:r>
            <a:r>
              <a:rPr lang="en-US" i="1" dirty="0"/>
              <a:t>configuration</a:t>
            </a:r>
            <a:r>
              <a:rPr lang="en-US" dirty="0"/>
              <a:t> and data available in </a:t>
            </a:r>
            <a:r>
              <a:rPr lang="en-US" dirty="0" err="1"/>
              <a:t>StatsDB</a:t>
            </a:r>
            <a:r>
              <a:rPr lang="en-US" dirty="0"/>
              <a:t> object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0C9221-CFC7-384A-8969-FA0FC7E8D65A}"/>
              </a:ext>
            </a:extLst>
          </p:cNvPr>
          <p:cNvSpPr txBox="1"/>
          <p:nvPr/>
        </p:nvSpPr>
        <p:spPr>
          <a:xfrm>
            <a:off x="538844" y="5690512"/>
            <a:ext cx="10417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sng" dirty="0"/>
              <a:t>Binning function</a:t>
            </a:r>
            <a:r>
              <a:rPr lang="en-US" sz="2200" dirty="0"/>
              <a:t>: similar to UFO </a:t>
            </a:r>
            <a:r>
              <a:rPr lang="en-US" sz="2200" dirty="0" err="1"/>
              <a:t>ObsFunction</a:t>
            </a:r>
            <a:r>
              <a:rPr lang="en-US" sz="2200" dirty="0"/>
              <a:t> class; custom-defined function of variables in </a:t>
            </a:r>
            <a:r>
              <a:rPr lang="en-US" sz="2200" dirty="0" err="1"/>
              <a:t>ObsSpace</a:t>
            </a:r>
            <a:r>
              <a:rPr lang="en-US" sz="2200" dirty="0"/>
              <a:t>, </a:t>
            </a:r>
            <a:r>
              <a:rPr lang="en-US" sz="2200" dirty="0" err="1"/>
              <a:t>GeoVaLs</a:t>
            </a:r>
            <a:r>
              <a:rPr lang="en-US" sz="2200" dirty="0"/>
              <a:t>, and </a:t>
            </a:r>
            <a:r>
              <a:rPr lang="en-US" sz="2200" dirty="0" err="1"/>
              <a:t>ObsDiagnostics</a:t>
            </a:r>
            <a:r>
              <a:rPr lang="en-US" sz="2200" dirty="0"/>
              <a:t>, including identity function</a:t>
            </a:r>
          </a:p>
        </p:txBody>
      </p:sp>
    </p:spTree>
    <p:extLst>
      <p:ext uri="{BB962C8B-B14F-4D97-AF65-F5344CB8AC3E}">
        <p14:creationId xmlns:p14="http://schemas.microsoft.com/office/powerpoint/2010/main" val="354947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6B62FE0-CBF7-6642-808F-1092BD0C51D9}"/>
              </a:ext>
            </a:extLst>
          </p:cNvPr>
          <p:cNvSpPr/>
          <p:nvPr/>
        </p:nvSpPr>
        <p:spPr>
          <a:xfrm>
            <a:off x="5919229" y="439838"/>
            <a:ext cx="2810013" cy="59512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89B8B16-24CD-E84A-BE2C-9DE969496699}"/>
              </a:ext>
            </a:extLst>
          </p:cNvPr>
          <p:cNvCxnSpPr>
            <a:cxnSpLocks/>
          </p:cNvCxnSpPr>
          <p:nvPr/>
        </p:nvCxnSpPr>
        <p:spPr>
          <a:xfrm>
            <a:off x="962624" y="2849301"/>
            <a:ext cx="143333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5C04B57-FC20-A94C-A9A4-E3CAB284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63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 dirty="0"/>
              <a:t>Two-part post-processing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1D07A-3FA3-754C-AA3F-589D55996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78142-F46C-F84F-AFA4-A546D310D47B}" type="slidenum">
              <a:rPr lang="en-US" smtClean="0"/>
              <a:t>5</a:t>
            </a:fld>
            <a:endParaRPr lang="en-US"/>
          </a:p>
        </p:txBody>
      </p:sp>
      <p:pic>
        <p:nvPicPr>
          <p:cNvPr id="2050" name="Picture 2" descr="https://lh5.googleusercontent.com/Euq8MQPT7h9mX-IpR8zIkUPeFQk94ZqQp4wfWov0Y80xbF4Of2vfh3-RJFNZBSAQqjiesTlkG3_0ayO884JDfSLvHX9-ooGzfSslsmccUQ8GqWj3c0GI9nO0hBJDg_IEUSUq2I7S">
            <a:extLst>
              <a:ext uri="{FF2B5EF4-FFF2-40B4-BE49-F238E27FC236}">
                <a16:creationId xmlns:a16="http://schemas.microsoft.com/office/drawing/2014/main" id="{C340A196-34CE-0345-83BD-2899BCE32A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0" b="872"/>
          <a:stretch/>
        </p:blipFill>
        <p:spPr bwMode="auto">
          <a:xfrm>
            <a:off x="5908798" y="350857"/>
            <a:ext cx="5868728" cy="604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A2C418C-2145-F141-ADAC-AFF2A9EAE126}"/>
              </a:ext>
            </a:extLst>
          </p:cNvPr>
          <p:cNvCxnSpPr>
            <a:cxnSpLocks/>
          </p:cNvCxnSpPr>
          <p:nvPr/>
        </p:nvCxnSpPr>
        <p:spPr>
          <a:xfrm>
            <a:off x="444660" y="2060293"/>
            <a:ext cx="204389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29948F9-753E-6A41-8111-864AF248F1DA}"/>
              </a:ext>
            </a:extLst>
          </p:cNvPr>
          <p:cNvCxnSpPr/>
          <p:nvPr/>
        </p:nvCxnSpPr>
        <p:spPr>
          <a:xfrm>
            <a:off x="451408" y="1805651"/>
            <a:ext cx="0" cy="50928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7AF00C-2434-E748-A963-1E401CFE9588}"/>
              </a:ext>
            </a:extLst>
          </p:cNvPr>
          <p:cNvCxnSpPr>
            <a:cxnSpLocks/>
          </p:cNvCxnSpPr>
          <p:nvPr/>
        </p:nvCxnSpPr>
        <p:spPr>
          <a:xfrm>
            <a:off x="962624" y="1805651"/>
            <a:ext cx="0" cy="1298293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2ED322D-4547-F442-9F54-EB236712D673}"/>
              </a:ext>
            </a:extLst>
          </p:cNvPr>
          <p:cNvCxnSpPr/>
          <p:nvPr/>
        </p:nvCxnSpPr>
        <p:spPr>
          <a:xfrm>
            <a:off x="1495060" y="1805651"/>
            <a:ext cx="0" cy="50928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9785678-01D3-364C-A521-C477F296A73F}"/>
              </a:ext>
            </a:extLst>
          </p:cNvPr>
          <p:cNvCxnSpPr/>
          <p:nvPr/>
        </p:nvCxnSpPr>
        <p:spPr>
          <a:xfrm>
            <a:off x="2015921" y="1805650"/>
            <a:ext cx="0" cy="509286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DF3240D-5632-B043-AA8D-76D7DE6B7C96}"/>
              </a:ext>
            </a:extLst>
          </p:cNvPr>
          <p:cNvCxnSpPr>
            <a:cxnSpLocks/>
          </p:cNvCxnSpPr>
          <p:nvPr/>
        </p:nvCxnSpPr>
        <p:spPr>
          <a:xfrm>
            <a:off x="3588151" y="2060293"/>
            <a:ext cx="1018577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3D67551-1680-E343-B529-5DBA8FF559B5}"/>
              </a:ext>
            </a:extLst>
          </p:cNvPr>
          <p:cNvCxnSpPr/>
          <p:nvPr/>
        </p:nvCxnSpPr>
        <p:spPr>
          <a:xfrm>
            <a:off x="3553426" y="1805650"/>
            <a:ext cx="0" cy="509286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7AE0B45-0A10-9C4F-9A09-4A3DB4747713}"/>
              </a:ext>
            </a:extLst>
          </p:cNvPr>
          <p:cNvCxnSpPr/>
          <p:nvPr/>
        </p:nvCxnSpPr>
        <p:spPr>
          <a:xfrm>
            <a:off x="2569581" y="1805650"/>
            <a:ext cx="0" cy="50928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188617A-18E2-1A4D-93A9-61BCDECB8259}"/>
              </a:ext>
            </a:extLst>
          </p:cNvPr>
          <p:cNvCxnSpPr>
            <a:cxnSpLocks/>
          </p:cNvCxnSpPr>
          <p:nvPr/>
        </p:nvCxnSpPr>
        <p:spPr>
          <a:xfrm>
            <a:off x="2488556" y="2060293"/>
            <a:ext cx="1099595" cy="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3F69D0-7A24-0746-AC58-334B487543D7}"/>
              </a:ext>
            </a:extLst>
          </p:cNvPr>
          <p:cNvCxnSpPr/>
          <p:nvPr/>
        </p:nvCxnSpPr>
        <p:spPr>
          <a:xfrm>
            <a:off x="4087793" y="1805650"/>
            <a:ext cx="0" cy="50928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8DB792B-63C4-6042-8991-B9DCF0CD3189}"/>
              </a:ext>
            </a:extLst>
          </p:cNvPr>
          <p:cNvCxnSpPr/>
          <p:nvPr/>
        </p:nvCxnSpPr>
        <p:spPr>
          <a:xfrm>
            <a:off x="4606728" y="1805650"/>
            <a:ext cx="0" cy="509286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4C8A9C0-BAEC-204A-ABEE-3400A39011CE}"/>
              </a:ext>
            </a:extLst>
          </p:cNvPr>
          <p:cNvSpPr txBox="1"/>
          <p:nvPr/>
        </p:nvSpPr>
        <p:spPr>
          <a:xfrm>
            <a:off x="231496" y="14815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125559-1B80-B641-A231-9BA62F7E4299}"/>
              </a:ext>
            </a:extLst>
          </p:cNvPr>
          <p:cNvSpPr txBox="1"/>
          <p:nvPr/>
        </p:nvSpPr>
        <p:spPr>
          <a:xfrm>
            <a:off x="744482" y="147603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07CA5C-3E42-C14F-BF95-96C2E3F4FB63}"/>
              </a:ext>
            </a:extLst>
          </p:cNvPr>
          <p:cNvSpPr txBox="1"/>
          <p:nvPr/>
        </p:nvSpPr>
        <p:spPr>
          <a:xfrm>
            <a:off x="1298497" y="14815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46B23D-5574-B240-97F8-293D65963682}"/>
              </a:ext>
            </a:extLst>
          </p:cNvPr>
          <p:cNvSpPr txBox="1"/>
          <p:nvPr/>
        </p:nvSpPr>
        <p:spPr>
          <a:xfrm>
            <a:off x="1811483" y="147603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EF79DA-EA4B-9543-8434-2242ADBA8CC3}"/>
              </a:ext>
            </a:extLst>
          </p:cNvPr>
          <p:cNvSpPr txBox="1"/>
          <p:nvPr/>
        </p:nvSpPr>
        <p:spPr>
          <a:xfrm>
            <a:off x="2379161" y="1482084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8DBF1B3-D380-0045-A846-6A7E81F52C29}"/>
              </a:ext>
            </a:extLst>
          </p:cNvPr>
          <p:cNvSpPr txBox="1"/>
          <p:nvPr/>
        </p:nvSpPr>
        <p:spPr>
          <a:xfrm>
            <a:off x="3334376" y="147603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CA9C1F-1EFD-1A42-9C52-EA49F531A32E}"/>
              </a:ext>
            </a:extLst>
          </p:cNvPr>
          <p:cNvSpPr txBox="1"/>
          <p:nvPr/>
        </p:nvSpPr>
        <p:spPr>
          <a:xfrm>
            <a:off x="3879962" y="1476034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52209C-7C55-DF4D-B921-BAA87D515F57}"/>
              </a:ext>
            </a:extLst>
          </p:cNvPr>
          <p:cNvSpPr txBox="1"/>
          <p:nvPr/>
        </p:nvSpPr>
        <p:spPr>
          <a:xfrm>
            <a:off x="4392948" y="147050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AN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4123EC8-EDF5-F54B-BACA-E3647A1356FF}"/>
              </a:ext>
            </a:extLst>
          </p:cNvPr>
          <p:cNvCxnSpPr/>
          <p:nvPr/>
        </p:nvCxnSpPr>
        <p:spPr>
          <a:xfrm>
            <a:off x="1610810" y="2619739"/>
            <a:ext cx="0" cy="509286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0F0C504-6243-694A-B32F-FBB42C9F22AE}"/>
              </a:ext>
            </a:extLst>
          </p:cNvPr>
          <p:cNvCxnSpPr/>
          <p:nvPr/>
        </p:nvCxnSpPr>
        <p:spPr>
          <a:xfrm>
            <a:off x="2214608" y="2619739"/>
            <a:ext cx="0" cy="509286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2BDC9CC-633C-A542-9666-5BA551829086}"/>
              </a:ext>
            </a:extLst>
          </p:cNvPr>
          <p:cNvCxnSpPr/>
          <p:nvPr/>
        </p:nvCxnSpPr>
        <p:spPr>
          <a:xfrm>
            <a:off x="3485906" y="2594658"/>
            <a:ext cx="0" cy="509286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E8A9CDA-75D7-2E41-B553-0A08DA546568}"/>
              </a:ext>
            </a:extLst>
          </p:cNvPr>
          <p:cNvCxnSpPr>
            <a:cxnSpLocks/>
          </p:cNvCxnSpPr>
          <p:nvPr/>
        </p:nvCxnSpPr>
        <p:spPr>
          <a:xfrm>
            <a:off x="2379161" y="2849301"/>
            <a:ext cx="1099595" cy="0"/>
          </a:xfrm>
          <a:prstGeom prst="line">
            <a:avLst/>
          </a:prstGeom>
          <a:ln w="57150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AA46546-F0BE-3549-9495-115F72C963B0}"/>
              </a:ext>
            </a:extLst>
          </p:cNvPr>
          <p:cNvSpPr txBox="1"/>
          <p:nvPr/>
        </p:nvSpPr>
        <p:spPr>
          <a:xfrm>
            <a:off x="1367534" y="3173921"/>
            <a:ext cx="49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FC</a:t>
            </a:r>
            <a:r>
              <a:rPr lang="en-US" baseline="-25000" dirty="0"/>
              <a:t>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5875635-02D1-B64C-95D5-48334FCA452F}"/>
              </a:ext>
            </a:extLst>
          </p:cNvPr>
          <p:cNvSpPr txBox="1"/>
          <p:nvPr/>
        </p:nvSpPr>
        <p:spPr>
          <a:xfrm>
            <a:off x="1969412" y="3173921"/>
            <a:ext cx="49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FC</a:t>
            </a:r>
            <a:r>
              <a:rPr lang="en-US" baseline="-25000" dirty="0"/>
              <a:t>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15FE641-EE96-D44C-9F4D-F8C0A4106F31}"/>
              </a:ext>
            </a:extLst>
          </p:cNvPr>
          <p:cNvSpPr txBox="1"/>
          <p:nvPr/>
        </p:nvSpPr>
        <p:spPr>
          <a:xfrm>
            <a:off x="3239909" y="3171992"/>
            <a:ext cx="491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FC</a:t>
            </a:r>
            <a:r>
              <a:rPr lang="en-US" baseline="-25000" dirty="0" err="1"/>
              <a:t>n</a:t>
            </a:r>
            <a:endParaRPr lang="en-US" baseline="-25000" dirty="0"/>
          </a:p>
        </p:txBody>
      </p:sp>
      <p:cxnSp>
        <p:nvCxnSpPr>
          <p:cNvPr id="55" name="Curved Connector 54">
            <a:extLst>
              <a:ext uri="{FF2B5EF4-FFF2-40B4-BE49-F238E27FC236}">
                <a16:creationId xmlns:a16="http://schemas.microsoft.com/office/drawing/2014/main" id="{D27EAC18-152E-C745-8707-D6D83985CB7E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4087784" y="2349663"/>
            <a:ext cx="1831445" cy="1065794"/>
          </a:xfrm>
          <a:prstGeom prst="curvedConnector3">
            <a:avLst>
              <a:gd name="adj1" fmla="val 2342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>
            <a:extLst>
              <a:ext uri="{FF2B5EF4-FFF2-40B4-BE49-F238E27FC236}">
                <a16:creationId xmlns:a16="http://schemas.microsoft.com/office/drawing/2014/main" id="{2D8CF244-FA85-5D42-A3FA-DE5F6906E287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3549750" y="2349663"/>
            <a:ext cx="2369479" cy="1065794"/>
          </a:xfrm>
          <a:prstGeom prst="curvedConnector3">
            <a:avLst>
              <a:gd name="adj1" fmla="val 4977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>
            <a:extLst>
              <a:ext uri="{FF2B5EF4-FFF2-40B4-BE49-F238E27FC236}">
                <a16:creationId xmlns:a16="http://schemas.microsoft.com/office/drawing/2014/main" id="{88B5A29D-8282-BA4F-98CB-E40C0D526D6F}"/>
              </a:ext>
            </a:extLst>
          </p:cNvPr>
          <p:cNvCxnSpPr>
            <a:cxnSpLocks/>
            <a:stCxn id="52" idx="2"/>
            <a:endCxn id="48" idx="1"/>
          </p:cNvCxnSpPr>
          <p:nvPr/>
        </p:nvCxnSpPr>
        <p:spPr>
          <a:xfrm rot="5400000" flipH="1" flipV="1">
            <a:off x="4003020" y="1627044"/>
            <a:ext cx="127796" cy="3704621"/>
          </a:xfrm>
          <a:prstGeom prst="curvedConnector4">
            <a:avLst>
              <a:gd name="adj1" fmla="val -178879"/>
              <a:gd name="adj2" fmla="val 53309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Curved Connector 2055">
            <a:extLst>
              <a:ext uri="{FF2B5EF4-FFF2-40B4-BE49-F238E27FC236}">
                <a16:creationId xmlns:a16="http://schemas.microsoft.com/office/drawing/2014/main" id="{9D56E33F-D104-1C45-B9AD-13FAFDF473C6}"/>
              </a:ext>
            </a:extLst>
          </p:cNvPr>
          <p:cNvCxnSpPr>
            <a:cxnSpLocks/>
            <a:stCxn id="49" idx="2"/>
            <a:endCxn id="48" idx="1"/>
          </p:cNvCxnSpPr>
          <p:nvPr/>
        </p:nvCxnSpPr>
        <p:spPr>
          <a:xfrm rot="5400000" flipH="1" flipV="1">
            <a:off x="3702081" y="1326105"/>
            <a:ext cx="127796" cy="4306499"/>
          </a:xfrm>
          <a:prstGeom prst="curvedConnector4">
            <a:avLst>
              <a:gd name="adj1" fmla="val -558320"/>
              <a:gd name="adj2" fmla="val 64107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119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275D-6DEE-1544-9812-62337471B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err="1"/>
              <a:t>StatsDB</a:t>
            </a:r>
            <a:r>
              <a:rPr lang="en-US" dirty="0"/>
              <a:t>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97102-7DF6-CA47-A05A-B012E99B0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8314"/>
            <a:ext cx="10515600" cy="49686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Can be sliced across any of these pandas </a:t>
            </a:r>
            <a:r>
              <a:rPr lang="en-US" dirty="0" err="1"/>
              <a:t>MultiIndex</a:t>
            </a:r>
            <a:r>
              <a:rPr lang="en-US" dirty="0"/>
              <a:t> variables: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expName</a:t>
            </a:r>
            <a:r>
              <a:rPr lang="en-US" dirty="0"/>
              <a:t>, </a:t>
            </a:r>
            <a:r>
              <a:rPr lang="en-US" dirty="0" err="1"/>
              <a:t>fcTDelta</a:t>
            </a:r>
            <a:r>
              <a:rPr lang="en-US" dirty="0"/>
              <a:t>, </a:t>
            </a:r>
            <a:r>
              <a:rPr lang="en-US" dirty="0" err="1"/>
              <a:t>cyDTime</a:t>
            </a:r>
            <a:r>
              <a:rPr lang="en-US" dirty="0"/>
              <a:t>, </a:t>
            </a:r>
            <a:r>
              <a:rPr lang="en-US" dirty="0" err="1"/>
              <a:t>varName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diagName</a:t>
            </a:r>
            <a:r>
              <a:rPr lang="en-US" dirty="0"/>
              <a:t>, </a:t>
            </a:r>
            <a:r>
              <a:rPr lang="en-US" b="1" dirty="0" err="1"/>
              <a:t>binVar</a:t>
            </a:r>
            <a:r>
              <a:rPr lang="en-US" dirty="0"/>
              <a:t>, </a:t>
            </a:r>
            <a:r>
              <a:rPr lang="en-US" b="1" dirty="0" err="1"/>
              <a:t>binVal</a:t>
            </a:r>
            <a:r>
              <a:rPr lang="en-US" dirty="0"/>
              <a:t>, </a:t>
            </a:r>
            <a:r>
              <a:rPr lang="en-US" b="1" dirty="0" err="1"/>
              <a:t>binMethod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Binning values (</a:t>
            </a:r>
            <a:r>
              <a:rPr lang="en-US" b="1" dirty="0" err="1"/>
              <a:t>binVal</a:t>
            </a:r>
            <a:r>
              <a:rPr lang="en-US" dirty="0"/>
              <a:t>) can be </a:t>
            </a:r>
            <a:r>
              <a:rPr lang="en-US" i="1" dirty="0"/>
              <a:t>categorical</a:t>
            </a:r>
            <a:r>
              <a:rPr lang="en-US" dirty="0"/>
              <a:t> (e.g., cloudy, clear, land, sea, latitude band, QC flag) or </a:t>
            </a:r>
            <a:r>
              <a:rPr lang="en-US" i="1" dirty="0"/>
              <a:t>continuously varying </a:t>
            </a:r>
            <a:r>
              <a:rPr lang="en-US" dirty="0"/>
              <a:t>(cloud fraction, latitude, zenith angle, glint angle)</a:t>
            </a:r>
          </a:p>
          <a:p>
            <a:endParaRPr lang="en-US" dirty="0"/>
          </a:p>
          <a:p>
            <a:r>
              <a:rPr lang="en-US" dirty="0"/>
              <a:t>The combination of </a:t>
            </a:r>
            <a:r>
              <a:rPr lang="en-US" b="1" dirty="0" err="1"/>
              <a:t>binMethod</a:t>
            </a:r>
            <a:r>
              <a:rPr lang="en-US" dirty="0"/>
              <a:t>, </a:t>
            </a:r>
            <a:r>
              <a:rPr lang="en-US" b="1" dirty="0" err="1"/>
              <a:t>binVar</a:t>
            </a:r>
            <a:r>
              <a:rPr lang="en-US" dirty="0"/>
              <a:t>, and </a:t>
            </a:r>
            <a:r>
              <a:rPr lang="en-US" b="1" dirty="0" err="1"/>
              <a:t>binVal</a:t>
            </a:r>
            <a:r>
              <a:rPr lang="en-US" dirty="0"/>
              <a:t> enables MANY unique binning strategies to be achieved, e.g., Northern </a:t>
            </a:r>
            <a:r>
              <a:rPr lang="en-US" dirty="0" err="1"/>
              <a:t>Extratropics</a:t>
            </a:r>
            <a:r>
              <a:rPr lang="en-US" dirty="0"/>
              <a:t>, good QC, and zenith angle between 0 and 10 degrees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154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9364A-1DEB-BF4F-A4EB-0390DE91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045" y="0"/>
            <a:ext cx="10868260" cy="833959"/>
          </a:xfrm>
        </p:spPr>
        <p:txBody>
          <a:bodyPr/>
          <a:lstStyle/>
          <a:p>
            <a:r>
              <a:rPr lang="en-US" dirty="0"/>
              <a:t>Aircraft OMF (0-3day FC)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99C2F-FF09-124D-8D9A-251FFB55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1C45-B28D-B849-8FC4-8F23B9BC4850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2E7E0A-8EC8-FE44-B3D3-A06E86FBD660}"/>
              </a:ext>
            </a:extLst>
          </p:cNvPr>
          <p:cNvSpPr txBox="1"/>
          <p:nvPr/>
        </p:nvSpPr>
        <p:spPr>
          <a:xfrm>
            <a:off x="84432" y="2083404"/>
            <a:ext cx="164397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rgbClr val="001BF7"/>
                </a:solidFill>
              </a:rPr>
              <a:t>ABI CLRSKY</a:t>
            </a:r>
          </a:p>
          <a:p>
            <a:r>
              <a:rPr lang="en-US" sz="2500" dirty="0">
                <a:solidFill>
                  <a:srgbClr val="54943D"/>
                </a:solidFill>
              </a:rPr>
              <a:t>ABI ALLSKY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717FDA-DA37-3F47-95DD-FE6E4226C170}"/>
              </a:ext>
            </a:extLst>
          </p:cNvPr>
          <p:cNvSpPr txBox="1"/>
          <p:nvPr/>
        </p:nvSpPr>
        <p:spPr>
          <a:xfrm>
            <a:off x="254737" y="598418"/>
            <a:ext cx="10917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y-axis: difference in </a:t>
            </a:r>
            <a:r>
              <a:rPr lang="en-US" sz="2200" dirty="0" err="1"/>
              <a:t>RMSd</a:t>
            </a:r>
            <a:r>
              <a:rPr lang="en-US" sz="2200" dirty="0"/>
              <a:t> between experiment and control</a:t>
            </a:r>
          </a:p>
          <a:p>
            <a:r>
              <a:rPr lang="en-US" sz="2200" dirty="0"/>
              <a:t>x-axis: forecast lead-time (</a:t>
            </a:r>
            <a:r>
              <a:rPr lang="en-US" sz="2200" b="1" dirty="0"/>
              <a:t>FC</a:t>
            </a:r>
            <a:r>
              <a:rPr lang="en-US" sz="2200" dirty="0"/>
              <a:t>)	</a:t>
            </a:r>
            <a:r>
              <a:rPr lang="en-US" sz="2200" b="1" dirty="0" err="1"/>
              <a:t>binVal</a:t>
            </a:r>
            <a:r>
              <a:rPr lang="en-US" sz="2200" dirty="0"/>
              <a:t>: latitude band (category) + </a:t>
            </a:r>
            <a:r>
              <a:rPr lang="en-US" sz="2200" dirty="0" err="1"/>
              <a:t>PreQC</a:t>
            </a:r>
            <a:r>
              <a:rPr lang="en-US" sz="2200" dirty="0"/>
              <a:t> is good (category)</a:t>
            </a:r>
          </a:p>
          <a:p>
            <a:r>
              <a:rPr lang="en-US" sz="2200" dirty="0"/>
              <a:t>shaded: 95% confidence interval from aggregated bootstrap across all cycles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CBA12B-9197-2C4C-B673-BB2EEF8B0D67}"/>
              </a:ext>
            </a:extLst>
          </p:cNvPr>
          <p:cNvGrpSpPr>
            <a:grpSpLocks noChangeAspect="1"/>
          </p:cNvGrpSpPr>
          <p:nvPr/>
        </p:nvGrpSpPr>
        <p:grpSpPr>
          <a:xfrm>
            <a:off x="1632787" y="2100142"/>
            <a:ext cx="6856790" cy="4757858"/>
            <a:chOff x="1354881" y="1745573"/>
            <a:chExt cx="7367778" cy="51124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4C9AB09-E576-624A-87B1-204BD6CCCDC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54881" y="1745573"/>
              <a:ext cx="6022122" cy="5112427"/>
              <a:chOff x="1860331" y="1745573"/>
              <a:chExt cx="4219646" cy="3582231"/>
            </a:xfrm>
          </p:grpSpPr>
          <p:pic>
            <p:nvPicPr>
              <p:cNvPr id="14338" name="Picture 2" descr="https://lh4.googleusercontent.com/7ta4SC8UE5-aHKS1hfpu71DHr7D-cPmbL9qOFaCBExA-AoVzBFvTiax7I5Ctad6dO7U4BJMIIERWLjFh7qe0NeSTvo9ndrw9_boVbF2MkDcl-OmCm7jP_GGSvYJhKIQURGy2rSD5">
                <a:extLst>
                  <a:ext uri="{FF2B5EF4-FFF2-40B4-BE49-F238E27FC236}">
                    <a16:creationId xmlns:a16="http://schemas.microsoft.com/office/drawing/2014/main" id="{3E5683DE-8A38-F948-9A66-62208A57D4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8259"/>
              <a:stretch/>
            </p:blipFill>
            <p:spPr bwMode="auto">
              <a:xfrm>
                <a:off x="1860331" y="4247339"/>
                <a:ext cx="4219646" cy="10804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2" descr="https://lh4.googleusercontent.com/7ta4SC8UE5-aHKS1hfpu71DHr7D-cPmbL9qOFaCBExA-AoVzBFvTiax7I5Ctad6dO7U4BJMIIERWLjFh7qe0NeSTvo9ndrw9_boVbF2MkDcl-OmCm7jP_GGSvYJhKIQURGy2rSD5">
                <a:extLst>
                  <a:ext uri="{FF2B5EF4-FFF2-40B4-BE49-F238E27FC236}">
                    <a16:creationId xmlns:a16="http://schemas.microsoft.com/office/drawing/2014/main" id="{A6A38540-A7D4-884D-AD0B-61397B5AB9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2563" b="30163"/>
              <a:stretch/>
            </p:blipFill>
            <p:spPr bwMode="auto">
              <a:xfrm>
                <a:off x="1860331" y="3388852"/>
                <a:ext cx="4219646" cy="8584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 descr="https://lh4.googleusercontent.com/7ta4SC8UE5-aHKS1hfpu71DHr7D-cPmbL9qOFaCBExA-AoVzBFvTiax7I5Ctad6dO7U4BJMIIERWLjFh7qe0NeSTvo9ndrw9_boVbF2MkDcl-OmCm7jP_GGSvYJhKIQURGy2rSD5">
                <a:extLst>
                  <a:ext uri="{FF2B5EF4-FFF2-40B4-BE49-F238E27FC236}">
                    <a16:creationId xmlns:a16="http://schemas.microsoft.com/office/drawing/2014/main" id="{B2174565-109C-BE42-85F7-52005E1ADB5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962" b="55859"/>
              <a:stretch/>
            </p:blipFill>
            <p:spPr bwMode="auto">
              <a:xfrm>
                <a:off x="1860331" y="2584811"/>
                <a:ext cx="4219646" cy="8040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2" descr="https://lh4.googleusercontent.com/7ta4SC8UE5-aHKS1hfpu71DHr7D-cPmbL9qOFaCBExA-AoVzBFvTiax7I5Ctad6dO7U4BJMIIERWLjFh7qe0NeSTvo9ndrw9_boVbF2MkDcl-OmCm7jP_GGSvYJhKIQURGy2rSD5">
                <a:extLst>
                  <a:ext uri="{FF2B5EF4-FFF2-40B4-BE49-F238E27FC236}">
                    <a16:creationId xmlns:a16="http://schemas.microsoft.com/office/drawing/2014/main" id="{ECCAA976-E5B5-9548-A94F-965483E98D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4" b="80459"/>
              <a:stretch/>
            </p:blipFill>
            <p:spPr bwMode="auto">
              <a:xfrm>
                <a:off x="1860331" y="1745573"/>
                <a:ext cx="4219646" cy="8392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B8A6906-2240-2041-A005-B1E7447022D6}"/>
                </a:ext>
              </a:extLst>
            </p:cNvPr>
            <p:cNvSpPr txBox="1"/>
            <p:nvPr/>
          </p:nvSpPr>
          <p:spPr>
            <a:xfrm>
              <a:off x="7377003" y="2023684"/>
              <a:ext cx="7181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T (K)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4D9CC69-0999-FC41-B2DE-66D1B000B7E1}"/>
                </a:ext>
              </a:extLst>
            </p:cNvPr>
            <p:cNvSpPr txBox="1"/>
            <p:nvPr/>
          </p:nvSpPr>
          <p:spPr>
            <a:xfrm>
              <a:off x="7377004" y="3289860"/>
              <a:ext cx="1050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U (m/s)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3173364-2909-BD4F-82AD-FCC1AF8607AA}"/>
                </a:ext>
              </a:extLst>
            </p:cNvPr>
            <p:cNvSpPr txBox="1"/>
            <p:nvPr/>
          </p:nvSpPr>
          <p:spPr>
            <a:xfrm>
              <a:off x="7377003" y="4485896"/>
              <a:ext cx="9691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V (m/s)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E0F62C-0AD2-AC4B-850B-B86ECA879E09}"/>
                </a:ext>
              </a:extLst>
            </p:cNvPr>
            <p:cNvSpPr txBox="1"/>
            <p:nvPr/>
          </p:nvSpPr>
          <p:spPr>
            <a:xfrm>
              <a:off x="7377003" y="5738513"/>
              <a:ext cx="1345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Qv (kg/kg)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A07FDB2-0134-0549-BF7D-B38966F523CA}"/>
              </a:ext>
            </a:extLst>
          </p:cNvPr>
          <p:cNvSpPr txBox="1"/>
          <p:nvPr/>
        </p:nvSpPr>
        <p:spPr>
          <a:xfrm>
            <a:off x="2070848" y="1527851"/>
            <a:ext cx="1295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Northern</a:t>
            </a:r>
          </a:p>
          <a:p>
            <a:pPr algn="ctr"/>
            <a:r>
              <a:rPr lang="en-US" dirty="0" err="1"/>
              <a:t>Extratropics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D4AA2F-E106-CE45-8D11-078E5E39A822}"/>
              </a:ext>
            </a:extLst>
          </p:cNvPr>
          <p:cNvSpPr txBox="1"/>
          <p:nvPr/>
        </p:nvSpPr>
        <p:spPr>
          <a:xfrm>
            <a:off x="4214561" y="1657084"/>
            <a:ext cx="843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Tropics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076513-19D7-124E-A145-44A4885DF563}"/>
              </a:ext>
            </a:extLst>
          </p:cNvPr>
          <p:cNvSpPr txBox="1"/>
          <p:nvPr/>
        </p:nvSpPr>
        <p:spPr>
          <a:xfrm>
            <a:off x="5802711" y="1527851"/>
            <a:ext cx="1295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Southern</a:t>
            </a:r>
          </a:p>
          <a:p>
            <a:pPr algn="ctr"/>
            <a:r>
              <a:rPr lang="en-US" dirty="0" err="1"/>
              <a:t>Extratropics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C442F8-EAB5-7443-9592-B067D78E2C4D}"/>
              </a:ext>
            </a:extLst>
          </p:cNvPr>
          <p:cNvSpPr txBox="1"/>
          <p:nvPr/>
        </p:nvSpPr>
        <p:spPr>
          <a:xfrm>
            <a:off x="0" y="1763646"/>
            <a:ext cx="207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lines: 2 experiments</a:t>
            </a:r>
          </a:p>
        </p:txBody>
      </p:sp>
    </p:spTree>
    <p:extLst>
      <p:ext uri="{BB962C8B-B14F-4D97-AF65-F5344CB8AC3E}">
        <p14:creationId xmlns:p14="http://schemas.microsoft.com/office/powerpoint/2010/main" val="3995700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FC3025B-3D2E-D14E-8995-CC38DCFD3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121" y="-69011"/>
            <a:ext cx="10515600" cy="1325563"/>
          </a:xfrm>
        </p:spPr>
        <p:txBody>
          <a:bodyPr/>
          <a:lstStyle/>
          <a:p>
            <a:r>
              <a:rPr lang="en-US" dirty="0"/>
              <a:t>AMSUA NOAA-19 for one month experiment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D3A4B8-8EE6-3D42-BE3D-8ABB2E940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293" y="806445"/>
            <a:ext cx="7822900" cy="60806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0A0E6C-B6B0-DF4A-9CA5-B341622749B0}"/>
              </a:ext>
            </a:extLst>
          </p:cNvPr>
          <p:cNvSpPr txBox="1"/>
          <p:nvPr/>
        </p:nvSpPr>
        <p:spPr>
          <a:xfrm>
            <a:off x="252473" y="1032384"/>
            <a:ext cx="426080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y-axis: RMS(OMF-6hr)</a:t>
            </a:r>
          </a:p>
          <a:p>
            <a:r>
              <a:rPr lang="en-US" sz="2200" dirty="0"/>
              <a:t>x-axis: cycle date (</a:t>
            </a:r>
            <a:r>
              <a:rPr lang="en-US" sz="2200" b="1" dirty="0"/>
              <a:t>CY</a:t>
            </a:r>
            <a:r>
              <a:rPr lang="en-US" sz="2200" dirty="0"/>
              <a:t>)</a:t>
            </a:r>
          </a:p>
          <a:p>
            <a:r>
              <a:rPr lang="en-US" sz="2200" dirty="0"/>
              <a:t>subplots: channels</a:t>
            </a:r>
          </a:p>
          <a:p>
            <a:r>
              <a:rPr lang="en-US" sz="2200" b="1" dirty="0" err="1"/>
              <a:t>binVal</a:t>
            </a:r>
            <a:r>
              <a:rPr lang="en-US" sz="2200" dirty="0"/>
              <a:t>:</a:t>
            </a:r>
          </a:p>
          <a:p>
            <a:r>
              <a:rPr lang="en-US" sz="2200" dirty="0"/>
              <a:t>  </a:t>
            </a:r>
            <a:r>
              <a:rPr lang="en-US" sz="2200" dirty="0" err="1"/>
              <a:t>PreQC</a:t>
            </a:r>
            <a:r>
              <a:rPr lang="en-US" sz="2200" dirty="0"/>
              <a:t> is GOOD (category)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6EB36E-CB4C-B141-8746-901532E38108}"/>
              </a:ext>
            </a:extLst>
          </p:cNvPr>
          <p:cNvSpPr txBox="1"/>
          <p:nvPr/>
        </p:nvSpPr>
        <p:spPr>
          <a:xfrm>
            <a:off x="998832" y="3119981"/>
            <a:ext cx="1643976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/>
              <a:t>CONTROL</a:t>
            </a:r>
          </a:p>
          <a:p>
            <a:r>
              <a:rPr lang="en-US" sz="2500" dirty="0">
                <a:solidFill>
                  <a:srgbClr val="001BF7"/>
                </a:solidFill>
              </a:rPr>
              <a:t>ABI CLRSKY</a:t>
            </a:r>
          </a:p>
          <a:p>
            <a:r>
              <a:rPr lang="en-US" sz="2500" dirty="0">
                <a:solidFill>
                  <a:srgbClr val="54943D"/>
                </a:solidFill>
              </a:rPr>
              <a:t>ABI ALLSKY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41504E-643E-EE4D-A7DC-140C0EA9A02B}"/>
              </a:ext>
            </a:extLst>
          </p:cNvPr>
          <p:cNvSpPr txBox="1"/>
          <p:nvPr/>
        </p:nvSpPr>
        <p:spPr>
          <a:xfrm>
            <a:off x="268448" y="2776756"/>
            <a:ext cx="207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lines: 3 experiments</a:t>
            </a:r>
          </a:p>
        </p:txBody>
      </p:sp>
    </p:spTree>
    <p:extLst>
      <p:ext uri="{BB962C8B-B14F-4D97-AF65-F5344CB8AC3E}">
        <p14:creationId xmlns:p14="http://schemas.microsoft.com/office/powerpoint/2010/main" val="3555979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9364A-1DEB-BF4F-A4EB-0390DE91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045" y="0"/>
            <a:ext cx="10868260" cy="1325563"/>
          </a:xfrm>
        </p:spPr>
        <p:txBody>
          <a:bodyPr/>
          <a:lstStyle/>
          <a:p>
            <a:r>
              <a:rPr lang="en-US" dirty="0"/>
              <a:t>AHI WV channel OMB (6-hr FC)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99C2F-FF09-124D-8D9A-251FFB55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1C45-B28D-B849-8FC4-8F23B9BC4850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FA271D-CCCD-814D-9725-83386812F4C3}"/>
              </a:ext>
            </a:extLst>
          </p:cNvPr>
          <p:cNvSpPr txBox="1"/>
          <p:nvPr/>
        </p:nvSpPr>
        <p:spPr>
          <a:xfrm>
            <a:off x="254737" y="907685"/>
            <a:ext cx="109373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x-axis: difference in </a:t>
            </a:r>
            <a:r>
              <a:rPr lang="en-US" sz="2200" dirty="0" err="1"/>
              <a:t>RMSd</a:t>
            </a:r>
            <a:r>
              <a:rPr lang="en-US" sz="2200" dirty="0"/>
              <a:t> between experiment and control</a:t>
            </a:r>
          </a:p>
          <a:p>
            <a:r>
              <a:rPr lang="en-US" sz="2200" dirty="0"/>
              <a:t>y-axis: latitude		</a:t>
            </a:r>
            <a:r>
              <a:rPr lang="en-US" sz="2200" b="1" dirty="0" err="1"/>
              <a:t>binVals</a:t>
            </a:r>
            <a:r>
              <a:rPr lang="en-US" sz="2200" dirty="0"/>
              <a:t>: cloudiness (category), latitude (1D), QC is GOOD (category)</a:t>
            </a:r>
          </a:p>
          <a:p>
            <a:r>
              <a:rPr lang="en-US" sz="2200" dirty="0"/>
              <a:t>shaded: 95% confidence interval from aggregated bootstrap across all cycles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23BDC5-416A-DB4C-BE03-4E8DE2EB0129}"/>
              </a:ext>
            </a:extLst>
          </p:cNvPr>
          <p:cNvSpPr txBox="1"/>
          <p:nvPr/>
        </p:nvSpPr>
        <p:spPr>
          <a:xfrm>
            <a:off x="552212" y="2248038"/>
            <a:ext cx="166962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rgbClr val="54943D"/>
                </a:solidFill>
              </a:rPr>
              <a:t>AHI CLRSKY</a:t>
            </a:r>
          </a:p>
          <a:p>
            <a:r>
              <a:rPr lang="en-US" sz="2500" dirty="0">
                <a:solidFill>
                  <a:srgbClr val="001BF7"/>
                </a:solidFill>
              </a:rPr>
              <a:t>AHI ALLSKY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625E15-301B-B542-85FF-9EC01F49E362}"/>
              </a:ext>
            </a:extLst>
          </p:cNvPr>
          <p:cNvGrpSpPr/>
          <p:nvPr/>
        </p:nvGrpSpPr>
        <p:grpSpPr>
          <a:xfrm>
            <a:off x="2491048" y="2191315"/>
            <a:ext cx="3668684" cy="4629343"/>
            <a:chOff x="1634837" y="1728002"/>
            <a:chExt cx="3668684" cy="4629343"/>
          </a:xfrm>
        </p:grpSpPr>
        <p:pic>
          <p:nvPicPr>
            <p:cNvPr id="12" name="Picture 2" descr="https://lh5.googleusercontent.com/23R3BAMt7EGU3NZzHY8X00fjkVfhmlgpX7hKn6Wty5-Qw6HoGm0mIrCKGWpJcB70HfrAP9_5FWzmMFi6mevAGfn_4NGgx6xTw77Y3WYzQoUbLrn21BrgIVHmhzbqcVJA6yLZV-Mg">
              <a:extLst>
                <a:ext uri="{FF2B5EF4-FFF2-40B4-BE49-F238E27FC236}">
                  <a16:creationId xmlns:a16="http://schemas.microsoft.com/office/drawing/2014/main" id="{680340C2-BC3E-B346-B2A3-27D77AF812C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19" t="9482" r="33319" b="9347"/>
            <a:stretch/>
          </p:blipFill>
          <p:spPr bwMode="auto">
            <a:xfrm>
              <a:off x="3715790" y="2006576"/>
              <a:ext cx="1587731" cy="2093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https://lh5.googleusercontent.com/23R3BAMt7EGU3NZzHY8X00fjkVfhmlgpX7hKn6Wty5-Qw6HoGm0mIrCKGWpJcB70HfrAP9_5FWzmMFi6mevAGfn_4NGgx6xTw77Y3WYzQoUbLrn21BrgIVHmhzbqcVJA6yLZV-Mg">
              <a:extLst>
                <a:ext uri="{FF2B5EF4-FFF2-40B4-BE49-F238E27FC236}">
                  <a16:creationId xmlns:a16="http://schemas.microsoft.com/office/drawing/2014/main" id="{B8914A8E-E5A9-744E-9BBF-D02307F26BE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82" r="67545" b="9347"/>
            <a:stretch/>
          </p:blipFill>
          <p:spPr bwMode="auto">
            <a:xfrm>
              <a:off x="1634837" y="2006576"/>
              <a:ext cx="2080953" cy="2093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https://lh3.googleusercontent.com/EfGAc8hRmQda_J4QKspZMQyfUYSm-wFW8lNwedMQYslGHZt9iegZfn8WGT2HyWXQYWZXkTJXSxXxGfOkTtSfI91l5t9y-WfiM81S6z4KTOG_TkzVoIkfWjg0XK25RLyX9-PQfI5c">
              <a:extLst>
                <a:ext uri="{FF2B5EF4-FFF2-40B4-BE49-F238E27FC236}">
                  <a16:creationId xmlns:a16="http://schemas.microsoft.com/office/drawing/2014/main" id="{3CB93511-0FF7-424C-8935-046B9F053D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19" t="8510" r="33319"/>
            <a:stretch/>
          </p:blipFill>
          <p:spPr bwMode="auto">
            <a:xfrm>
              <a:off x="3715790" y="4101090"/>
              <a:ext cx="1587731" cy="2256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https://lh3.googleusercontent.com/EfGAc8hRmQda_J4QKspZMQyfUYSm-wFW8lNwedMQYslGHZt9iegZfn8WGT2HyWXQYWZXkTJXSxXxGfOkTtSfI91l5t9y-WfiM81S6z4KTOG_TkzVoIkfWjg0XK25RLyX9-PQfI5c">
              <a:extLst>
                <a:ext uri="{FF2B5EF4-FFF2-40B4-BE49-F238E27FC236}">
                  <a16:creationId xmlns:a16="http://schemas.microsoft.com/office/drawing/2014/main" id="{BA302BA4-D8F8-9E47-8B8D-7A3B28B35E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10" r="67545"/>
            <a:stretch/>
          </p:blipFill>
          <p:spPr bwMode="auto">
            <a:xfrm>
              <a:off x="1634837" y="4100096"/>
              <a:ext cx="2080953" cy="2256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F3DCAB3-CF24-F446-ABF9-043A25E3FCF7}"/>
                </a:ext>
              </a:extLst>
            </p:cNvPr>
            <p:cNvSpPr txBox="1"/>
            <p:nvPr/>
          </p:nvSpPr>
          <p:spPr>
            <a:xfrm>
              <a:off x="2411701" y="1728002"/>
              <a:ext cx="1256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Ch. 8 BT (K)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FD2BB11-7912-944E-977B-419845BDB509}"/>
                </a:ext>
              </a:extLst>
            </p:cNvPr>
            <p:cNvSpPr txBox="1"/>
            <p:nvPr/>
          </p:nvSpPr>
          <p:spPr>
            <a:xfrm>
              <a:off x="3875379" y="1728002"/>
              <a:ext cx="1256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Ch. 9 BT (K)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A5AE2D0-4428-4D46-BC11-1757EB520919}"/>
              </a:ext>
            </a:extLst>
          </p:cNvPr>
          <p:cNvSpPr txBox="1"/>
          <p:nvPr/>
        </p:nvSpPr>
        <p:spPr>
          <a:xfrm>
            <a:off x="1116954" y="3190280"/>
            <a:ext cx="137409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dirty="0"/>
              <a:t>CF &lt; 0.05</a:t>
            </a:r>
          </a:p>
          <a:p>
            <a:pPr algn="ctr"/>
            <a:r>
              <a:rPr lang="en-US" sz="2500" dirty="0"/>
              <a:t>(clear)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A160DB-7C46-3548-82D3-1D1D6F4F9F2B}"/>
              </a:ext>
            </a:extLst>
          </p:cNvPr>
          <p:cNvSpPr txBox="1"/>
          <p:nvPr/>
        </p:nvSpPr>
        <p:spPr>
          <a:xfrm>
            <a:off x="1116954" y="5214481"/>
            <a:ext cx="137409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dirty="0"/>
              <a:t>CF &gt; 0.95</a:t>
            </a:r>
          </a:p>
          <a:p>
            <a:pPr algn="ctr"/>
            <a:r>
              <a:rPr lang="en-US" sz="2500" dirty="0"/>
              <a:t>(cloudy)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E4399A-96FB-DC49-9AB1-35345448A0EB}"/>
              </a:ext>
            </a:extLst>
          </p:cNvPr>
          <p:cNvSpPr txBox="1"/>
          <p:nvPr/>
        </p:nvSpPr>
        <p:spPr>
          <a:xfrm>
            <a:off x="6195269" y="2108652"/>
            <a:ext cx="35490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CF ≡ Retrieved Cloud Fraction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69E7F3-1FA1-8D46-A1F6-482DEA8E54CD}"/>
              </a:ext>
            </a:extLst>
          </p:cNvPr>
          <p:cNvSpPr txBox="1"/>
          <p:nvPr/>
        </p:nvSpPr>
        <p:spPr>
          <a:xfrm>
            <a:off x="254737" y="1998048"/>
            <a:ext cx="207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lines: 2 experiments</a:t>
            </a:r>
          </a:p>
        </p:txBody>
      </p:sp>
    </p:spTree>
    <p:extLst>
      <p:ext uri="{BB962C8B-B14F-4D97-AF65-F5344CB8AC3E}">
        <p14:creationId xmlns:p14="http://schemas.microsoft.com/office/powerpoint/2010/main" val="2686368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2442</TotalTime>
  <Words>954</Words>
  <Application>Microsoft Macintosh PowerPoint</Application>
  <PresentationFormat>Widescreen</PresentationFormat>
  <Paragraphs>117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NCAR/MM (PANDA-C) Observation-space Diagnostics Tools</vt:lpstr>
      <vt:lpstr>First, an example of the output: Aircraft OMF (0-3day FC) Verification</vt:lpstr>
      <vt:lpstr>How does data feed into each plot point?</vt:lpstr>
      <vt:lpstr>Two-part post-processing</vt:lpstr>
      <vt:lpstr>Two-part post-processing</vt:lpstr>
      <vt:lpstr>StatsDB class</vt:lpstr>
      <vt:lpstr>Aircraft OMF (0-3day FC) Verification</vt:lpstr>
      <vt:lpstr>AMSUA NOAA-19 for one month experiment</vt:lpstr>
      <vt:lpstr>AHI WV channel OMB (6-hr FC) Verification</vt:lpstr>
      <vt:lpstr>Aircraft OMB (6-hr FC) Verification (2D)</vt:lpstr>
      <vt:lpstr>More info</vt:lpstr>
      <vt:lpstr>Thank you. Questions?</vt:lpstr>
      <vt:lpstr>Extra</vt:lpstr>
      <vt:lpstr>binning_configs excerpts</vt:lpstr>
      <vt:lpstr>binning_configs excerpts</vt:lpstr>
      <vt:lpstr>binMethod selection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AMSUA NOAA-19 RMS(OMB) for one month experiment</dc:title>
  <dc:creator>JJ Guerrette</dc:creator>
  <cp:lastModifiedBy>JJ Guerrette</cp:lastModifiedBy>
  <cp:revision>58</cp:revision>
  <dcterms:created xsi:type="dcterms:W3CDTF">2020-07-15T18:15:36Z</dcterms:created>
  <dcterms:modified xsi:type="dcterms:W3CDTF">2020-08-27T14:55:58Z</dcterms:modified>
</cp:coreProperties>
</file>