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Robot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F5FFF8C-2158-4408-977E-EDD0718624FD}">
  <a:tblStyle styleId="{EF5FFF8C-2158-4408-977E-EDD0718624F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11" Type="http://schemas.openxmlformats.org/officeDocument/2006/relationships/slide" Target="slides/slide5.xml"/><Relationship Id="rId22" Type="http://schemas.openxmlformats.org/officeDocument/2006/relationships/font" Target="fonts/Roboto-boldItalic.fntdata"/><Relationship Id="rId10" Type="http://schemas.openxmlformats.org/officeDocument/2006/relationships/slide" Target="slides/slide4.xml"/><Relationship Id="rId21" Type="http://schemas.openxmlformats.org/officeDocument/2006/relationships/font" Target="fonts/Roboto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Roboto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94c62c36e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94c62c36e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94c62c36e5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94c62c36e5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94c62c36e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94c62c36e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94c62c36e5_0_4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94c62c36e5_0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94c62c36e5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94c62c36e5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94c62c36e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94c62c36e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94c62c36e5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94c62c36e5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94c62c36e5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94c62c36e5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4c62c36e5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4c62c36e5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94c62c36e5_0_4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94c62c36e5_0_4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94c62c36e5_0_4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94c62c36e5_0_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94c62c36e5_0_4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94c62c36e5_0_4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4.png"/><Relationship Id="rId8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4.gif"/><Relationship Id="rId5" Type="http://schemas.openxmlformats.org/officeDocument/2006/relationships/image" Target="../media/image1.gif"/><Relationship Id="rId6" Type="http://schemas.openxmlformats.org/officeDocument/2006/relationships/image" Target="../media/image15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spatial and temporal binning of obs space statistics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quickly generate a whole giant bucket load of plots, automatically, from any ioda formatted files, with little or no configuration required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Not always the prettiest plots, but highly automatic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/>
              <a:t>Decrease amount of data needed to be saved for long experiments, and speed up plotting for real-time usage</a:t>
            </a:r>
            <a:endParaRPr/>
          </a:p>
        </p:txBody>
      </p:sp>
      <p:sp>
        <p:nvSpPr>
          <p:cNvPr id="55" name="Google Shape;55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ioda-plots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/>
        </p:nvSpPr>
        <p:spPr>
          <a:xfrm>
            <a:off x="641750" y="-62987"/>
            <a:ext cx="6281700" cy="3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SOCA Static covarance model testing</a:t>
            </a:r>
            <a:endParaRPr b="0" i="0" sz="1800" u="sng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22"/>
          <p:cNvSpPr txBox="1"/>
          <p:nvPr/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12923" y="1161880"/>
            <a:ext cx="2414154" cy="190206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5" name="Google Shape;135;p22"/>
          <p:cNvGraphicFramePr/>
          <p:nvPr/>
        </p:nvGraphicFramePr>
        <p:xfrm>
          <a:off x="613750" y="401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{EF5FFF8C-2158-4408-977E-EDD0718624FD}</a:tableStyleId>
              </a:tblPr>
              <a:tblGrid>
                <a:gridCol w="2938800"/>
                <a:gridCol w="2545750"/>
                <a:gridCol w="25457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u="none" cap="none" strike="noStrike"/>
                        <a:t>SMAP</a:t>
                      </a:r>
                      <a:endParaRPr sz="900" u="none" cap="none" strike="noStrike"/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u="none" cap="none" strike="noStrike"/>
                        <a:t>MW: GMI, AMSR2, WindSat</a:t>
                      </a:r>
                      <a:endParaRPr sz="9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u="none" cap="none" strike="noStrike"/>
                        <a:t>IR: NOAA-19</a:t>
                      </a:r>
                      <a:endParaRPr sz="900" u="none" cap="none" strike="noStrike"/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 u="none" cap="none" strike="noStrike">
                          <a:solidFill>
                            <a:srgbClr val="000000"/>
                          </a:solidFill>
                        </a:rPr>
                        <a:t>Jason-2, Cryosat-2, SARAL, Sentinel-3</a:t>
                      </a:r>
                      <a:endParaRPr sz="900" u="none" cap="none" strike="noStrike">
                        <a:solidFill>
                          <a:srgbClr val="000000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</a:tbl>
          </a:graphicData>
        </a:graphic>
      </p:graphicFrame>
      <p:pic>
        <p:nvPicPr>
          <p:cNvPr id="136" name="Google Shape;136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7944" y="1161877"/>
            <a:ext cx="2621522" cy="1966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76276" y="3153108"/>
            <a:ext cx="3087437" cy="1646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9850" y="3209045"/>
            <a:ext cx="2997724" cy="1598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272778" y="1161874"/>
            <a:ext cx="2712237" cy="2034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028278" y="3219146"/>
            <a:ext cx="3087437" cy="16466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comparisons</a:t>
            </a:r>
            <a:endParaRPr/>
          </a:p>
        </p:txBody>
      </p:sp>
      <p:sp>
        <p:nvSpPr>
          <p:cNvPr id="146" name="Google Shape;14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iodaplots plot --exp path_to_exp1 --exp path_to_exp2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47" name="Google Shape;147;p23"/>
          <p:cNvPicPr preferRelativeResize="0"/>
          <p:nvPr/>
        </p:nvPicPr>
        <p:blipFill rotWithShape="1">
          <a:blip r:embed="rId3">
            <a:alphaModFix/>
          </a:blip>
          <a:srcRect b="44067" l="56816" r="6812" t="6639"/>
          <a:stretch/>
        </p:blipFill>
        <p:spPr>
          <a:xfrm>
            <a:off x="657450" y="2068975"/>
            <a:ext cx="7254950" cy="2765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400" y="3002925"/>
            <a:ext cx="3736196" cy="1868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0805" y="3002924"/>
            <a:ext cx="3736196" cy="1868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comparisons</a:t>
            </a:r>
            <a:endParaRPr/>
          </a:p>
        </p:txBody>
      </p:sp>
      <p:sp>
        <p:nvSpPr>
          <p:cNvPr id="155" name="Google Shape;155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iodaplots plot --exp path_to_exp1 --exp path_to_exp2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56" name="Google Shape;156;p24"/>
          <p:cNvPicPr preferRelativeResize="0"/>
          <p:nvPr/>
        </p:nvPicPr>
        <p:blipFill rotWithShape="1">
          <a:blip r:embed="rId3">
            <a:alphaModFix/>
          </a:blip>
          <a:srcRect b="14582" l="57048" r="7041" t="4222"/>
          <a:stretch/>
        </p:blipFill>
        <p:spPr>
          <a:xfrm>
            <a:off x="966825" y="1620100"/>
            <a:ext cx="7141603" cy="45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375" y="134050"/>
            <a:ext cx="7715253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 rotWithShape="1">
          <a:blip r:embed="rId3">
            <a:alphaModFix/>
          </a:blip>
          <a:srcRect b="-1698" l="50352" r="978" t="0"/>
          <a:stretch/>
        </p:blipFill>
        <p:spPr>
          <a:xfrm>
            <a:off x="743508" y="605226"/>
            <a:ext cx="7656999" cy="449963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8" name="Google Shape;6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8381" y="3425368"/>
            <a:ext cx="1904957" cy="1066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8392" y="2111021"/>
            <a:ext cx="1904957" cy="1066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21473" y="3425361"/>
            <a:ext cx="1904957" cy="1066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1467" y="2111029"/>
            <a:ext cx="1904957" cy="106677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>
            <p:ph type="title"/>
          </p:nvPr>
        </p:nvSpPr>
        <p:spPr>
          <a:xfrm>
            <a:off x="-41075" y="-41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soca.jcsda.org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 b="84046" l="50106" r="484" t="0"/>
          <a:stretch/>
        </p:blipFill>
        <p:spPr>
          <a:xfrm>
            <a:off x="743500" y="71825"/>
            <a:ext cx="7656998" cy="69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 rotWithShape="1">
          <a:blip r:embed="rId4">
            <a:alphaModFix/>
          </a:blip>
          <a:srcRect b="0" l="53222" r="7332" t="2997"/>
          <a:stretch/>
        </p:blipFill>
        <p:spPr>
          <a:xfrm>
            <a:off x="811391" y="767150"/>
            <a:ext cx="7521226" cy="5202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7"/>
          <p:cNvPicPr preferRelativeResize="0"/>
          <p:nvPr/>
        </p:nvPicPr>
        <p:blipFill rotWithShape="1">
          <a:blip r:embed="rId3">
            <a:alphaModFix/>
          </a:blip>
          <a:srcRect b="84046" l="50106" r="484" t="0"/>
          <a:stretch/>
        </p:blipFill>
        <p:spPr>
          <a:xfrm>
            <a:off x="743500" y="71825"/>
            <a:ext cx="7656998" cy="69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 rotWithShape="1">
          <a:blip r:embed="rId4">
            <a:alphaModFix/>
          </a:blip>
          <a:srcRect b="0" l="51275" r="5620" t="0"/>
          <a:stretch/>
        </p:blipFill>
        <p:spPr>
          <a:xfrm>
            <a:off x="832575" y="736125"/>
            <a:ext cx="6970877" cy="4548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8"/>
          <p:cNvSpPr/>
          <p:nvPr/>
        </p:nvSpPr>
        <p:spPr>
          <a:xfrm>
            <a:off x="2704075" y="1183024"/>
            <a:ext cx="2020500" cy="525300"/>
          </a:xfrm>
          <a:prstGeom prst="roundRect">
            <a:avLst>
              <a:gd fmla="val 16667" name="adj"/>
            </a:avLst>
          </a:prstGeom>
          <a:solidFill>
            <a:srgbClr val="B61249"/>
          </a:solidFill>
          <a:ln cap="flat" cmpd="sng" w="9525">
            <a:solidFill>
              <a:srgbClr val="B612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iodplots bin ...</a:t>
            </a:r>
            <a:endParaRPr sz="11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1" name="Google Shape;91;p18"/>
          <p:cNvSpPr/>
          <p:nvPr/>
        </p:nvSpPr>
        <p:spPr>
          <a:xfrm>
            <a:off x="311700" y="1183013"/>
            <a:ext cx="2020500" cy="525300"/>
          </a:xfrm>
          <a:prstGeom prst="roundRect">
            <a:avLst>
              <a:gd fmla="val 16667" name="adj"/>
            </a:avLst>
          </a:prstGeom>
          <a:solidFill>
            <a:srgbClr val="E1165A"/>
          </a:solidFill>
          <a:ln cap="flat" cmpd="sng" w="9525">
            <a:solidFill>
              <a:srgbClr val="E1165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2018-03-01 hofx files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Google Shape;92;p18"/>
          <p:cNvSpPr/>
          <p:nvPr/>
        </p:nvSpPr>
        <p:spPr>
          <a:xfrm>
            <a:off x="311700" y="1814163"/>
            <a:ext cx="2020500" cy="525300"/>
          </a:xfrm>
          <a:prstGeom prst="roundRect">
            <a:avLst>
              <a:gd fmla="val 16667" name="adj"/>
            </a:avLst>
          </a:prstGeom>
          <a:solidFill>
            <a:srgbClr val="E1165A"/>
          </a:solidFill>
          <a:ln cap="flat" cmpd="sng" w="9525">
            <a:solidFill>
              <a:srgbClr val="E1165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2018-03-02 hofx files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Google Shape;93;p18"/>
          <p:cNvSpPr/>
          <p:nvPr/>
        </p:nvSpPr>
        <p:spPr>
          <a:xfrm>
            <a:off x="311700" y="2499038"/>
            <a:ext cx="2020500" cy="525300"/>
          </a:xfrm>
          <a:prstGeom prst="roundRect">
            <a:avLst>
              <a:gd fmla="val 16667" name="adj"/>
            </a:avLst>
          </a:prstGeom>
          <a:solidFill>
            <a:srgbClr val="E1165A"/>
          </a:solidFill>
          <a:ln cap="flat" cmpd="sng" w="9525">
            <a:solidFill>
              <a:srgbClr val="E1165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2018-03-03 hofx files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1016000" y="3024350"/>
            <a:ext cx="533400" cy="4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...</a:t>
            </a:r>
            <a:endParaRPr sz="2000"/>
          </a:p>
        </p:txBody>
      </p:sp>
      <p:sp>
        <p:nvSpPr>
          <p:cNvPr id="95" name="Google Shape;95;p18"/>
          <p:cNvSpPr/>
          <p:nvPr/>
        </p:nvSpPr>
        <p:spPr>
          <a:xfrm>
            <a:off x="2704075" y="1814174"/>
            <a:ext cx="2020500" cy="525300"/>
          </a:xfrm>
          <a:prstGeom prst="roundRect">
            <a:avLst>
              <a:gd fmla="val 16667" name="adj"/>
            </a:avLst>
          </a:prstGeom>
          <a:solidFill>
            <a:srgbClr val="B61249"/>
          </a:solidFill>
          <a:ln cap="flat" cmpd="sng" w="9525">
            <a:solidFill>
              <a:srgbClr val="B612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iodplots bin ...</a:t>
            </a:r>
            <a:endParaRPr sz="11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6" name="Google Shape;96;p18"/>
          <p:cNvSpPr/>
          <p:nvPr/>
        </p:nvSpPr>
        <p:spPr>
          <a:xfrm>
            <a:off x="2704075" y="2499049"/>
            <a:ext cx="2020500" cy="525300"/>
          </a:xfrm>
          <a:prstGeom prst="roundRect">
            <a:avLst>
              <a:gd fmla="val 16667" name="adj"/>
            </a:avLst>
          </a:prstGeom>
          <a:solidFill>
            <a:srgbClr val="B61249"/>
          </a:solidFill>
          <a:ln cap="flat" cmpd="sng" w="9525">
            <a:solidFill>
              <a:srgbClr val="B612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iodplots bin ...</a:t>
            </a:r>
            <a:endParaRPr sz="11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97" name="Google Shape;97;p18"/>
          <p:cNvCxnSpPr>
            <a:stCxn id="91" idx="3"/>
            <a:endCxn id="90" idx="1"/>
          </p:cNvCxnSpPr>
          <p:nvPr/>
        </p:nvCxnSpPr>
        <p:spPr>
          <a:xfrm>
            <a:off x="2332200" y="1445663"/>
            <a:ext cx="372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8" name="Google Shape;98;p18"/>
          <p:cNvCxnSpPr/>
          <p:nvPr/>
        </p:nvCxnSpPr>
        <p:spPr>
          <a:xfrm>
            <a:off x="2332200" y="2076813"/>
            <a:ext cx="372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8"/>
          <p:cNvCxnSpPr/>
          <p:nvPr/>
        </p:nvCxnSpPr>
        <p:spPr>
          <a:xfrm>
            <a:off x="2361825" y="2761688"/>
            <a:ext cx="372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8"/>
          <p:cNvSpPr/>
          <p:nvPr/>
        </p:nvSpPr>
        <p:spPr>
          <a:xfrm>
            <a:off x="5311825" y="1814175"/>
            <a:ext cx="2428200" cy="525300"/>
          </a:xfrm>
          <a:prstGeom prst="roundRect">
            <a:avLst>
              <a:gd fmla="val 16667" name="adj"/>
            </a:avLst>
          </a:prstGeom>
          <a:solidFill>
            <a:srgbClr val="990000"/>
          </a:solidFill>
          <a:ln cap="flat" cmpd="sng" w="9525">
            <a:solidFill>
              <a:srgbClr val="B612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iodaplots merge/cat ...</a:t>
            </a:r>
            <a:endParaRPr sz="11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101" name="Google Shape;101;p18"/>
          <p:cNvCxnSpPr>
            <a:stCxn id="95" idx="3"/>
            <a:endCxn id="100" idx="1"/>
          </p:cNvCxnSpPr>
          <p:nvPr/>
        </p:nvCxnSpPr>
        <p:spPr>
          <a:xfrm>
            <a:off x="4724575" y="2076824"/>
            <a:ext cx="587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2" name="Google Shape;102;p18"/>
          <p:cNvCxnSpPr>
            <a:endCxn id="100" idx="1"/>
          </p:cNvCxnSpPr>
          <p:nvPr/>
        </p:nvCxnSpPr>
        <p:spPr>
          <a:xfrm>
            <a:off x="4724425" y="1445625"/>
            <a:ext cx="587400" cy="63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" name="Google Shape;103;p18"/>
          <p:cNvCxnSpPr>
            <a:stCxn id="96" idx="3"/>
            <a:endCxn id="100" idx="1"/>
          </p:cNvCxnSpPr>
          <p:nvPr/>
        </p:nvCxnSpPr>
        <p:spPr>
          <a:xfrm flipH="1" rot="10800000">
            <a:off x="4724575" y="2076799"/>
            <a:ext cx="587400" cy="68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4" name="Google Shape;104;p18"/>
          <p:cNvSpPr/>
          <p:nvPr/>
        </p:nvSpPr>
        <p:spPr>
          <a:xfrm>
            <a:off x="5311825" y="3342400"/>
            <a:ext cx="2428200" cy="525300"/>
          </a:xfrm>
          <a:prstGeom prst="roundRect">
            <a:avLst>
              <a:gd fmla="val 16667" name="adj"/>
            </a:avLst>
          </a:prstGeom>
          <a:solidFill>
            <a:srgbClr val="CC0000"/>
          </a:solidFill>
          <a:ln cap="flat" cmpd="sng" w="9525">
            <a:solidFill>
              <a:srgbClr val="B612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iodaplots plot</a:t>
            </a:r>
            <a:endParaRPr sz="11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105" name="Google Shape;105;p18"/>
          <p:cNvCxnSpPr>
            <a:stCxn id="100" idx="2"/>
            <a:endCxn id="104" idx="0"/>
          </p:cNvCxnSpPr>
          <p:nvPr/>
        </p:nvCxnSpPr>
        <p:spPr>
          <a:xfrm>
            <a:off x="6525925" y="2339475"/>
            <a:ext cx="0" cy="100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150" y="45125"/>
            <a:ext cx="3944825" cy="882667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/>
          <p:nvPr>
            <p:ph idx="1" type="body"/>
          </p:nvPr>
        </p:nvSpPr>
        <p:spPr>
          <a:xfrm>
            <a:off x="4000500" y="225775"/>
            <a:ext cx="4831800" cy="434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ioda plots can be run with no configuration and will try to guess what should be binned and plotted. Or, a custom yaml file can be given: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4032975" y="1838675"/>
            <a:ext cx="4831800" cy="434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metrics: what should be binned.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by default</a:t>
            </a:r>
            <a:r>
              <a:rPr lang="en"/>
              <a:t> O-B, O-A, obs value, and counts are calculated.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counts / mean / and sum-of-square-diff-from-mean are binned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cxnSp>
        <p:nvCxnSpPr>
          <p:cNvPr id="113" name="Google Shape;113;p19"/>
          <p:cNvCxnSpPr/>
          <p:nvPr/>
        </p:nvCxnSpPr>
        <p:spPr>
          <a:xfrm rot="10800000">
            <a:off x="2575250" y="1982700"/>
            <a:ext cx="1481700" cy="3033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4" name="Google Shape;114;p19"/>
          <p:cNvSpPr/>
          <p:nvPr/>
        </p:nvSpPr>
        <p:spPr>
          <a:xfrm>
            <a:off x="543275" y="917225"/>
            <a:ext cx="2603400" cy="20955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2610400"/>
            <a:ext cx="3944825" cy="882667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 txBox="1"/>
          <p:nvPr>
            <p:ph idx="1" type="body"/>
          </p:nvPr>
        </p:nvSpPr>
        <p:spPr>
          <a:xfrm>
            <a:off x="4018850" y="152400"/>
            <a:ext cx="4831800" cy="434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bins</a:t>
            </a:r>
            <a:r>
              <a:rPr b="1" lang="en"/>
              <a:t>: how the spatial binning is done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by default:</a:t>
            </a:r>
            <a:r>
              <a:rPr lang="en"/>
              <a:t> latlon 1 degree, global, and vertical profile (if depth/height coordinate available)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any dimension name can be used, so long as it is in the ioda files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clipping to certain regions </a:t>
            </a:r>
            <a:br>
              <a:rPr lang="en"/>
            </a:br>
            <a:r>
              <a:rPr lang="en"/>
              <a:t>(e.g. NH/SH/TP, or nino3.4)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cxnSp>
        <p:nvCxnSpPr>
          <p:cNvPr id="121" name="Google Shape;121;p20"/>
          <p:cNvCxnSpPr/>
          <p:nvPr/>
        </p:nvCxnSpPr>
        <p:spPr>
          <a:xfrm flipH="1">
            <a:off x="2123800" y="2667000"/>
            <a:ext cx="2180100" cy="11289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00" y="-1931563"/>
            <a:ext cx="4151450" cy="800112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>
            <p:ph idx="1" type="body"/>
          </p:nvPr>
        </p:nvSpPr>
        <p:spPr>
          <a:xfrm>
            <a:off x="4018850" y="152400"/>
            <a:ext cx="4831800" cy="434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plots</a:t>
            </a:r>
            <a:endParaRPr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by default:</a:t>
            </a:r>
            <a:r>
              <a:rPr lang="en" sz="1600"/>
              <a:t> every variable / metric/ binning combination is given its own plot (for a LOT of plots)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only a subset of plots can be selected, and/or metrics combined into single plot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Types of plots automatically chosen based on what the binning dimension types are:</a:t>
            </a:r>
            <a:endParaRPr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PlotType1D</a:t>
            </a:r>
            <a:endParaRPr sz="16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PlotType1DLat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PlotType1DTimeseries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PlotType1DProfile</a:t>
            </a:r>
            <a:endParaRPr sz="12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PlotType2D</a:t>
            </a:r>
            <a:endParaRPr sz="16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PlotType2DHovmoller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PlotType2DLatLon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