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328" r:id="rId2"/>
    <p:sldId id="374" r:id="rId3"/>
    <p:sldId id="376" r:id="rId4"/>
    <p:sldId id="356" r:id="rId5"/>
    <p:sldId id="375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BD99205-9B8D-DD43-B7F0-CB397DEEB4F3}">
          <p14:sldIdLst>
            <p14:sldId id="328"/>
          </p14:sldIdLst>
        </p14:section>
        <p14:section name="Background" id="{778EF5BE-3C03-5146-913C-AA3A59A2BBE5}">
          <p14:sldIdLst>
            <p14:sldId id="374"/>
            <p14:sldId id="376"/>
            <p14:sldId id="356"/>
            <p14:sldId id="375"/>
            <p14:sldId id="377"/>
          </p14:sldIdLst>
        </p14:section>
        <p14:section name="Main steps" id="{49512DCF-3BB0-F640-BE04-A83549C9E9D3}">
          <p14:sldIdLst>
            <p14:sldId id="378"/>
            <p14:sldId id="379"/>
          </p14:sldIdLst>
        </p14:section>
        <p14:section name="Case1: nlocs known beforehand" id="{ED534F24-5887-D14C-99B3-2A92539ACF99}">
          <p14:sldIdLst>
            <p14:sldId id="380"/>
            <p14:sldId id="381"/>
            <p14:sldId id="382"/>
            <p14:sldId id="383"/>
            <p14:sldId id="384"/>
            <p14:sldId id="385"/>
          </p14:sldIdLst>
        </p14:section>
        <p14:section name="Case 2: nlocs not known beforehand" id="{56F14663-9A9A-E84F-9E4D-BF3A2423DAFF}">
          <p14:sldIdLst>
            <p14:sldId id="386"/>
            <p14:sldId id="387"/>
            <p14:sldId id="388"/>
            <p14:sldId id="389"/>
            <p14:sldId id="390"/>
            <p14:sldId id="391"/>
            <p14:sldId id="3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2"/>
    <p:restoredTop sz="84700"/>
  </p:normalViewPr>
  <p:slideViewPr>
    <p:cSldViewPr snapToGrid="0">
      <p:cViewPr varScale="1">
        <p:scale>
          <a:sx n="70" d="100"/>
          <a:sy n="70" d="100"/>
        </p:scale>
        <p:origin x="976" y="192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8033-1078-454D-8E81-AC07C4475F2C}" type="datetimeFigureOut">
              <a:rPr lang="en-US" smtClean="0"/>
              <a:t>9/10/20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8D9DB-7A10-4E45-AE99-03C2DAFAC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7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7" name="Google Shape;3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16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61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1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8D9DB-7A10-4E45-AE99-03C2DAFAC9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7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39200ABC-6963-0043-9E67-B3B48BC9311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5081" t="2772" r="35920" b="5522"/>
          <a:stretch/>
        </p:blipFill>
        <p:spPr>
          <a:xfrm>
            <a:off x="10490201" y="0"/>
            <a:ext cx="1659466" cy="163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75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D54305-0129-F543-B1E9-6FB2ACB4CE59}"/>
              </a:ext>
            </a:extLst>
          </p:cNvPr>
          <p:cNvSpPr/>
          <p:nvPr userDrawn="1"/>
        </p:nvSpPr>
        <p:spPr>
          <a:xfrm>
            <a:off x="-14446" y="-38257"/>
            <a:ext cx="12191999" cy="14822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89466" y="1674190"/>
            <a:ext cx="11192933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oogle Shape;362;p62" descr="full_disk_ahi_true_color_20150819070000 (1).jpg">
            <a:extLst>
              <a:ext uri="{FF2B5EF4-FFF2-40B4-BE49-F238E27FC236}">
                <a16:creationId xmlns:a16="http://schemas.microsoft.com/office/drawing/2014/main" id="{60B863F5-5FD4-BE4A-A72E-5434382396A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6069" t="22480" r="9020" b="62559"/>
          <a:stretch/>
        </p:blipFill>
        <p:spPr>
          <a:xfrm>
            <a:off x="-14445" y="-38257"/>
            <a:ext cx="9405405" cy="1482261"/>
          </a:xfrm>
          <a:prstGeom prst="rect">
            <a:avLst/>
          </a:prstGeom>
          <a:noFill/>
          <a:ln>
            <a:noFill/>
          </a:ln>
          <a:effectLst>
            <a:glow>
              <a:schemeClr val="bg1"/>
            </a:glo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225C29-0476-3C4A-A08C-090CFAF94EF8}"/>
              </a:ext>
            </a:extLst>
          </p:cNvPr>
          <p:cNvSpPr/>
          <p:nvPr userDrawn="1"/>
        </p:nvSpPr>
        <p:spPr>
          <a:xfrm>
            <a:off x="-28893" y="-38258"/>
            <a:ext cx="12191999" cy="148226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oogle Shape;365;p62">
            <a:extLst>
              <a:ext uri="{FF2B5EF4-FFF2-40B4-BE49-F238E27FC236}">
                <a16:creationId xmlns:a16="http://schemas.microsoft.com/office/drawing/2014/main" id="{F675BC3F-7CD5-944F-8AB7-0DEE0C7BAE13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 l="35081" t="2772" r="35920" b="5522"/>
          <a:stretch/>
        </p:blipFill>
        <p:spPr>
          <a:xfrm>
            <a:off x="10532534" y="-38257"/>
            <a:ext cx="1659466" cy="163846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52443" y="276136"/>
            <a:ext cx="9798756" cy="907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3200" b="1" i="0" u="none" strike="noStrike" cap="none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298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"/>
            <a:ext cx="12192000" cy="1060123"/>
          </a:xfrm>
          <a:prstGeom prst="rect">
            <a:avLst/>
          </a:prstGeom>
          <a:solidFill>
            <a:schemeClr val="dk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cap="none">
              <a:solidFill>
                <a:srgbClr val="F4F0E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 descr="JCSDA_trans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51241" y="-1"/>
            <a:ext cx="1632000" cy="1224000"/>
          </a:xfrm>
          <a:prstGeom prst="rect">
            <a:avLst/>
          </a:prstGeom>
          <a:noFill/>
          <a:ln>
            <a:noFill/>
          </a:ln>
          <a:effectLst>
            <a:outerShdw blurRad="50800" dist="203200" dir="8100000" algn="tr" rotWithShape="0">
              <a:srgbClr val="000000">
                <a:alpha val="40000"/>
              </a:srgbClr>
            </a:outerShdw>
          </a:effectLst>
        </p:spPr>
      </p:pic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49956" y="-1"/>
            <a:ext cx="9618133" cy="1059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2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12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62"/>
          <p:cNvSpPr/>
          <p:nvPr/>
        </p:nvSpPr>
        <p:spPr>
          <a:xfrm>
            <a:off x="4380773" y="1843092"/>
            <a:ext cx="3429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b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62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7" b="24276"/>
          <a:stretch/>
        </p:blipFill>
        <p:spPr>
          <a:xfrm>
            <a:off x="7861905" y="1664851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62"/>
          <p:cNvSpPr txBox="1">
            <a:spLocks noGrp="1"/>
          </p:cNvSpPr>
          <p:nvPr>
            <p:ph type="ctrTitle"/>
          </p:nvPr>
        </p:nvSpPr>
        <p:spPr>
          <a:xfrm>
            <a:off x="228600" y="2491675"/>
            <a:ext cx="7459133" cy="22851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549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>
              <a:buSzPts val="3600"/>
            </a:pPr>
            <a:r>
              <a:rPr lang="en-US" sz="3600" b="1" dirty="0" err="1"/>
              <a:t>Ioda</a:t>
            </a:r>
            <a:r>
              <a:rPr lang="en-US" sz="3600" b="1" dirty="0"/>
              <a:t> Engines: Writing a Converter</a:t>
            </a:r>
            <a:br>
              <a:rPr lang="en-US" sz="2000" i="1" dirty="0"/>
            </a:br>
            <a:endParaRPr sz="2000" dirty="0"/>
          </a:p>
          <a:p>
            <a:pPr algn="l">
              <a:buSzPts val="3600"/>
            </a:pPr>
            <a:r>
              <a:rPr lang="en-US" sz="2400" dirty="0"/>
              <a:t>Stephen </a:t>
            </a:r>
            <a:r>
              <a:rPr lang="en-US" sz="2400" dirty="0" err="1"/>
              <a:t>Herbener</a:t>
            </a:r>
            <a:br>
              <a:rPr lang="en-US" sz="2400" dirty="0"/>
            </a:br>
            <a:r>
              <a:rPr lang="en-US" sz="2400" dirty="0"/>
              <a:t>Ryan </a:t>
            </a:r>
            <a:r>
              <a:rPr lang="en-US" sz="2400" dirty="0" err="1"/>
              <a:t>Honeyager</a:t>
            </a:r>
            <a:br>
              <a:rPr lang="en-US" sz="2400" dirty="0"/>
            </a:br>
            <a:br>
              <a:rPr lang="en-US" sz="2400" dirty="0"/>
            </a:br>
            <a:endParaRPr sz="2400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917131-7E07-BA40-9AD1-13E3A05C278E}"/>
              </a:ext>
            </a:extLst>
          </p:cNvPr>
          <p:cNvGrpSpPr/>
          <p:nvPr/>
        </p:nvGrpSpPr>
        <p:grpSpPr>
          <a:xfrm>
            <a:off x="2635610" y="-69517"/>
            <a:ext cx="6919326" cy="2160367"/>
            <a:chOff x="4130080" y="-69517"/>
            <a:chExt cx="6919326" cy="2160367"/>
          </a:xfrm>
        </p:grpSpPr>
        <p:sp>
          <p:nvSpPr>
            <p:cNvPr id="363" name="Google Shape;363;p62"/>
            <p:cNvSpPr/>
            <p:nvPr/>
          </p:nvSpPr>
          <p:spPr>
            <a:xfrm>
              <a:off x="4150413" y="492897"/>
              <a:ext cx="900201" cy="915633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117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65" name="Google Shape;365;p6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30080" y="-69517"/>
              <a:ext cx="6919326" cy="216036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p62"/>
          <p:cNvSpPr txBox="1"/>
          <p:nvPr/>
        </p:nvSpPr>
        <p:spPr>
          <a:xfrm>
            <a:off x="228600" y="6581099"/>
            <a:ext cx="512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September 10, 2020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958D29-7131-4F47-A2C4-73BE9EFDF575}"/>
              </a:ext>
            </a:extLst>
          </p:cNvPr>
          <p:cNvSpPr txBox="1"/>
          <p:nvPr/>
        </p:nvSpPr>
        <p:spPr>
          <a:xfrm>
            <a:off x="-778476" y="61413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6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BA2D2E-6EE6-224E-B110-2754F1F2C1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4D6491-BE1A-8540-A3BE-FC9C20E2E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construct a backend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7775C78-47DC-B24F-A78A-881578FDE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77" y="2712255"/>
            <a:ext cx="9468723" cy="28079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4330BC-FBDC-4046-B077-C6FB2AF2C912}"/>
              </a:ext>
            </a:extLst>
          </p:cNvPr>
          <p:cNvSpPr txBox="1"/>
          <p:nvPr/>
        </p:nvSpPr>
        <p:spPr>
          <a:xfrm>
            <a:off x="5883431" y="1807097"/>
            <a:ext cx="4172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Select the HDF5 file backend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E88657-1D8D-C54A-A4A6-1288300C4276}"/>
              </a:ext>
            </a:extLst>
          </p:cNvPr>
          <p:cNvCxnSpPr>
            <a:stCxn id="6" idx="1"/>
          </p:cNvCxnSpPr>
          <p:nvPr/>
        </p:nvCxnSpPr>
        <p:spPr>
          <a:xfrm flipH="1">
            <a:off x="4681728" y="2037930"/>
            <a:ext cx="1201703" cy="961302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CF70AA0-3BC7-134B-B929-0E74CD881FA3}"/>
              </a:ext>
            </a:extLst>
          </p:cNvPr>
          <p:cNvSpPr txBox="1"/>
          <p:nvPr/>
        </p:nvSpPr>
        <p:spPr>
          <a:xfrm>
            <a:off x="9857585" y="3060456"/>
            <a:ext cx="20031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Specify:</a:t>
            </a:r>
          </a:p>
          <a:p>
            <a:endParaRPr lang="en-US" sz="2000" dirty="0"/>
          </a:p>
          <a:p>
            <a:r>
              <a:rPr lang="en-US" sz="2000" dirty="0"/>
              <a:t>File name</a:t>
            </a:r>
          </a:p>
          <a:p>
            <a:endParaRPr lang="en-US" sz="2000" dirty="0"/>
          </a:p>
          <a:p>
            <a:r>
              <a:rPr lang="en-US" sz="2000" dirty="0"/>
              <a:t>Write (create)</a:t>
            </a:r>
          </a:p>
          <a:p>
            <a:endParaRPr lang="en-US" sz="2000" dirty="0"/>
          </a:p>
          <a:p>
            <a:r>
              <a:rPr lang="en-US" sz="2000" dirty="0"/>
              <a:t>Clobber existing file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982B638F-FF93-9E41-A528-578949ECAC68}"/>
              </a:ext>
            </a:extLst>
          </p:cNvPr>
          <p:cNvSpPr/>
          <p:nvPr/>
        </p:nvSpPr>
        <p:spPr>
          <a:xfrm>
            <a:off x="9186144" y="3673544"/>
            <a:ext cx="554204" cy="1335778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914C84-DC56-7B4B-8EB0-39B422C0E999}"/>
              </a:ext>
            </a:extLst>
          </p:cNvPr>
          <p:cNvSpPr txBox="1"/>
          <p:nvPr/>
        </p:nvSpPr>
        <p:spPr>
          <a:xfrm>
            <a:off x="5978262" y="6259813"/>
            <a:ext cx="3265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Construct the backend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A8CA78-E4A1-E94F-9F50-5AFF60FB3305}"/>
              </a:ext>
            </a:extLst>
          </p:cNvPr>
          <p:cNvCxnSpPr>
            <a:cxnSpLocks/>
          </p:cNvCxnSpPr>
          <p:nvPr/>
        </p:nvCxnSpPr>
        <p:spPr>
          <a:xfrm flipH="1" flipV="1">
            <a:off x="3877056" y="5285232"/>
            <a:ext cx="2006376" cy="1071121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5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4BF443-3E25-224D-86D5-6D1634227A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093520-90C4-1A48-8A98-F4319795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generate an </a:t>
            </a:r>
            <a:r>
              <a:rPr lang="en-US" dirty="0" err="1"/>
              <a:t>ObsGroup</a:t>
            </a:r>
            <a:r>
              <a:rPr lang="en-US" dirty="0"/>
              <a:t> object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7366F5-DE92-C04E-9772-7700472B75B3}"/>
              </a:ext>
            </a:extLst>
          </p:cNvPr>
          <p:cNvSpPr txBox="1"/>
          <p:nvPr/>
        </p:nvSpPr>
        <p:spPr>
          <a:xfrm>
            <a:off x="8339681" y="2584968"/>
            <a:ext cx="36877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Specify dimension – </a:t>
            </a:r>
            <a:r>
              <a:rPr lang="en-US" sz="2000" dirty="0" err="1"/>
              <a:t>nlocs</a:t>
            </a:r>
            <a:r>
              <a:rPr lang="en-US" sz="2000" dirty="0"/>
              <a:t> and </a:t>
            </a:r>
            <a:r>
              <a:rPr lang="en-US" sz="2000" dirty="0" err="1"/>
              <a:t>nchans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Maximum size of </a:t>
            </a:r>
            <a:r>
              <a:rPr lang="en-US" sz="2000" dirty="0" err="1"/>
              <a:t>nlocs</a:t>
            </a:r>
            <a:r>
              <a:rPr lang="en-US" sz="2000" dirty="0"/>
              <a:t> is Unlimited</a:t>
            </a:r>
          </a:p>
          <a:p>
            <a:endParaRPr lang="en-US" sz="2000" dirty="0"/>
          </a:p>
          <a:p>
            <a:r>
              <a:rPr lang="en-US" sz="2000" dirty="0"/>
              <a:t>If size is very large (e.g., 1,000,000), consider making the chunk size smaller (e.g., 1000).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38006C16-EF85-B54E-BEED-C8C953705F72}"/>
              </a:ext>
            </a:extLst>
          </p:cNvPr>
          <p:cNvSpPr/>
          <p:nvPr/>
        </p:nvSpPr>
        <p:spPr>
          <a:xfrm>
            <a:off x="7680960" y="2706623"/>
            <a:ext cx="541484" cy="2920427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DA79CB0-1765-B24D-953B-C1B220F66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" y="1509398"/>
            <a:ext cx="7641635" cy="52669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87928C7-D243-7E4E-9903-80D2D4BFB674}"/>
              </a:ext>
            </a:extLst>
          </p:cNvPr>
          <p:cNvSpPr txBox="1"/>
          <p:nvPr/>
        </p:nvSpPr>
        <p:spPr>
          <a:xfrm>
            <a:off x="8259020" y="6130354"/>
            <a:ext cx="3687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Generate the </a:t>
            </a:r>
            <a:r>
              <a:rPr lang="en-US" sz="2000" dirty="0" err="1"/>
              <a:t>ObsGroup</a:t>
            </a:r>
            <a:r>
              <a:rPr lang="en-US" sz="2000" dirty="0"/>
              <a:t> object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8D6547C-5E0D-C44A-AAC9-B6D066A99760}"/>
              </a:ext>
            </a:extLst>
          </p:cNvPr>
          <p:cNvSpPr/>
          <p:nvPr/>
        </p:nvSpPr>
        <p:spPr>
          <a:xfrm>
            <a:off x="7717536" y="5876722"/>
            <a:ext cx="541484" cy="907375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FF114F-DA08-2A44-B64C-88DF73251F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72D8DB-4322-A547-82B6-552376B3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Create the output variables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1D1C561-B7CC-D34E-B648-34F7F6F2A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" y="1865375"/>
            <a:ext cx="8816370" cy="44622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AE80EB-13A8-CE40-96CB-65AA212F898C}"/>
              </a:ext>
            </a:extLst>
          </p:cNvPr>
          <p:cNvSpPr txBox="1"/>
          <p:nvPr/>
        </p:nvSpPr>
        <p:spPr>
          <a:xfrm>
            <a:off x="9649130" y="2735465"/>
            <a:ext cx="2439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Useful items for the upcoming create commands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55B60672-59D6-7848-B871-D09628C91E9C}"/>
              </a:ext>
            </a:extLst>
          </p:cNvPr>
          <p:cNvSpPr/>
          <p:nvPr/>
        </p:nvSpPr>
        <p:spPr>
          <a:xfrm>
            <a:off x="9052782" y="1865375"/>
            <a:ext cx="541484" cy="2706625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A8A01B-6CE1-5846-9EBB-051479D9242F}"/>
              </a:ext>
            </a:extLst>
          </p:cNvPr>
          <p:cNvSpPr txBox="1"/>
          <p:nvPr/>
        </p:nvSpPr>
        <p:spPr>
          <a:xfrm>
            <a:off x="9649130" y="5161448"/>
            <a:ext cx="2439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Helper struct for the upcoming create commands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CA2E5500-5E6D-524C-A299-A8CA7E1B65BB}"/>
              </a:ext>
            </a:extLst>
          </p:cNvPr>
          <p:cNvSpPr/>
          <p:nvPr/>
        </p:nvSpPr>
        <p:spPr>
          <a:xfrm>
            <a:off x="9052782" y="4931439"/>
            <a:ext cx="541484" cy="1377922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8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5ED43D-6A70-1548-99FF-4B204C84C6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71D479-972F-4543-9425-85DD6E318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Create the output variables (cont.)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B9ADF4E-020C-0E4C-AC91-D96936B81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9" y="1481328"/>
            <a:ext cx="7538959" cy="53400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39B955-5A95-F941-924A-174B0830A45C}"/>
              </a:ext>
            </a:extLst>
          </p:cNvPr>
          <p:cNvSpPr txBox="1"/>
          <p:nvPr/>
        </p:nvSpPr>
        <p:spPr>
          <a:xfrm>
            <a:off x="8146781" y="1488815"/>
            <a:ext cx="39788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Create the variables</a:t>
            </a:r>
          </a:p>
          <a:p>
            <a:endParaRPr lang="en-US" sz="2000" dirty="0"/>
          </a:p>
          <a:p>
            <a:r>
              <a:rPr lang="en-US" sz="2000" dirty="0"/>
              <a:t>Note template type is how variable type is specified</a:t>
            </a:r>
          </a:p>
          <a:p>
            <a:endParaRPr lang="en-US" sz="2000" dirty="0"/>
          </a:p>
          <a:p>
            <a:r>
              <a:rPr lang="en-US" sz="2000" dirty="0"/>
              <a:t>Note vectors of dimension scale variables for second argument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25DC5D4-47D3-174A-B181-61779D34421B}"/>
              </a:ext>
            </a:extLst>
          </p:cNvPr>
          <p:cNvSpPr/>
          <p:nvPr/>
        </p:nvSpPr>
        <p:spPr>
          <a:xfrm>
            <a:off x="7605298" y="1481329"/>
            <a:ext cx="541484" cy="1316736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F2709F-BB1B-7043-AC2B-2F6507569649}"/>
              </a:ext>
            </a:extLst>
          </p:cNvPr>
          <p:cNvSpPr txBox="1"/>
          <p:nvPr/>
        </p:nvSpPr>
        <p:spPr>
          <a:xfrm>
            <a:off x="8161759" y="4679497"/>
            <a:ext cx="39788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Attach attributes to variables.</a:t>
            </a:r>
          </a:p>
          <a:p>
            <a:endParaRPr lang="en-US" sz="2000" dirty="0"/>
          </a:p>
          <a:p>
            <a:r>
              <a:rPr lang="en-US" sz="2000" dirty="0"/>
              <a:t>This example shows attributes that Panoply uses to connect geo locations to the Tb data.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6B9AE17-B0D8-0D45-87F9-82B7B276A798}"/>
              </a:ext>
            </a:extLst>
          </p:cNvPr>
          <p:cNvSpPr/>
          <p:nvPr/>
        </p:nvSpPr>
        <p:spPr>
          <a:xfrm>
            <a:off x="7620276" y="4287962"/>
            <a:ext cx="541484" cy="2433515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8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9591EF-E968-BD40-BE6C-6638ACDF5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9245D50-8E8F-FC49-8653-0A682BC5F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Transfer the variable data to the </a:t>
            </a:r>
            <a:r>
              <a:rPr lang="en-US" dirty="0" err="1"/>
              <a:t>ObsGroup</a:t>
            </a:r>
            <a:r>
              <a:rPr lang="en-US" dirty="0"/>
              <a:t> object 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1BC071BB-9764-E147-A43E-45D067153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9" y="1491028"/>
            <a:ext cx="8492435" cy="53486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8ECAE5-3B52-8A4D-9C3D-0229B70CA660}"/>
              </a:ext>
            </a:extLst>
          </p:cNvPr>
          <p:cNvSpPr txBox="1"/>
          <p:nvPr/>
        </p:nvSpPr>
        <p:spPr>
          <a:xfrm>
            <a:off x="9100268" y="3084757"/>
            <a:ext cx="284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Creation of contrived data for this example.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B54A035E-A82E-7C43-8B63-24EB3F77923F}"/>
              </a:ext>
            </a:extLst>
          </p:cNvPr>
          <p:cNvSpPr/>
          <p:nvPr/>
        </p:nvSpPr>
        <p:spPr>
          <a:xfrm>
            <a:off x="8558784" y="1519016"/>
            <a:ext cx="541484" cy="3847956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3C0092-5695-9541-B7FA-5ED507DB3580}"/>
              </a:ext>
            </a:extLst>
          </p:cNvPr>
          <p:cNvSpPr txBox="1"/>
          <p:nvPr/>
        </p:nvSpPr>
        <p:spPr>
          <a:xfrm>
            <a:off x="9100268" y="6064790"/>
            <a:ext cx="284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Data transfer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5955D29-AC11-1F4C-9465-5BFC382C3AB6}"/>
              </a:ext>
            </a:extLst>
          </p:cNvPr>
          <p:cNvSpPr/>
          <p:nvPr/>
        </p:nvSpPr>
        <p:spPr>
          <a:xfrm>
            <a:off x="8558784" y="5702478"/>
            <a:ext cx="541484" cy="1114592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0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EAAF25-1F3F-F147-B3D5-750ECCB0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5047288"/>
          </a:xfrm>
        </p:spPr>
        <p:txBody>
          <a:bodyPr lIns="91440">
            <a:normAutofit fontScale="92500" lnSpcReduction="20000"/>
          </a:bodyPr>
          <a:lstStyle/>
          <a:p>
            <a:r>
              <a:rPr lang="en-US" dirty="0"/>
              <a:t>Same task as prior example</a:t>
            </a:r>
          </a:p>
          <a:p>
            <a:r>
              <a:rPr lang="en-US" dirty="0"/>
              <a:t>Steps 1-3 are the same as before</a:t>
            </a:r>
          </a:p>
          <a:p>
            <a:r>
              <a:rPr lang="en-US" dirty="0"/>
              <a:t>Step 4 (transfer of data) is now done in sections</a:t>
            </a:r>
          </a:p>
          <a:p>
            <a:pPr lvl="1"/>
            <a:r>
              <a:rPr lang="en-US" dirty="0"/>
              <a:t>Contiguous pieces transferred one at a time</a:t>
            </a:r>
          </a:p>
          <a:p>
            <a:pPr lvl="1"/>
            <a:r>
              <a:rPr lang="en-US" dirty="0"/>
              <a:t>Pieces are split along the </a:t>
            </a:r>
            <a:r>
              <a:rPr lang="en-US" dirty="0" err="1"/>
              <a:t>nlocs</a:t>
            </a:r>
            <a:r>
              <a:rPr lang="en-US" dirty="0"/>
              <a:t> dimension</a:t>
            </a:r>
          </a:p>
          <a:p>
            <a:pPr lvl="2"/>
            <a:r>
              <a:rPr lang="en-US" dirty="0"/>
              <a:t>First 10 locations, next 10 locations, next 10 location, etc.</a:t>
            </a:r>
          </a:p>
          <a:p>
            <a:pPr lvl="1"/>
            <a:r>
              <a:rPr lang="en-US" dirty="0"/>
              <a:t>Will use the Variable Selection feature in </a:t>
            </a:r>
            <a:r>
              <a:rPr lang="en-US" dirty="0" err="1"/>
              <a:t>ioda</a:t>
            </a:r>
            <a:r>
              <a:rPr lang="en-US" dirty="0"/>
              <a:t>-engines to do this style of data transfer</a:t>
            </a:r>
          </a:p>
          <a:p>
            <a:r>
              <a:rPr lang="en-US" dirty="0"/>
              <a:t>Code example</a:t>
            </a:r>
          </a:p>
          <a:p>
            <a:pPr lvl="1"/>
            <a:r>
              <a:rPr lang="en-US" dirty="0" err="1"/>
              <a:t>ioda</a:t>
            </a:r>
            <a:r>
              <a:rPr lang="en-US" dirty="0"/>
              <a:t>-engines repository</a:t>
            </a:r>
          </a:p>
          <a:p>
            <a:pPr lvl="1"/>
            <a:r>
              <a:rPr lang="en-US" dirty="0"/>
              <a:t>feature/</a:t>
            </a:r>
            <a:r>
              <a:rPr lang="en-US" dirty="0" err="1"/>
              <a:t>obsgroup</a:t>
            </a:r>
            <a:r>
              <a:rPr lang="en-US" dirty="0"/>
              <a:t>-append-example branch (PR under review)</a:t>
            </a:r>
          </a:p>
          <a:p>
            <a:pPr lvl="1"/>
            <a:r>
              <a:rPr lang="en-US" dirty="0"/>
              <a:t>Example/Basic/05b-ObsGroupAppend.cpp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A71D38-C5E2-6540-8136-85A83E643C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CACF71-7263-2548-9BF5-64C84B5DA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nlocs</a:t>
            </a:r>
            <a:r>
              <a:rPr lang="en-US" dirty="0"/>
              <a:t> not known before transferring data</a:t>
            </a:r>
          </a:p>
        </p:txBody>
      </p:sp>
    </p:spTree>
    <p:extLst>
      <p:ext uri="{BB962C8B-B14F-4D97-AF65-F5344CB8AC3E}">
        <p14:creationId xmlns:p14="http://schemas.microsoft.com/office/powerpoint/2010/main" val="10990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ECC531-0CAD-4E44-8854-3B2D73AE593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E2DF5B-86F9-C446-B496-BB6EBD526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– note about </a:t>
            </a:r>
            <a:r>
              <a:rPr lang="en-US" dirty="0" err="1"/>
              <a:t>nlocs</a:t>
            </a:r>
            <a:r>
              <a:rPr lang="en-US" dirty="0"/>
              <a:t> dimension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58D530E-E664-5845-BFBF-7516235B7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4" y="1499616"/>
            <a:ext cx="8170209" cy="5358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C715E5-F8CA-BC43-B43C-784A62517ADC}"/>
              </a:ext>
            </a:extLst>
          </p:cNvPr>
          <p:cNvSpPr txBox="1"/>
          <p:nvPr/>
        </p:nvSpPr>
        <p:spPr>
          <a:xfrm>
            <a:off x="8561607" y="1632665"/>
            <a:ext cx="35857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Added section size specification. With these specs, there will be 4 sections.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496F7C-8FC7-DA4F-82D9-B50527A361F7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547104" y="1993392"/>
            <a:ext cx="2014503" cy="300993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4AD3121-DF90-154E-9C56-FCA186E9A854}"/>
              </a:ext>
            </a:extLst>
          </p:cNvPr>
          <p:cNvSpPr txBox="1"/>
          <p:nvPr/>
        </p:nvSpPr>
        <p:spPr>
          <a:xfrm>
            <a:off x="8561607" y="3277925"/>
            <a:ext cx="35857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Using </a:t>
            </a:r>
            <a:r>
              <a:rPr lang="en-US" sz="2000" dirty="0" err="1"/>
              <a:t>sectionSize</a:t>
            </a:r>
            <a:r>
              <a:rPr lang="en-US" sz="2000" dirty="0"/>
              <a:t> instead of </a:t>
            </a:r>
            <a:r>
              <a:rPr lang="en-US" sz="2000" dirty="0" err="1"/>
              <a:t>numLocs</a:t>
            </a:r>
            <a:r>
              <a:rPr lang="en-US" sz="2000" dirty="0"/>
              <a:t> now (since we aren’t supposed to know the value of </a:t>
            </a:r>
            <a:r>
              <a:rPr lang="en-US" sz="2000" dirty="0" err="1"/>
              <a:t>numLocs</a:t>
            </a:r>
            <a:r>
              <a:rPr lang="en-US" sz="2000" dirty="0"/>
              <a:t> in this example).</a:t>
            </a:r>
          </a:p>
          <a:p>
            <a:endParaRPr lang="en-US" sz="2000" dirty="0"/>
          </a:p>
          <a:p>
            <a:r>
              <a:rPr lang="en-US" sz="2000" dirty="0"/>
              <a:t>The practice of setting the chunk size to the section size (increment you will grow along the </a:t>
            </a:r>
            <a:r>
              <a:rPr lang="en-US" sz="2000" dirty="0" err="1"/>
              <a:t>nlocs</a:t>
            </a:r>
            <a:r>
              <a:rPr lang="en-US" sz="2000" dirty="0"/>
              <a:t> dimension) is reasonable.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EDB5ED-36FC-014F-B363-4869537324B8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046721" y="5016863"/>
            <a:ext cx="514886" cy="208472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86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6EEF3B-F7AD-A041-97B9-B5E32C33B5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8D462C-C5CE-5241-AFD0-8E54F2FE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data transfer – determine size of section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B1C7766-3E5E-394D-AE94-E3CC8A425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0" y="1591056"/>
            <a:ext cx="8905384" cy="5065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F94A82-2C57-6444-A0EF-E0A8235AFE28}"/>
              </a:ext>
            </a:extLst>
          </p:cNvPr>
          <p:cNvSpPr txBox="1"/>
          <p:nvPr/>
        </p:nvSpPr>
        <p:spPr>
          <a:xfrm>
            <a:off x="9302536" y="1650953"/>
            <a:ext cx="284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Note contrived case, in real situation there will be some other means of terminating the loop such as EOF of the input file.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6EAA47-E769-E347-B0CD-0AF6C6024244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3712464" y="2620449"/>
            <a:ext cx="5590072" cy="2408751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EEEF7AA-59A3-5A47-9E11-DDAB2E8FEB7A}"/>
              </a:ext>
            </a:extLst>
          </p:cNvPr>
          <p:cNvSpPr txBox="1"/>
          <p:nvPr/>
        </p:nvSpPr>
        <p:spPr>
          <a:xfrm>
            <a:off x="9514856" y="5266936"/>
            <a:ext cx="26457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final section size might need to be smaller than </a:t>
            </a:r>
            <a:r>
              <a:rPr lang="en-US" sz="2000" dirty="0" err="1"/>
              <a:t>sectionSize</a:t>
            </a:r>
            <a:endParaRPr lang="en-US" sz="2000" dirty="0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5A119F17-FBF1-CC4D-94DF-A30879B49753}"/>
              </a:ext>
            </a:extLst>
          </p:cNvPr>
          <p:cNvSpPr/>
          <p:nvPr/>
        </p:nvSpPr>
        <p:spPr>
          <a:xfrm>
            <a:off x="8955084" y="5207046"/>
            <a:ext cx="541484" cy="1449785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6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9B4CE2-3B19-3440-9F60-78ACE85F71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C7D6B9-1F4F-5D49-B927-972FDCE5E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data transfer – resize along </a:t>
            </a:r>
            <a:r>
              <a:rPr lang="en-US" dirty="0" err="1"/>
              <a:t>nlocs</a:t>
            </a:r>
            <a:r>
              <a:rPr lang="en-US" dirty="0"/>
              <a:t> dimension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DB1D896-C9B3-504E-A22E-0930835BB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64" y="2340864"/>
            <a:ext cx="8127803" cy="37222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A8D921-64F2-B447-A065-23221D44DF7D}"/>
              </a:ext>
            </a:extLst>
          </p:cNvPr>
          <p:cNvSpPr txBox="1"/>
          <p:nvPr/>
        </p:nvSpPr>
        <p:spPr>
          <a:xfrm>
            <a:off x="224427" y="1756829"/>
            <a:ext cx="4227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 still inside the while loop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32873E-8BF6-3449-AE50-F127DA7AE37E}"/>
              </a:ext>
            </a:extLst>
          </p:cNvPr>
          <p:cNvSpPr txBox="1"/>
          <p:nvPr/>
        </p:nvSpPr>
        <p:spPr>
          <a:xfrm>
            <a:off x="8828333" y="2400754"/>
            <a:ext cx="26457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If on the first section resize to the section size, otherwise increment the current size by </a:t>
            </a:r>
            <a:r>
              <a:rPr lang="en-US" sz="2000" dirty="0" err="1"/>
              <a:t>sectionCount</a:t>
            </a:r>
            <a:endParaRPr lang="en-US" sz="20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3E2B86D4-3A15-B641-9DE8-2B7729AE3B91}"/>
              </a:ext>
            </a:extLst>
          </p:cNvPr>
          <p:cNvSpPr/>
          <p:nvPr/>
        </p:nvSpPr>
        <p:spPr>
          <a:xfrm>
            <a:off x="8268561" y="2340864"/>
            <a:ext cx="541484" cy="1755648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6C7E85-AE03-4C46-87EA-7989F47E5BB2}"/>
              </a:ext>
            </a:extLst>
          </p:cNvPr>
          <p:cNvSpPr txBox="1"/>
          <p:nvPr/>
        </p:nvSpPr>
        <p:spPr>
          <a:xfrm>
            <a:off x="8828333" y="4874458"/>
            <a:ext cx="284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ObsGroup</a:t>
            </a:r>
            <a:r>
              <a:rPr lang="en-US" sz="2000" dirty="0"/>
              <a:t>::resize will resize </a:t>
            </a:r>
            <a:r>
              <a:rPr lang="en-US" sz="2000" dirty="0" err="1"/>
              <a:t>nlocs</a:t>
            </a:r>
            <a:r>
              <a:rPr lang="en-US" sz="2000" dirty="0"/>
              <a:t>, plus all variables dimensioned by </a:t>
            </a:r>
            <a:r>
              <a:rPr lang="en-US" sz="2000" dirty="0" err="1"/>
              <a:t>nlocs</a:t>
            </a:r>
            <a:r>
              <a:rPr lang="en-US" sz="2000" dirty="0"/>
              <a:t>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5156A93-507D-7B49-9DCC-04DEA876D373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516368" y="5536178"/>
            <a:ext cx="1311965" cy="298589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852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571C4B-D0FC-1B47-A785-6EC8C264D59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76B20F-F34F-E447-A459-A7F1C20AA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data transfer – create Selection objects  and transfer data for 1D variables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55560BC0-5DF8-8A41-A7D7-B70904993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" y="1956816"/>
            <a:ext cx="8716252" cy="48879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880E14-6B50-8D40-B379-5ECE9BAB15B9}"/>
              </a:ext>
            </a:extLst>
          </p:cNvPr>
          <p:cNvSpPr txBox="1"/>
          <p:nvPr/>
        </p:nvSpPr>
        <p:spPr>
          <a:xfrm>
            <a:off x="9015984" y="1649039"/>
            <a:ext cx="313359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Note contrived case where we have the entire input variable in memory.</a:t>
            </a:r>
          </a:p>
          <a:p>
            <a:endParaRPr lang="en-US" sz="2000" dirty="0"/>
          </a:p>
          <a:p>
            <a:r>
              <a:rPr lang="en-US" sz="2000" dirty="0"/>
              <a:t>Typically, you would have only the current piece in memory and you would need to select the entire memory space. I.e.: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start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count = </a:t>
            </a:r>
            <a:r>
              <a:rPr lang="en-US" sz="2000" dirty="0" err="1"/>
              <a:t>sectionCount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671792-CCC9-C342-B844-46198CE86732}"/>
              </a:ext>
            </a:extLst>
          </p:cNvPr>
          <p:cNvSpPr txBox="1"/>
          <p:nvPr/>
        </p:nvSpPr>
        <p:spPr>
          <a:xfrm>
            <a:off x="224427" y="1445933"/>
            <a:ext cx="4227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 still inside the while loop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05BA36-06E2-9149-911E-BE1F5CDCEE47}"/>
              </a:ext>
            </a:extLst>
          </p:cNvPr>
          <p:cNvSpPr txBox="1"/>
          <p:nvPr/>
        </p:nvSpPr>
        <p:spPr>
          <a:xfrm>
            <a:off x="9162288" y="6356352"/>
            <a:ext cx="1719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Transfer data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531F0D-BCF7-2C44-9442-2A3B72D840DD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5468112" y="6448861"/>
            <a:ext cx="3694176" cy="107546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3BC356D-3273-B24E-B9FD-F992C50EF576}"/>
              </a:ext>
            </a:extLst>
          </p:cNvPr>
          <p:cNvSpPr txBox="1"/>
          <p:nvPr/>
        </p:nvSpPr>
        <p:spPr>
          <a:xfrm>
            <a:off x="9119684" y="5452591"/>
            <a:ext cx="2645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Create Selection objects (1D)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09979A95-F3FF-104A-9BDA-BB5BC5B4923E}"/>
              </a:ext>
            </a:extLst>
          </p:cNvPr>
          <p:cNvSpPr/>
          <p:nvPr/>
        </p:nvSpPr>
        <p:spPr>
          <a:xfrm>
            <a:off x="6685145" y="4059936"/>
            <a:ext cx="541484" cy="1980793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6CCA4D-1FDE-1C45-8752-86361AB0FA82}"/>
              </a:ext>
            </a:extLst>
          </p:cNvPr>
          <p:cNvCxnSpPr>
            <a:cxnSpLocks/>
            <a:stCxn id="12" idx="1"/>
            <a:endCxn id="13" idx="1"/>
          </p:cNvCxnSpPr>
          <p:nvPr/>
        </p:nvCxnSpPr>
        <p:spPr>
          <a:xfrm flipH="1" flipV="1">
            <a:off x="7226629" y="5050333"/>
            <a:ext cx="1893055" cy="756201"/>
          </a:xfrm>
          <a:prstGeom prst="straightConnector1">
            <a:avLst/>
          </a:prstGeom>
          <a:ln w="508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61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87D9B3-3018-8740-824C-4F6F8AA21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5183810"/>
          </a:xfrm>
        </p:spPr>
        <p:txBody>
          <a:bodyPr lIns="91440">
            <a:normAutofit fontScale="92500" lnSpcReduction="10000"/>
          </a:bodyPr>
          <a:lstStyle/>
          <a:p>
            <a:r>
              <a:rPr lang="en-US" dirty="0"/>
              <a:t>Groups</a:t>
            </a:r>
          </a:p>
          <a:p>
            <a:r>
              <a:rPr lang="en-US" dirty="0"/>
              <a:t>Attributes</a:t>
            </a:r>
          </a:p>
          <a:p>
            <a:r>
              <a:rPr lang="en-US" dirty="0"/>
              <a:t>Variables</a:t>
            </a:r>
          </a:p>
          <a:p>
            <a:pPr lvl="1"/>
            <a:r>
              <a:rPr lang="en-US" dirty="0"/>
              <a:t>Dimension scales (coordinate values)</a:t>
            </a:r>
          </a:p>
          <a:p>
            <a:pPr lvl="1"/>
            <a:r>
              <a:rPr lang="en-US" dirty="0"/>
              <a:t>Regular variables</a:t>
            </a:r>
          </a:p>
          <a:p>
            <a:r>
              <a:rPr lang="en-US" dirty="0"/>
              <a:t>Frontend</a:t>
            </a:r>
          </a:p>
          <a:p>
            <a:pPr lvl="1"/>
            <a:r>
              <a:rPr lang="en-US" dirty="0"/>
              <a:t>How the data storage appears to the client</a:t>
            </a:r>
          </a:p>
          <a:p>
            <a:pPr lvl="1"/>
            <a:r>
              <a:rPr lang="en-US" dirty="0"/>
              <a:t>The API aspect of </a:t>
            </a:r>
            <a:r>
              <a:rPr lang="en-US" dirty="0" err="1"/>
              <a:t>ioda</a:t>
            </a:r>
            <a:r>
              <a:rPr lang="en-US" dirty="0"/>
              <a:t>-engines</a:t>
            </a:r>
          </a:p>
          <a:p>
            <a:r>
              <a:rPr lang="en-US" dirty="0"/>
              <a:t>Backend</a:t>
            </a:r>
          </a:p>
          <a:p>
            <a:pPr lvl="1"/>
            <a:r>
              <a:rPr lang="en-US" dirty="0"/>
              <a:t>How the data storage is implemented</a:t>
            </a:r>
          </a:p>
          <a:p>
            <a:pPr lvl="2"/>
            <a:r>
              <a:rPr lang="en-US" dirty="0"/>
              <a:t>File, in-memory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Ioda</a:t>
            </a:r>
            <a:r>
              <a:rPr lang="en-US" dirty="0"/>
              <a:t>-engines concepts</a:t>
            </a:r>
          </a:p>
        </p:txBody>
      </p:sp>
    </p:spTree>
    <p:extLst>
      <p:ext uri="{BB962C8B-B14F-4D97-AF65-F5344CB8AC3E}">
        <p14:creationId xmlns:p14="http://schemas.microsoft.com/office/powerpoint/2010/main" val="4131142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B6147E-7B3C-5C49-BBE4-DA8839E9D0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51A4E6-A22B-8347-BAEE-1C442014C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transfer data – create Selection objects and transfer data for 2D variable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6D8C4AD-32C1-7641-8368-EFB2D9CFA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56" y="2207908"/>
            <a:ext cx="8080756" cy="36909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C1C7D7-1B85-094C-B84E-6BADE12DFBDE}"/>
              </a:ext>
            </a:extLst>
          </p:cNvPr>
          <p:cNvSpPr txBox="1"/>
          <p:nvPr/>
        </p:nvSpPr>
        <p:spPr>
          <a:xfrm>
            <a:off x="169563" y="1555661"/>
            <a:ext cx="4227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 still inside the while loop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52D1B-956B-D242-A61F-E9AA74DA8BB2}"/>
              </a:ext>
            </a:extLst>
          </p:cNvPr>
          <p:cNvSpPr txBox="1"/>
          <p:nvPr/>
        </p:nvSpPr>
        <p:spPr>
          <a:xfrm>
            <a:off x="2032001" y="6181754"/>
            <a:ext cx="284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End of while loop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96FAD0C-B852-EC44-A56E-8DC98EED32B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352443" y="5898896"/>
            <a:ext cx="1679558" cy="482913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61E2F8-2F74-2B44-BDCF-5B77CCD06BF5}"/>
              </a:ext>
            </a:extLst>
          </p:cNvPr>
          <p:cNvSpPr txBox="1"/>
          <p:nvPr/>
        </p:nvSpPr>
        <p:spPr>
          <a:xfrm>
            <a:off x="8810045" y="3008580"/>
            <a:ext cx="2645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Create Selection objects (2D)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328A6176-1046-1948-AF37-0963F4BA4795}"/>
              </a:ext>
            </a:extLst>
          </p:cNvPr>
          <p:cNvSpPr/>
          <p:nvPr/>
        </p:nvSpPr>
        <p:spPr>
          <a:xfrm>
            <a:off x="8196116" y="2207909"/>
            <a:ext cx="541484" cy="2272652"/>
          </a:xfrm>
          <a:prstGeom prst="rightBrace">
            <a:avLst/>
          </a:prstGeom>
          <a:ln w="508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501AF3-F967-2046-A8EA-6623F54BA0E7}"/>
              </a:ext>
            </a:extLst>
          </p:cNvPr>
          <p:cNvSpPr txBox="1"/>
          <p:nvPr/>
        </p:nvSpPr>
        <p:spPr>
          <a:xfrm>
            <a:off x="9462008" y="4836354"/>
            <a:ext cx="1719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Transfer data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923023-AB0E-5C41-BB3B-3CB76A1A2C72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6601968" y="4836355"/>
            <a:ext cx="2860040" cy="200054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9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1D3FA9-2EDF-3F43-B712-42530E34CB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CF529-C8FA-9344-ABB7-1C1BE8D8E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about </a:t>
            </a:r>
            <a:r>
              <a:rPr lang="en-US" dirty="0" err="1"/>
              <a:t>nlocs</a:t>
            </a:r>
            <a:r>
              <a:rPr lang="en-US" dirty="0"/>
              <a:t> dimension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67A0330-7770-3A46-AA01-6428385A3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27" y="1703191"/>
            <a:ext cx="10566587" cy="487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23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87D9B3-3018-8740-824C-4F6F8AA21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01038"/>
            <a:ext cx="11192933" cy="5256962"/>
          </a:xfrm>
        </p:spPr>
        <p:txBody>
          <a:bodyPr lIns="91440">
            <a:normAutofit/>
          </a:bodyPr>
          <a:lstStyle/>
          <a:p>
            <a:r>
              <a:rPr lang="en-US" dirty="0"/>
              <a:t>Groups</a:t>
            </a:r>
          </a:p>
          <a:p>
            <a:pPr lvl="1"/>
            <a:r>
              <a:rPr lang="en-US" dirty="0"/>
              <a:t>Define a hierarchical structure</a:t>
            </a:r>
          </a:p>
          <a:p>
            <a:r>
              <a:rPr lang="en-US" dirty="0"/>
              <a:t>Dimension scales</a:t>
            </a:r>
          </a:p>
          <a:p>
            <a:pPr lvl="1"/>
            <a:r>
              <a:rPr lang="en-US" dirty="0"/>
              <a:t>Variables holding coordinate values of axes in a coordinate system</a:t>
            </a:r>
          </a:p>
          <a:p>
            <a:r>
              <a:rPr lang="en-US" dirty="0"/>
              <a:t>Dimensionality of regular variables</a:t>
            </a:r>
          </a:p>
          <a:p>
            <a:pPr lvl="1"/>
            <a:r>
              <a:rPr lang="en-US" dirty="0"/>
              <a:t>Retain “shape” of data: rank, sizes</a:t>
            </a:r>
          </a:p>
          <a:p>
            <a:r>
              <a:rPr lang="en-US" dirty="0"/>
              <a:t>Frontend/Backend</a:t>
            </a:r>
          </a:p>
          <a:p>
            <a:r>
              <a:rPr lang="en-US" dirty="0" err="1"/>
              <a:t>ObsGroup</a:t>
            </a:r>
            <a:r>
              <a:rPr lang="en-US" dirty="0"/>
              <a:t> class introduced to help you manage these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A1CF0F-F9F9-7B44-A13F-1D6468343C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24E50F-98F5-8C42-91FB-6C02D7F7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concerns</a:t>
            </a:r>
          </a:p>
        </p:txBody>
      </p:sp>
    </p:spTree>
    <p:extLst>
      <p:ext uri="{BB962C8B-B14F-4D97-AF65-F5344CB8AC3E}">
        <p14:creationId xmlns:p14="http://schemas.microsoft.com/office/powerpoint/2010/main" val="85307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structure (groups)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EC99919-7681-4941-88BA-EC39A3759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7012787" cy="4907674"/>
          </a:xfrm>
        </p:spPr>
        <p:txBody>
          <a:bodyPr lIns="91440">
            <a:normAutofit lnSpcReduction="10000"/>
          </a:bodyPr>
          <a:lstStyle/>
          <a:p>
            <a:r>
              <a:rPr lang="en-US" dirty="0"/>
              <a:t>Data Layout Policy</a:t>
            </a:r>
          </a:p>
          <a:p>
            <a:pPr lvl="1"/>
            <a:r>
              <a:rPr lang="en-US" dirty="0" err="1"/>
              <a:t>ObsGroup</a:t>
            </a:r>
            <a:r>
              <a:rPr lang="en-US" dirty="0"/>
              <a:t> feature that helps you manage the hierarchical structure</a:t>
            </a:r>
          </a:p>
          <a:p>
            <a:r>
              <a:rPr lang="en-US" dirty="0"/>
              <a:t>The client (frontend) always sees the same hierarchical structure</a:t>
            </a:r>
          </a:p>
          <a:p>
            <a:pPr lvl="1"/>
            <a:r>
              <a:rPr lang="en-US" dirty="0"/>
              <a:t>Group/Variable</a:t>
            </a:r>
          </a:p>
          <a:p>
            <a:r>
              <a:rPr lang="en-US" dirty="0"/>
              <a:t>Can use two syntaxes for variable names to specify hierarchical paths</a:t>
            </a:r>
          </a:p>
          <a:p>
            <a:pPr lvl="1"/>
            <a:r>
              <a:rPr lang="en-US" dirty="0"/>
              <a:t>“</a:t>
            </a:r>
            <a:r>
              <a:rPr lang="en-US" dirty="0" err="1"/>
              <a:t>Variable@Group</a:t>
            </a:r>
            <a:r>
              <a:rPr lang="en-US" dirty="0"/>
              <a:t>” (current style)</a:t>
            </a:r>
          </a:p>
          <a:p>
            <a:pPr lvl="1"/>
            <a:r>
              <a:rPr lang="en-US" dirty="0"/>
              <a:t>“Group/Variable” (new style)</a:t>
            </a:r>
          </a:p>
          <a:p>
            <a:pPr lvl="1"/>
            <a:endParaRPr lang="en-US" dirty="0"/>
          </a:p>
        </p:txBody>
      </p:sp>
      <p:sp>
        <p:nvSpPr>
          <p:cNvPr id="16" name="Process 15">
            <a:extLst>
              <a:ext uri="{FF2B5EF4-FFF2-40B4-BE49-F238E27FC236}">
                <a16:creationId xmlns:a16="http://schemas.microsoft.com/office/drawing/2014/main" id="{446DD2DF-398D-A647-A93E-A7BF38C82D53}"/>
              </a:ext>
            </a:extLst>
          </p:cNvPr>
          <p:cNvSpPr/>
          <p:nvPr/>
        </p:nvSpPr>
        <p:spPr>
          <a:xfrm>
            <a:off x="8082551" y="1691522"/>
            <a:ext cx="1100370" cy="797931"/>
          </a:xfrm>
          <a:prstGeom prst="flowChartProcess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/</a:t>
            </a:r>
          </a:p>
        </p:txBody>
      </p:sp>
      <p:sp>
        <p:nvSpPr>
          <p:cNvPr id="17" name="Process 16">
            <a:extLst>
              <a:ext uri="{FF2B5EF4-FFF2-40B4-BE49-F238E27FC236}">
                <a16:creationId xmlns:a16="http://schemas.microsoft.com/office/drawing/2014/main" id="{D9E2573C-118D-5445-9662-FC793B22F93A}"/>
              </a:ext>
            </a:extLst>
          </p:cNvPr>
          <p:cNvSpPr/>
          <p:nvPr/>
        </p:nvSpPr>
        <p:spPr>
          <a:xfrm>
            <a:off x="10353687" y="3753506"/>
            <a:ext cx="499154" cy="539748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3"/>
                </a:solidFill>
              </a:rPr>
              <a:t>T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C56FA9E5-4166-1B4B-9851-867C3C850EE5}"/>
              </a:ext>
            </a:extLst>
          </p:cNvPr>
          <p:cNvCxnSpPr>
            <a:cxnSpLocks/>
            <a:stCxn id="16" idx="2"/>
            <a:endCxn id="21" idx="1"/>
          </p:cNvCxnSpPr>
          <p:nvPr/>
        </p:nvCxnSpPr>
        <p:spPr>
          <a:xfrm rot="16200000" flipH="1">
            <a:off x="8472051" y="2650137"/>
            <a:ext cx="820522" cy="499153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BE7F0FF6-D775-5A4E-8016-891BA1E846B8}"/>
              </a:ext>
            </a:extLst>
          </p:cNvPr>
          <p:cNvCxnSpPr>
            <a:cxnSpLocks/>
            <a:stCxn id="16" idx="2"/>
            <a:endCxn id="25" idx="1"/>
          </p:cNvCxnSpPr>
          <p:nvPr/>
        </p:nvCxnSpPr>
        <p:spPr>
          <a:xfrm rot="16200000" flipH="1">
            <a:off x="7575216" y="3546972"/>
            <a:ext cx="2614193" cy="499153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0DF447E8-8D94-4D4E-9177-F7668D86CE16}"/>
              </a:ext>
            </a:extLst>
          </p:cNvPr>
          <p:cNvCxnSpPr>
            <a:cxnSpLocks/>
            <a:stCxn id="21" idx="2"/>
            <a:endCxn id="17" idx="1"/>
          </p:cNvCxnSpPr>
          <p:nvPr/>
        </p:nvCxnSpPr>
        <p:spPr>
          <a:xfrm rot="16200000" flipH="1">
            <a:off x="9902733" y="3572425"/>
            <a:ext cx="482573" cy="419335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cess 20">
            <a:extLst>
              <a:ext uri="{FF2B5EF4-FFF2-40B4-BE49-F238E27FC236}">
                <a16:creationId xmlns:a16="http://schemas.microsoft.com/office/drawing/2014/main" id="{2E332ED5-145B-CD4B-A37D-1C923E7F7BF3}"/>
              </a:ext>
            </a:extLst>
          </p:cNvPr>
          <p:cNvSpPr/>
          <p:nvPr/>
        </p:nvSpPr>
        <p:spPr>
          <a:xfrm>
            <a:off x="9131889" y="3079142"/>
            <a:ext cx="1604926" cy="461665"/>
          </a:xfrm>
          <a:prstGeom prst="flowChartProcess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accent1"/>
                </a:solidFill>
              </a:rPr>
              <a:t>ObsValue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2" name="Process 21">
            <a:extLst>
              <a:ext uri="{FF2B5EF4-FFF2-40B4-BE49-F238E27FC236}">
                <a16:creationId xmlns:a16="http://schemas.microsoft.com/office/drawing/2014/main" id="{43FC18C7-2736-7142-A69B-ED9CBF4EEB68}"/>
              </a:ext>
            </a:extLst>
          </p:cNvPr>
          <p:cNvSpPr/>
          <p:nvPr/>
        </p:nvSpPr>
        <p:spPr>
          <a:xfrm>
            <a:off x="10353687" y="5544844"/>
            <a:ext cx="499154" cy="539748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3"/>
                </a:solidFill>
              </a:rPr>
              <a:t>T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E4A2C806-EF4A-FE48-916C-F59686A5B43C}"/>
              </a:ext>
            </a:extLst>
          </p:cNvPr>
          <p:cNvCxnSpPr>
            <a:cxnSpLocks/>
            <a:stCxn id="25" idx="2"/>
            <a:endCxn id="22" idx="1"/>
          </p:cNvCxnSpPr>
          <p:nvPr/>
        </p:nvCxnSpPr>
        <p:spPr>
          <a:xfrm rot="16200000" flipH="1">
            <a:off x="9887886" y="5348916"/>
            <a:ext cx="480239" cy="451364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rocess 24">
            <a:extLst>
              <a:ext uri="{FF2B5EF4-FFF2-40B4-BE49-F238E27FC236}">
                <a16:creationId xmlns:a16="http://schemas.microsoft.com/office/drawing/2014/main" id="{0E4EA29C-3A22-4F41-8DA5-BD9FC9BBFCC7}"/>
              </a:ext>
            </a:extLst>
          </p:cNvPr>
          <p:cNvSpPr/>
          <p:nvPr/>
        </p:nvSpPr>
        <p:spPr>
          <a:xfrm>
            <a:off x="9131889" y="4872813"/>
            <a:ext cx="1540868" cy="461666"/>
          </a:xfrm>
          <a:prstGeom prst="flowChartProcess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accent1"/>
                </a:solidFill>
              </a:rPr>
              <a:t>ObsError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43D943-3B50-0D40-9569-827FD9A1C358}"/>
              </a:ext>
            </a:extLst>
          </p:cNvPr>
          <p:cNvSpPr txBox="1"/>
          <p:nvPr/>
        </p:nvSpPr>
        <p:spPr>
          <a:xfrm>
            <a:off x="9749771" y="1846045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ObsGroup</a:t>
            </a:r>
            <a:endParaRPr lang="en-US" sz="2400" dirty="0"/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F2B08E30-B80C-854D-87EE-2CD39230B04F}"/>
              </a:ext>
            </a:extLst>
          </p:cNvPr>
          <p:cNvCxnSpPr>
            <a:cxnSpLocks/>
            <a:stCxn id="26" idx="1"/>
            <a:endCxn id="16" idx="3"/>
          </p:cNvCxnSpPr>
          <p:nvPr/>
        </p:nvCxnSpPr>
        <p:spPr>
          <a:xfrm rot="10800000" flipV="1">
            <a:off x="9182921" y="2076878"/>
            <a:ext cx="566850" cy="13610"/>
          </a:xfrm>
          <a:prstGeom prst="bentConnector3">
            <a:avLst>
              <a:gd name="adj1" fmla="val 50000"/>
            </a:avLst>
          </a:prstGeom>
          <a:ln w="50800">
            <a:solidFill>
              <a:schemeClr val="bg1">
                <a:lumMod val="50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8EEA9EE-8862-9C4A-AA84-A6831F74456B}"/>
              </a:ext>
            </a:extLst>
          </p:cNvPr>
          <p:cNvSpPr txBox="1"/>
          <p:nvPr/>
        </p:nvSpPr>
        <p:spPr>
          <a:xfrm>
            <a:off x="10362370" y="4334020"/>
            <a:ext cx="138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ObsValue</a:t>
            </a:r>
            <a:r>
              <a:rPr lang="en-US" dirty="0"/>
              <a:t>/T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3D9D97-FCC7-1449-9B91-A7215D5D385A}"/>
              </a:ext>
            </a:extLst>
          </p:cNvPr>
          <p:cNvSpPr txBox="1"/>
          <p:nvPr/>
        </p:nvSpPr>
        <p:spPr>
          <a:xfrm>
            <a:off x="10476529" y="609449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ObsError</a:t>
            </a:r>
            <a:r>
              <a:rPr lang="en-US" dirty="0"/>
              <a:t>/T</a:t>
            </a:r>
          </a:p>
        </p:txBody>
      </p:sp>
    </p:spTree>
    <p:extLst>
      <p:ext uri="{BB962C8B-B14F-4D97-AF65-F5344CB8AC3E}">
        <p14:creationId xmlns:p14="http://schemas.microsoft.com/office/powerpoint/2010/main" val="80896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D7F84D-EF80-7142-A2FD-F51B7699A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4956685" cy="5042788"/>
          </a:xfrm>
        </p:spPr>
        <p:txBody>
          <a:bodyPr lIns="91440">
            <a:normAutofit/>
          </a:bodyPr>
          <a:lstStyle/>
          <a:p>
            <a:r>
              <a:rPr lang="en-US" dirty="0"/>
              <a:t>Attach dimension scales to regular variables</a:t>
            </a:r>
          </a:p>
          <a:p>
            <a:r>
              <a:rPr lang="en-US" dirty="0" err="1"/>
              <a:t>ObsGroup</a:t>
            </a:r>
            <a:r>
              <a:rPr lang="en-US" dirty="0"/>
              <a:t> function “generate” </a:t>
            </a:r>
          </a:p>
          <a:p>
            <a:pPr lvl="1"/>
            <a:r>
              <a:rPr lang="en-US" dirty="0"/>
              <a:t>Attach a backend</a:t>
            </a:r>
          </a:p>
          <a:p>
            <a:pPr lvl="1"/>
            <a:r>
              <a:rPr lang="en-US" dirty="0"/>
              <a:t>Specify all the dimension scales that will be attached to the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9A1EA1-DB30-1444-8F4F-5F37763AF2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EB3B55E-6E4D-9241-AA57-E21CC9CE7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 scales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EA33235-B160-E24D-9FE6-3FB2552B5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3700" y="1622179"/>
            <a:ext cx="2834998" cy="2578331"/>
          </a:xfrm>
          <a:prstGeom prst="rect">
            <a:avLst/>
          </a:prstGeom>
        </p:spPr>
      </p:pic>
      <p:sp>
        <p:nvSpPr>
          <p:cNvPr id="22" name="Process 21">
            <a:extLst>
              <a:ext uri="{FF2B5EF4-FFF2-40B4-BE49-F238E27FC236}">
                <a16:creationId xmlns:a16="http://schemas.microsoft.com/office/drawing/2014/main" id="{21520F72-0122-054E-83A0-0EDD04D82CAA}"/>
              </a:ext>
            </a:extLst>
          </p:cNvPr>
          <p:cNvSpPr/>
          <p:nvPr/>
        </p:nvSpPr>
        <p:spPr>
          <a:xfrm>
            <a:off x="7538235" y="4935835"/>
            <a:ext cx="1237669" cy="797931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3"/>
                </a:solidFill>
              </a:rPr>
              <a:t>x(11)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0450051-B197-F948-8073-8B3CD98F51E3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 flipV="1">
            <a:off x="8775904" y="5330301"/>
            <a:ext cx="670474" cy="4500"/>
          </a:xfrm>
          <a:prstGeom prst="bentConnector3">
            <a:avLst>
              <a:gd name="adj1" fmla="val 50000"/>
            </a:avLst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rocess 23">
            <a:extLst>
              <a:ext uri="{FF2B5EF4-FFF2-40B4-BE49-F238E27FC236}">
                <a16:creationId xmlns:a16="http://schemas.microsoft.com/office/drawing/2014/main" id="{2DBF89CB-B222-6B44-93E9-3E42579875E5}"/>
              </a:ext>
            </a:extLst>
          </p:cNvPr>
          <p:cNvSpPr/>
          <p:nvPr/>
        </p:nvSpPr>
        <p:spPr>
          <a:xfrm>
            <a:off x="9446378" y="4931335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-5</a:t>
            </a:r>
          </a:p>
        </p:txBody>
      </p:sp>
      <p:sp>
        <p:nvSpPr>
          <p:cNvPr id="25" name="Process 24">
            <a:extLst>
              <a:ext uri="{FF2B5EF4-FFF2-40B4-BE49-F238E27FC236}">
                <a16:creationId xmlns:a16="http://schemas.microsoft.com/office/drawing/2014/main" id="{F896E411-E4CE-414F-A5A5-B0AE586CCE8D}"/>
              </a:ext>
            </a:extLst>
          </p:cNvPr>
          <p:cNvSpPr/>
          <p:nvPr/>
        </p:nvSpPr>
        <p:spPr>
          <a:xfrm>
            <a:off x="10641945" y="4931335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Process 25">
            <a:extLst>
              <a:ext uri="{FF2B5EF4-FFF2-40B4-BE49-F238E27FC236}">
                <a16:creationId xmlns:a16="http://schemas.microsoft.com/office/drawing/2014/main" id="{4F090953-75AC-2248-A63B-5F1D2A13D902}"/>
              </a:ext>
            </a:extLst>
          </p:cNvPr>
          <p:cNvSpPr/>
          <p:nvPr/>
        </p:nvSpPr>
        <p:spPr>
          <a:xfrm>
            <a:off x="10039270" y="4931335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7" name="Process 26">
            <a:extLst>
              <a:ext uri="{FF2B5EF4-FFF2-40B4-BE49-F238E27FC236}">
                <a16:creationId xmlns:a16="http://schemas.microsoft.com/office/drawing/2014/main" id="{F8A405FA-EC59-2C48-99B2-1AE4180022E6}"/>
              </a:ext>
            </a:extLst>
          </p:cNvPr>
          <p:cNvSpPr/>
          <p:nvPr/>
        </p:nvSpPr>
        <p:spPr>
          <a:xfrm>
            <a:off x="7533249" y="5923547"/>
            <a:ext cx="1237669" cy="797931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3"/>
                </a:solidFill>
              </a:rPr>
              <a:t>y(11)</a:t>
            </a:r>
          </a:p>
        </p:txBody>
      </p: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DA894256-4BAD-F946-B6A1-58D763A52C4C}"/>
              </a:ext>
            </a:extLst>
          </p:cNvPr>
          <p:cNvCxnSpPr>
            <a:cxnSpLocks/>
            <a:stCxn id="27" idx="3"/>
            <a:endCxn id="29" idx="1"/>
          </p:cNvCxnSpPr>
          <p:nvPr/>
        </p:nvCxnSpPr>
        <p:spPr>
          <a:xfrm flipV="1">
            <a:off x="8770918" y="6318013"/>
            <a:ext cx="670474" cy="4500"/>
          </a:xfrm>
          <a:prstGeom prst="bentConnector3">
            <a:avLst>
              <a:gd name="adj1" fmla="val 50000"/>
            </a:avLst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rocess 28">
            <a:extLst>
              <a:ext uri="{FF2B5EF4-FFF2-40B4-BE49-F238E27FC236}">
                <a16:creationId xmlns:a16="http://schemas.microsoft.com/office/drawing/2014/main" id="{EAEF3489-24C5-254E-A4B7-9EA91869E5D9}"/>
              </a:ext>
            </a:extLst>
          </p:cNvPr>
          <p:cNvSpPr/>
          <p:nvPr/>
        </p:nvSpPr>
        <p:spPr>
          <a:xfrm>
            <a:off x="9441392" y="5919047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-5</a:t>
            </a:r>
          </a:p>
        </p:txBody>
      </p:sp>
      <p:sp>
        <p:nvSpPr>
          <p:cNvPr id="30" name="Process 29">
            <a:extLst>
              <a:ext uri="{FF2B5EF4-FFF2-40B4-BE49-F238E27FC236}">
                <a16:creationId xmlns:a16="http://schemas.microsoft.com/office/drawing/2014/main" id="{9E9FE6F4-318F-E546-957E-EB0D3BDC5D05}"/>
              </a:ext>
            </a:extLst>
          </p:cNvPr>
          <p:cNvSpPr/>
          <p:nvPr/>
        </p:nvSpPr>
        <p:spPr>
          <a:xfrm>
            <a:off x="10636959" y="5919047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1" name="Process 30">
            <a:extLst>
              <a:ext uri="{FF2B5EF4-FFF2-40B4-BE49-F238E27FC236}">
                <a16:creationId xmlns:a16="http://schemas.microsoft.com/office/drawing/2014/main" id="{22FA0EA3-A771-D94D-8105-7A4077925432}"/>
              </a:ext>
            </a:extLst>
          </p:cNvPr>
          <p:cNvSpPr/>
          <p:nvPr/>
        </p:nvSpPr>
        <p:spPr>
          <a:xfrm>
            <a:off x="10034284" y="5919047"/>
            <a:ext cx="598147" cy="797931"/>
          </a:xfrm>
          <a:prstGeom prst="flowChartProcess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3DFF53-4B16-BE4E-BC86-FC13151808CA}"/>
              </a:ext>
            </a:extLst>
          </p:cNvPr>
          <p:cNvSpPr txBox="1"/>
          <p:nvPr/>
        </p:nvSpPr>
        <p:spPr>
          <a:xfrm>
            <a:off x="7759260" y="4235681"/>
            <a:ext cx="2651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Dimension Scales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A35C65-AA0A-7242-974C-D5A46702FA83}"/>
              </a:ext>
            </a:extLst>
          </p:cNvPr>
          <p:cNvSpPr txBox="1"/>
          <p:nvPr/>
        </p:nvSpPr>
        <p:spPr>
          <a:xfrm>
            <a:off x="5939043" y="1767196"/>
            <a:ext cx="2526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2D Field Variable</a:t>
            </a:r>
          </a:p>
        </p:txBody>
      </p:sp>
      <p:sp>
        <p:nvSpPr>
          <p:cNvPr id="34" name="Process 33">
            <a:extLst>
              <a:ext uri="{FF2B5EF4-FFF2-40B4-BE49-F238E27FC236}">
                <a16:creationId xmlns:a16="http://schemas.microsoft.com/office/drawing/2014/main" id="{D98A6C14-7765-B945-BC1A-59926D895FCC}"/>
              </a:ext>
            </a:extLst>
          </p:cNvPr>
          <p:cNvSpPr/>
          <p:nvPr/>
        </p:nvSpPr>
        <p:spPr>
          <a:xfrm>
            <a:off x="5734363" y="2420288"/>
            <a:ext cx="2358188" cy="797931"/>
          </a:xfrm>
          <a:prstGeom prst="flowChartProcess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3"/>
                </a:solidFill>
              </a:rPr>
              <a:t>f1(x, y)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64B664D5-A05E-D441-B4FD-EE9FBAF1AF91}"/>
              </a:ext>
            </a:extLst>
          </p:cNvPr>
          <p:cNvCxnSpPr>
            <a:cxnSpLocks/>
            <a:stCxn id="34" idx="2"/>
            <a:endCxn id="27" idx="1"/>
          </p:cNvCxnSpPr>
          <p:nvPr/>
        </p:nvCxnSpPr>
        <p:spPr>
          <a:xfrm rot="16200000" flipH="1">
            <a:off x="5671206" y="4460470"/>
            <a:ext cx="3104294" cy="619792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CBD40376-93BC-CE44-947F-8253550E9C6F}"/>
              </a:ext>
            </a:extLst>
          </p:cNvPr>
          <p:cNvCxnSpPr>
            <a:cxnSpLocks/>
            <a:stCxn id="34" idx="2"/>
            <a:endCxn id="22" idx="1"/>
          </p:cNvCxnSpPr>
          <p:nvPr/>
        </p:nvCxnSpPr>
        <p:spPr>
          <a:xfrm rot="16200000" flipH="1">
            <a:off x="6167555" y="3964121"/>
            <a:ext cx="2116582" cy="624778"/>
          </a:xfrm>
          <a:prstGeom prst="bentConnector2">
            <a:avLst/>
          </a:prstGeom>
          <a:ln w="508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459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929A81-913D-C24B-A50B-C12B1ECB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830390"/>
            <a:ext cx="11192933" cy="475147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Variables hold dimensionality information</a:t>
            </a:r>
          </a:p>
          <a:p>
            <a:pPr lvl="1"/>
            <a:r>
              <a:rPr lang="en-US" dirty="0"/>
              <a:t>Rank, sizes , maximum allowed sizes (for resizing)</a:t>
            </a:r>
          </a:p>
          <a:p>
            <a:r>
              <a:rPr lang="en-US" dirty="0"/>
              <a:t>Variable function “</a:t>
            </a:r>
            <a:r>
              <a:rPr lang="en-US" dirty="0" err="1"/>
              <a:t>createWithScales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Creates a new variable and attaches the specified dimension scale variables</a:t>
            </a:r>
          </a:p>
          <a:p>
            <a:r>
              <a:rPr lang="en-US" dirty="0" err="1"/>
              <a:t>ObsGroup</a:t>
            </a:r>
            <a:r>
              <a:rPr lang="en-US" dirty="0"/>
              <a:t> function “resize”</a:t>
            </a:r>
          </a:p>
          <a:p>
            <a:pPr lvl="1"/>
            <a:r>
              <a:rPr lang="en-US" dirty="0"/>
              <a:t>Resize takes in a dimension scale variable and a new size</a:t>
            </a:r>
          </a:p>
          <a:p>
            <a:pPr lvl="1"/>
            <a:r>
              <a:rPr lang="en-US" dirty="0"/>
              <a:t>Resizes the dimension scale variable</a:t>
            </a:r>
          </a:p>
          <a:p>
            <a:pPr lvl="1"/>
            <a:r>
              <a:rPr lang="en-US" dirty="0"/>
              <a:t>Walks through entire hierarchy and resizes every variable that uses the dimension scale variable</a:t>
            </a:r>
          </a:p>
          <a:p>
            <a:r>
              <a:rPr lang="en-US" dirty="0"/>
              <a:t>Variable function “</a:t>
            </a:r>
            <a:r>
              <a:rPr lang="en-US" dirty="0" err="1"/>
              <a:t>getDimensions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Returns a struct with dimension information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7AC56-0EA1-9A44-8C6F-E35AE7049B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93A940-7902-8349-AF09-6D49A4BB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dimensionality</a:t>
            </a:r>
          </a:p>
        </p:txBody>
      </p:sp>
    </p:spTree>
    <p:extLst>
      <p:ext uri="{BB962C8B-B14F-4D97-AF65-F5344CB8AC3E}">
        <p14:creationId xmlns:p14="http://schemas.microsoft.com/office/powerpoint/2010/main" val="249931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9C0985-71F1-364E-B820-396CEC8A3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5183810"/>
          </a:xfrm>
        </p:spPr>
        <p:txBody>
          <a:bodyPr lIns="91440">
            <a:normAutofit/>
          </a:bodyPr>
          <a:lstStyle/>
          <a:p>
            <a:r>
              <a:rPr lang="en-US" dirty="0"/>
              <a:t>Assumes that you supply a reader for whatever file you are converting from</a:t>
            </a:r>
          </a:p>
          <a:p>
            <a:r>
              <a:rPr lang="en-US" dirty="0"/>
              <a:t>Steps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/>
              <a:t>Construct a backend (file or in-memory)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/>
              <a:t>Generate an </a:t>
            </a:r>
            <a:r>
              <a:rPr lang="en-US" dirty="0" err="1"/>
              <a:t>ObsGroup</a:t>
            </a:r>
            <a:r>
              <a:rPr lang="en-US" dirty="0"/>
              <a:t> object (generate function)</a:t>
            </a:r>
          </a:p>
          <a:p>
            <a:pPr marL="1447800" lvl="2" indent="-457200">
              <a:buFont typeface="+mj-lt"/>
              <a:buAutoNum type="arabicPeriod"/>
            </a:pPr>
            <a:r>
              <a:rPr lang="en-US" dirty="0"/>
              <a:t>Attach the backend</a:t>
            </a:r>
          </a:p>
          <a:p>
            <a:pPr marL="1447800" lvl="2" indent="-457200">
              <a:buFont typeface="+mj-lt"/>
              <a:buAutoNum type="arabicPeriod"/>
            </a:pPr>
            <a:r>
              <a:rPr lang="en-US" dirty="0"/>
              <a:t>Specify all dimensions that will be used by variables</a:t>
            </a:r>
          </a:p>
          <a:p>
            <a:pPr marL="990600" lvl="1" indent="-457200">
              <a:buFont typeface="+mj-lt"/>
              <a:buAutoNum type="arabicPeriod"/>
            </a:pPr>
            <a:r>
              <a:rPr lang="en-US" dirty="0"/>
              <a:t>Create the output variables (</a:t>
            </a:r>
            <a:r>
              <a:rPr lang="en-US" dirty="0" err="1"/>
              <a:t>createWithScales</a:t>
            </a:r>
            <a:r>
              <a:rPr lang="en-US" dirty="0"/>
              <a:t> function)</a:t>
            </a:r>
          </a:p>
          <a:p>
            <a:pPr marL="990600" lvl="1" indent="-457200">
              <a:buFont typeface="+mj-lt"/>
              <a:buAutoNum type="arabicPeriod"/>
            </a:pPr>
            <a:r>
              <a:rPr lang="en-US" dirty="0"/>
              <a:t>Transfer the variable data to the </a:t>
            </a:r>
            <a:r>
              <a:rPr lang="en-US" dirty="0" err="1"/>
              <a:t>ObsGroup</a:t>
            </a:r>
            <a:r>
              <a:rPr lang="en-US" dirty="0"/>
              <a:t> object (write function)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4A37BC-B269-5441-A256-46D7B97CE1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86A6DD-B48E-804A-8EDA-CD52C8685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steps for a converter</a:t>
            </a:r>
          </a:p>
        </p:txBody>
      </p:sp>
    </p:spTree>
    <p:extLst>
      <p:ext uri="{BB962C8B-B14F-4D97-AF65-F5344CB8AC3E}">
        <p14:creationId xmlns:p14="http://schemas.microsoft.com/office/powerpoint/2010/main" val="184561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1B073B-EFAB-AC4B-8F9C-68677DC18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6" y="1674190"/>
            <a:ext cx="11192933" cy="5047288"/>
          </a:xfrm>
        </p:spPr>
        <p:txBody>
          <a:bodyPr lIns="91440">
            <a:normAutofit lnSpcReduction="10000"/>
          </a:bodyPr>
          <a:lstStyle/>
          <a:p>
            <a:r>
              <a:rPr lang="en-US" dirty="0"/>
              <a:t>Variable parameters</a:t>
            </a:r>
          </a:p>
          <a:p>
            <a:pPr lvl="1"/>
            <a:r>
              <a:rPr lang="en-US" dirty="0"/>
              <a:t>Chunking</a:t>
            </a:r>
          </a:p>
          <a:p>
            <a:pPr lvl="2"/>
            <a:r>
              <a:rPr lang="en-US" dirty="0"/>
              <a:t>Hint to the file backend for optimizing storage space</a:t>
            </a:r>
          </a:p>
          <a:p>
            <a:pPr lvl="1"/>
            <a:r>
              <a:rPr lang="en-US" dirty="0"/>
              <a:t>Compression</a:t>
            </a:r>
          </a:p>
          <a:p>
            <a:pPr lvl="2"/>
            <a:r>
              <a:rPr lang="en-US" dirty="0" err="1"/>
              <a:t>Gzip</a:t>
            </a:r>
            <a:r>
              <a:rPr lang="en-US" dirty="0"/>
              <a:t> and </a:t>
            </a:r>
            <a:r>
              <a:rPr lang="en-US" dirty="0" err="1"/>
              <a:t>Szip</a:t>
            </a:r>
            <a:r>
              <a:rPr lang="en-US" dirty="0"/>
              <a:t> supported for file backend</a:t>
            </a:r>
          </a:p>
          <a:p>
            <a:pPr lvl="1"/>
            <a:r>
              <a:rPr lang="en-US" dirty="0"/>
              <a:t>Fill value</a:t>
            </a:r>
          </a:p>
          <a:p>
            <a:pPr lvl="2"/>
            <a:r>
              <a:rPr lang="en-US" dirty="0"/>
              <a:t>Missing value mark</a:t>
            </a:r>
          </a:p>
          <a:p>
            <a:pPr lvl="2"/>
            <a:r>
              <a:rPr lang="en-US" dirty="0"/>
              <a:t>IODA reader will query variable for its fill value and replace fill values with internal JEDI missing marks</a:t>
            </a:r>
          </a:p>
          <a:p>
            <a:r>
              <a:rPr lang="en-US" dirty="0" err="1"/>
              <a:t>VariableCreationParameters</a:t>
            </a:r>
            <a:endParaRPr lang="en-US" dirty="0"/>
          </a:p>
          <a:p>
            <a:pPr lvl="1"/>
            <a:r>
              <a:rPr lang="en-US" dirty="0"/>
              <a:t>Struct to help specify variable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9991B9-64F1-6D45-9AE2-9BEB08C8AD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82B4A3-D775-2242-8676-24E2311D1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creation</a:t>
            </a:r>
          </a:p>
        </p:txBody>
      </p:sp>
    </p:spTree>
    <p:extLst>
      <p:ext uri="{BB962C8B-B14F-4D97-AF65-F5344CB8AC3E}">
        <p14:creationId xmlns:p14="http://schemas.microsoft.com/office/powerpoint/2010/main" val="3598097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EAAF25-1F3F-F147-B3D5-750ECCB0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467" y="1534576"/>
            <a:ext cx="11192933" cy="5323424"/>
          </a:xfrm>
        </p:spPr>
        <p:txBody>
          <a:bodyPr lIns="91440">
            <a:normAutofit fontScale="92500" lnSpcReduction="10000"/>
          </a:bodyPr>
          <a:lstStyle/>
          <a:p>
            <a:r>
              <a:rPr lang="en-US" dirty="0"/>
              <a:t>Create an </a:t>
            </a:r>
            <a:r>
              <a:rPr lang="en-US" dirty="0" err="1"/>
              <a:t>ObsGroup</a:t>
            </a:r>
            <a:r>
              <a:rPr lang="en-US" dirty="0"/>
              <a:t> with a file backend containing:</a:t>
            </a:r>
          </a:p>
          <a:p>
            <a:pPr lvl="1"/>
            <a:r>
              <a:rPr lang="en-US" dirty="0"/>
              <a:t>Dimension scales</a:t>
            </a:r>
          </a:p>
          <a:p>
            <a:pPr lvl="2"/>
            <a:r>
              <a:rPr lang="en-US" dirty="0" err="1"/>
              <a:t>nlocs</a:t>
            </a:r>
            <a:r>
              <a:rPr lang="en-US" dirty="0"/>
              <a:t> (number of locations)</a:t>
            </a:r>
          </a:p>
          <a:p>
            <a:pPr lvl="2"/>
            <a:r>
              <a:rPr lang="en-US" dirty="0" err="1"/>
              <a:t>nchans</a:t>
            </a:r>
            <a:r>
              <a:rPr lang="en-US" dirty="0"/>
              <a:t> (number of channels)</a:t>
            </a:r>
          </a:p>
          <a:p>
            <a:pPr lvl="1"/>
            <a:r>
              <a:rPr lang="en-US" dirty="0"/>
              <a:t>Variables</a:t>
            </a:r>
          </a:p>
          <a:p>
            <a:pPr lvl="2"/>
            <a:r>
              <a:rPr lang="en-US" dirty="0" err="1"/>
              <a:t>MetaData</a:t>
            </a:r>
            <a:r>
              <a:rPr lang="en-US" dirty="0"/>
              <a:t>/latitude(</a:t>
            </a:r>
            <a:r>
              <a:rPr lang="en-US" dirty="0" err="1"/>
              <a:t>nlocs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MetaData</a:t>
            </a:r>
            <a:r>
              <a:rPr lang="en-US" dirty="0"/>
              <a:t>/longitude(</a:t>
            </a:r>
            <a:r>
              <a:rPr lang="en-US" dirty="0" err="1"/>
              <a:t>nlocs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ObsValue</a:t>
            </a:r>
            <a:r>
              <a:rPr lang="en-US" dirty="0"/>
              <a:t>/</a:t>
            </a:r>
            <a:r>
              <a:rPr lang="en-US" dirty="0" err="1"/>
              <a:t>brightness_temperature</a:t>
            </a:r>
            <a:r>
              <a:rPr lang="en-US" dirty="0"/>
              <a:t>(</a:t>
            </a:r>
            <a:r>
              <a:rPr lang="en-US" dirty="0" err="1"/>
              <a:t>nlocs</a:t>
            </a:r>
            <a:r>
              <a:rPr lang="en-US" dirty="0"/>
              <a:t>, </a:t>
            </a:r>
            <a:r>
              <a:rPr lang="en-US" dirty="0" err="1"/>
              <a:t>nchans</a:t>
            </a:r>
            <a:r>
              <a:rPr lang="en-US" dirty="0"/>
              <a:t>)</a:t>
            </a:r>
          </a:p>
          <a:p>
            <a:r>
              <a:rPr lang="en-US" dirty="0"/>
              <a:t>Code example</a:t>
            </a:r>
          </a:p>
          <a:p>
            <a:pPr lvl="1"/>
            <a:r>
              <a:rPr lang="en-US" dirty="0" err="1"/>
              <a:t>ioda</a:t>
            </a:r>
            <a:r>
              <a:rPr lang="en-US" dirty="0"/>
              <a:t>-engines repository</a:t>
            </a:r>
          </a:p>
          <a:p>
            <a:pPr lvl="1"/>
            <a:r>
              <a:rPr lang="en-US" dirty="0"/>
              <a:t>develop branch</a:t>
            </a:r>
          </a:p>
          <a:p>
            <a:pPr lvl="1"/>
            <a:r>
              <a:rPr lang="en-US" dirty="0"/>
              <a:t>Example/Basic/05-ObsGroup.cpp</a:t>
            </a:r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A71D38-C5E2-6540-8136-85A83E643C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CACF71-7263-2548-9BF5-64C84B5DA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nlocs</a:t>
            </a:r>
            <a:r>
              <a:rPr lang="en-US" dirty="0"/>
              <a:t> known before transferring data</a:t>
            </a:r>
          </a:p>
        </p:txBody>
      </p:sp>
    </p:spTree>
    <p:extLst>
      <p:ext uri="{BB962C8B-B14F-4D97-AF65-F5344CB8AC3E}">
        <p14:creationId xmlns:p14="http://schemas.microsoft.com/office/powerpoint/2010/main" val="92736499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8367</TotalTime>
  <Words>1049</Words>
  <Application>Microsoft Macintosh PowerPoint</Application>
  <PresentationFormat>Widescreen</PresentationFormat>
  <Paragraphs>196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Cambria</vt:lpstr>
      <vt:lpstr>2_Office Theme</vt:lpstr>
      <vt:lpstr>Ioda Engines: Writing a Converter  Stephen Herbener Ryan Honeyager  </vt:lpstr>
      <vt:lpstr>Ioda-engines concepts</vt:lpstr>
      <vt:lpstr>New concerns</vt:lpstr>
      <vt:lpstr>Hierarchical structure (groups)</vt:lpstr>
      <vt:lpstr>Dimension scales</vt:lpstr>
      <vt:lpstr>Variable dimensionality</vt:lpstr>
      <vt:lpstr>Main steps for a converter</vt:lpstr>
      <vt:lpstr>Variable creation</vt:lpstr>
      <vt:lpstr>Example: nlocs known before transferring data</vt:lpstr>
      <vt:lpstr>Step 1: construct a backend</vt:lpstr>
      <vt:lpstr>Step 2: generate an ObsGroup object</vt:lpstr>
      <vt:lpstr>Step 3: Create the output variables</vt:lpstr>
      <vt:lpstr>Step 3: Create the output variables (cont.)</vt:lpstr>
      <vt:lpstr>Step 4: Transfer the variable data to the ObsGroup object </vt:lpstr>
      <vt:lpstr>Example: nlocs not known before transferring data</vt:lpstr>
      <vt:lpstr>Step 2 – note about nlocs dimension</vt:lpstr>
      <vt:lpstr>Step 4: data transfer – determine size of section</vt:lpstr>
      <vt:lpstr>Step 4: data transfer – resize along nlocs dimension</vt:lpstr>
      <vt:lpstr>Step 4: data transfer – create Selection objects  and transfer data for 1D variables</vt:lpstr>
      <vt:lpstr>Step 4: transfer data – create Selection objects and transfer data for 2D variable</vt:lpstr>
      <vt:lpstr>Note about nlocs dimension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JEDI and C++</dc:title>
  <dc:subject/>
  <dc:creator>Honeyager, Ryan</dc:creator>
  <cp:keywords/>
  <dc:description/>
  <cp:lastModifiedBy>Stephen Herbener</cp:lastModifiedBy>
  <cp:revision>109</cp:revision>
  <dcterms:created xsi:type="dcterms:W3CDTF">2019-06-04T23:10:53Z</dcterms:created>
  <dcterms:modified xsi:type="dcterms:W3CDTF">2020-09-10T14:44:15Z</dcterms:modified>
  <cp:category/>
</cp:coreProperties>
</file>