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sldIdLst>
    <p:sldId id="3607" r:id="rId2"/>
    <p:sldId id="3609" r:id="rId3"/>
    <p:sldId id="3610" r:id="rId4"/>
    <p:sldId id="3611" r:id="rId5"/>
    <p:sldId id="3612" r:id="rId6"/>
    <p:sldId id="3608" r:id="rId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56" roundtripDataSignature="AMtx7mjdlFatEvWdGe9VaLdYbPynHrP9a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42"/>
    <p:restoredTop sz="69507"/>
  </p:normalViewPr>
  <p:slideViewPr>
    <p:cSldViewPr snapToGrid="0">
      <p:cViewPr varScale="1">
        <p:scale>
          <a:sx n="89" d="100"/>
          <a:sy n="89" d="100"/>
        </p:scale>
        <p:origin x="3224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57" Type="http://schemas.openxmlformats.org/officeDocument/2006/relationships/presProps" Target="presProps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56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Prepare</a:t>
            </a:r>
          </a:p>
          <a:p>
            <a:pPr lvl="1"/>
            <a:r>
              <a:rPr lang="en-US" dirty="0" err="1"/>
              <a:t>Github</a:t>
            </a:r>
            <a:r>
              <a:rPr lang="en-US" dirty="0"/>
              <a:t> / </a:t>
            </a:r>
            <a:r>
              <a:rPr lang="en-US" dirty="0" err="1"/>
              <a:t>Zenhub</a:t>
            </a:r>
            <a:r>
              <a:rPr lang="en-US" dirty="0"/>
              <a:t> provides tools</a:t>
            </a:r>
          </a:p>
          <a:p>
            <a:pPr lvl="1"/>
            <a:r>
              <a:rPr lang="en-US" dirty="0"/>
              <a:t>Describe the purpose and motivation of changes (use a template)</a:t>
            </a:r>
          </a:p>
          <a:p>
            <a:pPr lvl="2"/>
            <a:r>
              <a:rPr lang="en-US" dirty="0"/>
              <a:t>Don’t select too many reviewers</a:t>
            </a:r>
          </a:p>
          <a:p>
            <a:pPr lvl="2"/>
            <a:r>
              <a:rPr lang="en-US" dirty="0"/>
              <a:t>Select relevant reviewers, but “share the load” – include appropriate stakeholders where appropriate</a:t>
            </a:r>
          </a:p>
          <a:p>
            <a:pPr lvl="2"/>
            <a:r>
              <a:rPr lang="en-US" dirty="0"/>
              <a:t>Pairwise programming – already reviewed</a:t>
            </a:r>
          </a:p>
          <a:p>
            <a:pPr lvl="2"/>
            <a:r>
              <a:rPr lang="en-US" dirty="0"/>
              <a:t>Simple change(s)? – one reviewer is probably sufficient</a:t>
            </a:r>
          </a:p>
          <a:p>
            <a:r>
              <a:rPr lang="en-US" dirty="0"/>
              <a:t>Provide / accept / incorporate feedback</a:t>
            </a:r>
          </a:p>
          <a:p>
            <a:r>
              <a:rPr lang="en-US" dirty="0"/>
              <a:t>Approval is more than clicking a radio button</a:t>
            </a:r>
          </a:p>
          <a:p>
            <a:pPr lvl="1"/>
            <a:r>
              <a:rPr lang="en-US" dirty="0"/>
              <a:t>Testing is critical – ideally they are run / pass prior to review submittal</a:t>
            </a:r>
          </a:p>
          <a:p>
            <a:pPr lvl="1"/>
            <a:r>
              <a:rPr lang="en-US" dirty="0"/>
              <a:t>Be thorough – as a reviewer, you become an owner of code</a:t>
            </a:r>
          </a:p>
        </p:txBody>
      </p:sp>
    </p:spTree>
    <p:extLst>
      <p:ext uri="{BB962C8B-B14F-4D97-AF65-F5344CB8AC3E}">
        <p14:creationId xmlns:p14="http://schemas.microsoft.com/office/powerpoint/2010/main" val="1697528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Design:</a:t>
            </a:r>
          </a:p>
          <a:p>
            <a:pPr lvl="1"/>
            <a:r>
              <a:rPr lang="en-US" dirty="0"/>
              <a:t>Do code interactions make sense?</a:t>
            </a:r>
          </a:p>
          <a:p>
            <a:pPr lvl="1"/>
            <a:r>
              <a:rPr lang="en-US" dirty="0"/>
              <a:t>Does this belong in the code base, or in an ancillary library, or ?</a:t>
            </a:r>
          </a:p>
          <a:p>
            <a:r>
              <a:rPr lang="en-US" dirty="0"/>
              <a:t>Functionality:</a:t>
            </a:r>
          </a:p>
          <a:p>
            <a:pPr lvl="1"/>
            <a:r>
              <a:rPr lang="en-US" dirty="0"/>
              <a:t>Does the PR do what is intended?</a:t>
            </a:r>
          </a:p>
          <a:p>
            <a:pPr lvl="1"/>
            <a:r>
              <a:rPr lang="en-US" dirty="0"/>
              <a:t>Are changes good for both end-users and developers?</a:t>
            </a:r>
          </a:p>
          <a:p>
            <a:r>
              <a:rPr lang="en-US" dirty="0"/>
              <a:t>Complexity</a:t>
            </a:r>
          </a:p>
          <a:p>
            <a:pPr lvl="1"/>
            <a:r>
              <a:rPr lang="en-US" dirty="0"/>
              <a:t>Easily understood by the reader / reviewer?</a:t>
            </a:r>
          </a:p>
          <a:p>
            <a:r>
              <a:rPr lang="en-US" dirty="0"/>
              <a:t>Testing</a:t>
            </a:r>
          </a:p>
          <a:p>
            <a:r>
              <a:rPr lang="en-US" dirty="0"/>
              <a:t>Comments</a:t>
            </a:r>
          </a:p>
          <a:p>
            <a:pPr lvl="1"/>
            <a:r>
              <a:rPr lang="en-US" dirty="0"/>
              <a:t>Not the same as documentation of classes / modules / functions (express purpose, how to use, how it behaves, etc.)</a:t>
            </a:r>
          </a:p>
          <a:p>
            <a:r>
              <a:rPr lang="en-US" dirty="0"/>
              <a:t>Style and consistency</a:t>
            </a:r>
          </a:p>
          <a:p>
            <a:pPr lvl="1"/>
            <a:r>
              <a:rPr lang="en-US" dirty="0"/>
              <a:t>Style Guide always wins</a:t>
            </a:r>
          </a:p>
        </p:txBody>
      </p:sp>
    </p:spTree>
    <p:extLst>
      <p:ext uri="{BB962C8B-B14F-4D97-AF65-F5344CB8AC3E}">
        <p14:creationId xmlns:p14="http://schemas.microsoft.com/office/powerpoint/2010/main" val="1644861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Courtesy:</a:t>
            </a:r>
          </a:p>
          <a:p>
            <a:pPr lvl="1"/>
            <a:r>
              <a:rPr lang="en-US" dirty="0"/>
              <a:t>Be respectful, but also clear and helpful – comments are about code, period</a:t>
            </a:r>
          </a:p>
          <a:p>
            <a:r>
              <a:rPr lang="en-US" dirty="0"/>
              <a:t>Explain Why:</a:t>
            </a:r>
          </a:p>
          <a:p>
            <a:pPr lvl="1"/>
            <a:r>
              <a:rPr lang="en-US" dirty="0"/>
              <a:t>Provide explanation around the intent of a comment (how it improves code health, for example)</a:t>
            </a:r>
          </a:p>
          <a:p>
            <a:r>
              <a:rPr lang="en-US" dirty="0"/>
              <a:t>Guidance</a:t>
            </a:r>
          </a:p>
          <a:p>
            <a:pPr lvl="1"/>
            <a:r>
              <a:rPr lang="en-US" dirty="0"/>
              <a:t>Strike a balance between pointing out issues and direct instructions (it’s the developer’s job to fix a PR)</a:t>
            </a:r>
          </a:p>
          <a:p>
            <a:pPr lvl="1"/>
            <a:r>
              <a:rPr lang="en-US" dirty="0"/>
              <a:t>Point out the things done well, and why (not just the changes you may suggest)</a:t>
            </a:r>
          </a:p>
        </p:txBody>
      </p:sp>
    </p:spTree>
    <p:extLst>
      <p:ext uri="{BB962C8B-B14F-4D97-AF65-F5344CB8AC3E}">
        <p14:creationId xmlns:p14="http://schemas.microsoft.com/office/powerpoint/2010/main" val="1415789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Who is right</a:t>
            </a:r>
          </a:p>
          <a:p>
            <a:pPr lvl="1"/>
            <a:r>
              <a:rPr lang="en-US" dirty="0"/>
              <a:t>Consider the comments and suggestions – do they make sense?</a:t>
            </a:r>
          </a:p>
          <a:p>
            <a:pPr lvl="1"/>
            <a:r>
              <a:rPr lang="en-US" dirty="0"/>
              <a:t>Provide a good explanation (both suggestion and replies)</a:t>
            </a:r>
          </a:p>
          <a:p>
            <a:r>
              <a:rPr lang="en-US" dirty="0"/>
              <a:t>Clean it up later</a:t>
            </a:r>
          </a:p>
          <a:p>
            <a:pPr lvl="1"/>
            <a:r>
              <a:rPr lang="en-US" dirty="0"/>
              <a:t>Don’t sacrifice code health and forget things for the sake of (individual and team) velocity</a:t>
            </a:r>
          </a:p>
          <a:p>
            <a:r>
              <a:rPr lang="en-US" dirty="0"/>
              <a:t>Small PRs vs Large PRs</a:t>
            </a:r>
          </a:p>
          <a:p>
            <a:pPr lvl="1"/>
            <a:r>
              <a:rPr lang="en-US" dirty="0"/>
              <a:t>Prefer small PRs; large PRs tend to be neglected or take significant time to complete, impacting other work</a:t>
            </a:r>
          </a:p>
          <a:p>
            <a:pPr lvl="2"/>
            <a:r>
              <a:rPr lang="en-US" dirty="0"/>
              <a:t>If necessary, and a large PR can’t be broken up into smaller pieces, set aside a day or two for review</a:t>
            </a:r>
          </a:p>
          <a:p>
            <a:pPr lvl="1"/>
            <a:r>
              <a:rPr lang="en-US" dirty="0"/>
              <a:t>Break up large PRs into incremental pieces so that changes follow a logical direction for change</a:t>
            </a:r>
          </a:p>
          <a:p>
            <a:r>
              <a:rPr lang="en-US" dirty="0"/>
              <a:t>Conflicts</a:t>
            </a:r>
          </a:p>
          <a:p>
            <a:pPr lvl="1"/>
            <a:r>
              <a:rPr lang="en-US" dirty="0"/>
              <a:t>When in doubt, see: Standard of a Code Review</a:t>
            </a:r>
          </a:p>
        </p:txBody>
      </p:sp>
    </p:spTree>
    <p:extLst>
      <p:ext uri="{BB962C8B-B14F-4D97-AF65-F5344CB8AC3E}">
        <p14:creationId xmlns:p14="http://schemas.microsoft.com/office/powerpoint/2010/main" val="3871779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www.michaelagreiler.com</a:t>
            </a:r>
            <a:r>
              <a:rPr lang="en-US" dirty="0"/>
              <a:t>/code-review-blog-post-series/</a:t>
            </a:r>
          </a:p>
          <a:p>
            <a:r>
              <a:rPr lang="en-US" dirty="0"/>
              <a:t>https://</a:t>
            </a:r>
            <a:r>
              <a:rPr lang="en-US" dirty="0" err="1"/>
              <a:t>google.github.io</a:t>
            </a:r>
            <a:r>
              <a:rPr lang="en-US" dirty="0"/>
              <a:t>/</a:t>
            </a:r>
            <a:r>
              <a:rPr lang="en-US" dirty="0" err="1"/>
              <a:t>eng</a:t>
            </a:r>
            <a:r>
              <a:rPr lang="en-US" dirty="0"/>
              <a:t>-practices/</a:t>
            </a:r>
          </a:p>
          <a:p>
            <a:r>
              <a:rPr lang="en-US" dirty="0"/>
              <a:t>https://</a:t>
            </a:r>
            <a:r>
              <a:rPr lang="en-US" dirty="0" err="1"/>
              <a:t>www.atlassian.com</a:t>
            </a:r>
            <a:r>
              <a:rPr lang="en-US" dirty="0"/>
              <a:t>/agile/software-development/code-reviews</a:t>
            </a:r>
          </a:p>
        </p:txBody>
      </p:sp>
    </p:spTree>
    <p:extLst>
      <p:ext uri="{BB962C8B-B14F-4D97-AF65-F5344CB8AC3E}">
        <p14:creationId xmlns:p14="http://schemas.microsoft.com/office/powerpoint/2010/main" val="906929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sic Title and Text">
  <p:cSld name="Basic Title and 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6"/>
          <p:cNvSpPr txBox="1">
            <a:spLocks noGrp="1"/>
          </p:cNvSpPr>
          <p:nvPr>
            <p:ph type="title"/>
          </p:nvPr>
        </p:nvSpPr>
        <p:spPr>
          <a:xfrm>
            <a:off x="628650" y="449786"/>
            <a:ext cx="7886700" cy="82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6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body" idx="1"/>
          </p:nvPr>
        </p:nvSpPr>
        <p:spPr>
          <a:xfrm>
            <a:off x="628650" y="1403973"/>
            <a:ext cx="7886700" cy="469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  <a:defRPr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  <a:defRPr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  <a:defRPr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–"/>
              <a:defRPr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»"/>
              <a:defRPr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_HEADER" type="secHead">
  <p:cSld name="SECTION_HEAD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7"/>
          <p:cNvSpPr txBox="1">
            <a:spLocks noGrp="1"/>
          </p:cNvSpPr>
          <p:nvPr>
            <p:ph type="title"/>
          </p:nvPr>
        </p:nvSpPr>
        <p:spPr>
          <a:xfrm>
            <a:off x="722313" y="4406903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17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7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7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_OBJECTS" type="twoObj">
  <p:cSld name="TWO_OBJECTS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8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8"/>
          <p:cNvSpPr txBox="1">
            <a:spLocks noGrp="1"/>
          </p:cNvSpPr>
          <p:nvPr>
            <p:ph type="body" idx="1"/>
          </p:nvPr>
        </p:nvSpPr>
        <p:spPr>
          <a:xfrm>
            <a:off x="457200" y="1600203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53" name="Google Shape;53;p18"/>
          <p:cNvSpPr txBox="1">
            <a:spLocks noGrp="1"/>
          </p:cNvSpPr>
          <p:nvPr>
            <p:ph type="body" idx="2"/>
          </p:nvPr>
        </p:nvSpPr>
        <p:spPr>
          <a:xfrm>
            <a:off x="4648200" y="1600203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54" name="Google Shape;54;p18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8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8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_OBJECTS_WITH_TEXT" type="twoTxTwoObj">
  <p:cSld name="TWO_OBJECTS_WITH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9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9"/>
          <p:cNvSpPr txBox="1">
            <a:spLocks noGrp="1"/>
          </p:cNvSpPr>
          <p:nvPr>
            <p:ph type="body" idx="1"/>
          </p:nvPr>
        </p:nvSpPr>
        <p:spPr>
          <a:xfrm>
            <a:off x="457200" y="1535115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0" name="Google Shape;60;p1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61" name="Google Shape;61;p19"/>
          <p:cNvSpPr txBox="1">
            <a:spLocks noGrp="1"/>
          </p:cNvSpPr>
          <p:nvPr>
            <p:ph type="body" idx="3"/>
          </p:nvPr>
        </p:nvSpPr>
        <p:spPr>
          <a:xfrm>
            <a:off x="4645028" y="1535115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2" name="Google Shape;62;p19"/>
          <p:cNvSpPr txBox="1">
            <a:spLocks noGrp="1"/>
          </p:cNvSpPr>
          <p:nvPr>
            <p:ph type="body" idx="4"/>
          </p:nvPr>
        </p:nvSpPr>
        <p:spPr>
          <a:xfrm>
            <a:off x="4645028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63" name="Google Shape;63;p19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9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9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OBJECT_WITH_CAPTION_TEXT" type="objTx">
  <p:cSld name="OBJECT_WITH_CAPTION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0"/>
          <p:cNvSpPr txBox="1">
            <a:spLocks noGrp="1"/>
          </p:cNvSpPr>
          <p:nvPr>
            <p:ph type="title"/>
          </p:nvPr>
        </p:nvSpPr>
        <p:spPr>
          <a:xfrm>
            <a:off x="457202" y="273051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0"/>
          <p:cNvSpPr txBox="1">
            <a:spLocks noGrp="1"/>
          </p:cNvSpPr>
          <p:nvPr>
            <p:ph type="body" idx="1"/>
          </p:nvPr>
        </p:nvSpPr>
        <p:spPr>
          <a:xfrm>
            <a:off x="3575050" y="273054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9" name="Google Shape;69;p20"/>
          <p:cNvSpPr txBox="1">
            <a:spLocks noGrp="1"/>
          </p:cNvSpPr>
          <p:nvPr>
            <p:ph type="body" idx="2"/>
          </p:nvPr>
        </p:nvSpPr>
        <p:spPr>
          <a:xfrm>
            <a:off x="457202" y="1435103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0" name="Google Shape;70;p20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0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0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_WITH_CAPTION_TEXT" type="picTx">
  <p:cSld name="PICTURE_WITH_CAPTION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1"/>
          <p:cNvSpPr txBox="1">
            <a:spLocks noGrp="1"/>
          </p:cNvSpPr>
          <p:nvPr>
            <p:ph type="title"/>
          </p:nvPr>
        </p:nvSpPr>
        <p:spPr>
          <a:xfrm>
            <a:off x="1792288" y="4800602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21"/>
          <p:cNvSpPr txBox="1">
            <a:spLocks noGrp="1"/>
          </p:cNvSpPr>
          <p:nvPr>
            <p:ph type="body" idx="1"/>
          </p:nvPr>
        </p:nvSpPr>
        <p:spPr>
          <a:xfrm>
            <a:off x="1792288" y="5367340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7" name="Google Shape;77;p21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1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1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_TEXT" type="vertTx">
  <p:cSld name="VERTICAL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2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2"/>
          <p:cNvSpPr txBox="1">
            <a:spLocks noGrp="1"/>
          </p:cNvSpPr>
          <p:nvPr>
            <p:ph type="body" idx="1"/>
          </p:nvPr>
        </p:nvSpPr>
        <p:spPr>
          <a:xfrm rot="5400000">
            <a:off x="2308951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22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2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2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_TITLE_AND_VERTICAL_TEXT" type="vertTitleAndTx">
  <p:cSld name="VERTICAL_TITLE_AND_VERTICAL_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3"/>
          <p:cNvSpPr txBox="1">
            <a:spLocks noGrp="1"/>
          </p:cNvSpPr>
          <p:nvPr>
            <p:ph type="title"/>
          </p:nvPr>
        </p:nvSpPr>
        <p:spPr>
          <a:xfrm rot="5400000">
            <a:off x="4732351" y="2171689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3"/>
          <p:cNvSpPr txBox="1">
            <a:spLocks noGrp="1"/>
          </p:cNvSpPr>
          <p:nvPr>
            <p:ph type="body" idx="1"/>
          </p:nvPr>
        </p:nvSpPr>
        <p:spPr>
          <a:xfrm rot="5400000">
            <a:off x="541352" y="190490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23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3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3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0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7"/>
          <p:cNvSpPr txBox="1">
            <a:spLocks noGrp="1"/>
          </p:cNvSpPr>
          <p:nvPr>
            <p:ph type="body" idx="1"/>
          </p:nvPr>
        </p:nvSpPr>
        <p:spPr>
          <a:xfrm>
            <a:off x="457200" y="1600203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7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7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7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chaelagreiler.com/code-review-blog-post-series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atlassian.com/agile/software-development/code-reviews" TargetMode="External"/><Relationship Id="rId4" Type="http://schemas.openxmlformats.org/officeDocument/2006/relationships/hyperlink" Target="https://google.github.io/eng-practice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D23CF7F-3FED-C741-B4BE-DAD5F20C4EC6}"/>
              </a:ext>
            </a:extLst>
          </p:cNvPr>
          <p:cNvSpPr txBox="1"/>
          <p:nvPr/>
        </p:nvSpPr>
        <p:spPr>
          <a:xfrm>
            <a:off x="206036" y="133565"/>
            <a:ext cx="88049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6"/>
                </a:solidFill>
              </a:rPr>
              <a:t>Lifecycle </a:t>
            </a:r>
            <a:r>
              <a:rPr lang="en-US" sz="4000" b="1">
                <a:solidFill>
                  <a:schemeClr val="accent6"/>
                </a:solidFill>
              </a:rPr>
              <a:t>of Code </a:t>
            </a:r>
            <a:r>
              <a:rPr lang="en-US" sz="4000" b="1" dirty="0">
                <a:solidFill>
                  <a:schemeClr val="accent6"/>
                </a:solidFill>
              </a:rPr>
              <a:t>Reviews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E24B29-DF08-6543-95F7-875CB44B1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0702" y="1378293"/>
            <a:ext cx="314960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434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B6548A9-95D9-B344-90ED-041B724C4DD7}"/>
              </a:ext>
            </a:extLst>
          </p:cNvPr>
          <p:cNvSpPr txBox="1"/>
          <p:nvPr/>
        </p:nvSpPr>
        <p:spPr>
          <a:xfrm>
            <a:off x="206036" y="1484160"/>
            <a:ext cx="8424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The primary purpose of code review is to make sure that the overall health of a code base is improving over time.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158496-A1D7-ED47-B00E-61110DED9346}"/>
              </a:ext>
            </a:extLst>
          </p:cNvPr>
          <p:cNvSpPr txBox="1"/>
          <p:nvPr/>
        </p:nvSpPr>
        <p:spPr>
          <a:xfrm>
            <a:off x="332689" y="2493406"/>
            <a:ext cx="891782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This requires trade-offs: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Developers need to make progress; timely code reviews helps developers.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Reviewers must make sure that PR are of such a quality that overall code base health increases; they</a:t>
            </a:r>
          </a:p>
          <a:p>
            <a:pPr lvl="2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     must also own and be responsible for code being reviewed to ensure consistency and maintainability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EAD9BD-A0BD-8249-B05D-EF93DD81101C}"/>
              </a:ext>
            </a:extLst>
          </p:cNvPr>
          <p:cNvSpPr txBox="1"/>
          <p:nvPr/>
        </p:nvSpPr>
        <p:spPr>
          <a:xfrm>
            <a:off x="332689" y="4686167"/>
            <a:ext cx="89258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Expected standard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: favor approval of a PR when it definitely improves overall code health, even if it’s not</a:t>
            </a:r>
          </a:p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perfect. There isn’t perfect code, just better code.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038EBD-7F33-CB47-AC07-7D8967EE9F6A}"/>
              </a:ext>
            </a:extLst>
          </p:cNvPr>
          <p:cNvSpPr txBox="1"/>
          <p:nvPr/>
        </p:nvSpPr>
        <p:spPr>
          <a:xfrm>
            <a:off x="206036" y="133565"/>
            <a:ext cx="88049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6"/>
                </a:solidFill>
              </a:rPr>
              <a:t>The Standard of Code Review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B19027-2BA3-1C48-B1DD-ACA7139F5181}"/>
              </a:ext>
            </a:extLst>
          </p:cNvPr>
          <p:cNvSpPr txBox="1"/>
          <p:nvPr/>
        </p:nvSpPr>
        <p:spPr>
          <a:xfrm>
            <a:off x="332689" y="5552056"/>
            <a:ext cx="659026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Other Benefits: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Sharing knowledge / increase knowledge transfer / build team awareness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Improve development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Mentoring of all team members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85B1FD-29A3-9340-B423-5C0C86CB199A}"/>
              </a:ext>
            </a:extLst>
          </p:cNvPr>
          <p:cNvSpPr txBox="1"/>
          <p:nvPr/>
        </p:nvSpPr>
        <p:spPr>
          <a:xfrm>
            <a:off x="332689" y="3855828"/>
            <a:ext cx="86276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Code reviews are work – they’re time constrained, impact both developer and reviewers, and should </a:t>
            </a:r>
          </a:p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be valued and understood as an important part of team members’ work.</a:t>
            </a:r>
          </a:p>
        </p:txBody>
      </p:sp>
    </p:spTree>
    <p:extLst>
      <p:ext uri="{BB962C8B-B14F-4D97-AF65-F5344CB8AC3E}">
        <p14:creationId xmlns:p14="http://schemas.microsoft.com/office/powerpoint/2010/main" val="476915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C9EF457-BA42-2B43-825C-7587340EB529}"/>
              </a:ext>
            </a:extLst>
          </p:cNvPr>
          <p:cNvSpPr txBox="1"/>
          <p:nvPr/>
        </p:nvSpPr>
        <p:spPr>
          <a:xfrm>
            <a:off x="206036" y="133565"/>
            <a:ext cx="88049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6"/>
                </a:solidFill>
              </a:rPr>
              <a:t>What to Look for in a Code Review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6405D7A-2C9F-B442-8165-CA46E95BA4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447601"/>
            <a:ext cx="8172450" cy="4700016"/>
          </a:xfrm>
        </p:spPr>
        <p:txBody>
          <a:bodyPr/>
          <a:lstStyle/>
          <a:p>
            <a:pPr marL="514350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Design</a:t>
            </a:r>
          </a:p>
          <a:p>
            <a:pPr marL="514350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Functionality</a:t>
            </a:r>
          </a:p>
          <a:p>
            <a:pPr marL="514350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Complexity</a:t>
            </a:r>
          </a:p>
          <a:p>
            <a:pPr marL="514350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Testing</a:t>
            </a:r>
          </a:p>
          <a:p>
            <a:pPr marL="971550" lvl="1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Unit / integration / end-to-end tests, as appropriate</a:t>
            </a:r>
          </a:p>
          <a:p>
            <a:pPr marL="514350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Comments</a:t>
            </a:r>
          </a:p>
          <a:p>
            <a:pPr marL="971550" lvl="1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Explain a </a:t>
            </a:r>
            <a:r>
              <a:rPr lang="en-US" sz="1600" i="1" dirty="0"/>
              <a:t>why</a:t>
            </a:r>
            <a:r>
              <a:rPr lang="en-US" sz="1600" dirty="0"/>
              <a:t>, not a </a:t>
            </a:r>
            <a:r>
              <a:rPr lang="en-US" sz="1600" i="1" dirty="0"/>
              <a:t>what</a:t>
            </a:r>
          </a:p>
          <a:p>
            <a:pPr marL="514350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Style and Consistency</a:t>
            </a:r>
          </a:p>
          <a:p>
            <a:pPr marL="514350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Documentation</a:t>
            </a:r>
          </a:p>
          <a:p>
            <a:pPr marL="971550" lvl="1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If a PR changes behavior or instructions, accompanying documentation also changes</a:t>
            </a:r>
          </a:p>
          <a:p>
            <a:pPr marL="514350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Every Line</a:t>
            </a:r>
          </a:p>
          <a:p>
            <a:pPr marL="514350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Context</a:t>
            </a:r>
          </a:p>
          <a:p>
            <a:pPr marL="514350" indent="-285750">
              <a:buSzPct val="100000"/>
              <a:buFont typeface="Arial" panose="020B0604020202020204" pitchFamily="34" charset="0"/>
              <a:buChar char="•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24988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C9EF457-BA42-2B43-825C-7587340EB529}"/>
              </a:ext>
            </a:extLst>
          </p:cNvPr>
          <p:cNvSpPr txBox="1"/>
          <p:nvPr/>
        </p:nvSpPr>
        <p:spPr>
          <a:xfrm>
            <a:off x="206036" y="133565"/>
            <a:ext cx="88049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6"/>
                </a:solidFill>
              </a:rPr>
              <a:t>Comments in a Code Review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6405D7A-2C9F-B442-8165-CA46E95BA4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447601"/>
            <a:ext cx="7886700" cy="4700016"/>
          </a:xfrm>
        </p:spPr>
        <p:txBody>
          <a:bodyPr/>
          <a:lstStyle/>
          <a:p>
            <a:pPr marL="514350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Courtesy</a:t>
            </a:r>
          </a:p>
          <a:p>
            <a:pPr marL="514350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Explain why – provide useful feedback</a:t>
            </a:r>
          </a:p>
          <a:p>
            <a:pPr marL="514350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Guidance</a:t>
            </a:r>
          </a:p>
          <a:p>
            <a:pPr marL="514350" indent="-285750">
              <a:buSzPct val="100000"/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514350" indent="-285750">
              <a:buSzPct val="100000"/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514350" indent="-285750">
              <a:buSzPct val="100000"/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514350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Summary</a:t>
            </a:r>
          </a:p>
          <a:p>
            <a:pPr marL="971550" lvl="1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Be kind</a:t>
            </a:r>
          </a:p>
          <a:p>
            <a:pPr marL="971550" lvl="1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Explain your reasoning</a:t>
            </a:r>
          </a:p>
          <a:p>
            <a:pPr marL="971550" lvl="1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Balance directions with just pointing out issues (and let the developer decide)</a:t>
            </a:r>
          </a:p>
          <a:p>
            <a:pPr marL="971550" lvl="1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Encourage developers to simplify code, or add comments as appropriate </a:t>
            </a:r>
          </a:p>
        </p:txBody>
      </p:sp>
    </p:spTree>
    <p:extLst>
      <p:ext uri="{BB962C8B-B14F-4D97-AF65-F5344CB8AC3E}">
        <p14:creationId xmlns:p14="http://schemas.microsoft.com/office/powerpoint/2010/main" val="2438015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C9EF457-BA42-2B43-825C-7587340EB529}"/>
              </a:ext>
            </a:extLst>
          </p:cNvPr>
          <p:cNvSpPr txBox="1"/>
          <p:nvPr/>
        </p:nvSpPr>
        <p:spPr>
          <a:xfrm>
            <a:off x="206036" y="133565"/>
            <a:ext cx="88049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6"/>
                </a:solidFill>
              </a:rPr>
              <a:t>Pushback in a Code Review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6405D7A-2C9F-B442-8165-CA46E95BA4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49" y="1447601"/>
            <a:ext cx="8382339" cy="4700016"/>
          </a:xfrm>
        </p:spPr>
        <p:txBody>
          <a:bodyPr/>
          <a:lstStyle/>
          <a:p>
            <a:pPr marL="514350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Who is right?</a:t>
            </a:r>
          </a:p>
          <a:p>
            <a:pPr marL="514350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“Clean it up later”</a:t>
            </a:r>
          </a:p>
          <a:p>
            <a:pPr marL="514350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Small PRs vs. large PRs</a:t>
            </a:r>
          </a:p>
          <a:p>
            <a:pPr marL="514350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Conflicts</a:t>
            </a:r>
          </a:p>
          <a:p>
            <a:pPr marL="514350" indent="-285750">
              <a:buSzPct val="100000"/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28600" indent="0">
              <a:buSzPct val="100000"/>
            </a:pPr>
            <a:r>
              <a:rPr lang="en-US" sz="1600" b="1" dirty="0"/>
              <a:t>Reviewers should favor approving a PR where it improves overall code health of a system, even if it’s not perfect. There is no perfect code, just better code.</a:t>
            </a:r>
          </a:p>
          <a:p>
            <a:pPr marL="228600" indent="0">
              <a:buSzPct val="100000"/>
            </a:pPr>
            <a:endParaRPr lang="en-US" sz="1600" b="1" dirty="0"/>
          </a:p>
          <a:p>
            <a:pPr marL="971550" lvl="1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Technical facts and data overrule opinions and preferences</a:t>
            </a:r>
          </a:p>
          <a:p>
            <a:pPr marL="971550" lvl="1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A Style Guide (if applicable) is absolute authority</a:t>
            </a:r>
          </a:p>
          <a:p>
            <a:pPr marL="971550" lvl="1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Software design aspects are not style issues or personal preference – they are underlying principles</a:t>
            </a:r>
          </a:p>
        </p:txBody>
      </p:sp>
    </p:spTree>
    <p:extLst>
      <p:ext uri="{BB962C8B-B14F-4D97-AF65-F5344CB8AC3E}">
        <p14:creationId xmlns:p14="http://schemas.microsoft.com/office/powerpoint/2010/main" val="1183316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E7C4EBF-9BF5-4C49-8766-70C494105A97}"/>
              </a:ext>
            </a:extLst>
          </p:cNvPr>
          <p:cNvSpPr txBox="1"/>
          <p:nvPr/>
        </p:nvSpPr>
        <p:spPr>
          <a:xfrm>
            <a:off x="206036" y="3745911"/>
            <a:ext cx="841453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Suggested References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928F6B-787B-B44F-8BC8-6A6746B23256}"/>
              </a:ext>
            </a:extLst>
          </p:cNvPr>
          <p:cNvSpPr txBox="1"/>
          <p:nvPr/>
        </p:nvSpPr>
        <p:spPr>
          <a:xfrm>
            <a:off x="565051" y="4484575"/>
            <a:ext cx="783599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en-US" sz="1800" dirty="0">
                <a:hlinkClick r:id="rId3"/>
              </a:rPr>
              <a:t>The Ultimate Code Review Blog Post Series</a:t>
            </a:r>
            <a:endParaRPr lang="en-US" sz="1800" dirty="0"/>
          </a:p>
          <a:p>
            <a:pPr lvl="2"/>
            <a:endParaRPr lang="en-US" sz="1800" dirty="0"/>
          </a:p>
          <a:p>
            <a:pPr lvl="2"/>
            <a:r>
              <a:rPr lang="en-US" sz="1800" dirty="0">
                <a:hlinkClick r:id="rId4"/>
              </a:rPr>
              <a:t>Google’s Engineering Practices</a:t>
            </a:r>
            <a:endParaRPr lang="en-US" sz="1800" dirty="0"/>
          </a:p>
          <a:p>
            <a:pPr lvl="2"/>
            <a:endParaRPr lang="en-US" sz="1800" dirty="0"/>
          </a:p>
          <a:p>
            <a:pPr lvl="2"/>
            <a:r>
              <a:rPr lang="en-US" sz="1800" dirty="0">
                <a:hlinkClick r:id="rId5"/>
              </a:rPr>
              <a:t>Atlassian: Why code reviews matter (and actually save time!)</a:t>
            </a:r>
            <a:endParaRPr lang="en-US" sz="1800" dirty="0"/>
          </a:p>
          <a:p>
            <a:pPr lvl="2"/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E0903B-17EA-8843-A4FC-676C9E0987D8}"/>
              </a:ext>
            </a:extLst>
          </p:cNvPr>
          <p:cNvSpPr txBox="1"/>
          <p:nvPr/>
        </p:nvSpPr>
        <p:spPr>
          <a:xfrm>
            <a:off x="206036" y="133565"/>
            <a:ext cx="88049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6"/>
                </a:solidFill>
              </a:rPr>
              <a:t>Benefits and References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970BEC-6827-3E4C-8C5D-E89A89630F17}"/>
              </a:ext>
            </a:extLst>
          </p:cNvPr>
          <p:cNvSpPr txBox="1"/>
          <p:nvPr/>
        </p:nvSpPr>
        <p:spPr>
          <a:xfrm>
            <a:off x="149599" y="1580115"/>
            <a:ext cx="68655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3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Optimization of the development process</a:t>
            </a:r>
          </a:p>
          <a:p>
            <a:pPr lvl="3"/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3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Increase team development velocity</a:t>
            </a:r>
          </a:p>
          <a:p>
            <a:pPr lvl="3"/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3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Improve estimation and planning </a:t>
            </a:r>
          </a:p>
        </p:txBody>
      </p:sp>
    </p:spTree>
    <p:extLst>
      <p:ext uri="{BB962C8B-B14F-4D97-AF65-F5344CB8AC3E}">
        <p14:creationId xmlns:p14="http://schemas.microsoft.com/office/powerpoint/2010/main" val="1826348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5300</TotalTime>
  <Words>799</Words>
  <Application>Microsoft Macintosh PowerPoint</Application>
  <PresentationFormat>On-screen Show (4:3)</PresentationFormat>
  <Paragraphs>108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 (e.g. Radiance, GNSS, Conventional, etc)  Product Team:   In-Kind Contributors:  </dc:title>
  <cp:lastModifiedBy>Microsoft Office User</cp:lastModifiedBy>
  <cp:revision>168</cp:revision>
  <dcterms:modified xsi:type="dcterms:W3CDTF">2020-10-08T17:36:59Z</dcterms:modified>
</cp:coreProperties>
</file>