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70" r:id="rId2"/>
    <p:sldId id="276" r:id="rId3"/>
    <p:sldId id="271" r:id="rId4"/>
    <p:sldId id="265" r:id="rId5"/>
    <p:sldId id="273" r:id="rId6"/>
    <p:sldId id="274" r:id="rId7"/>
    <p:sldId id="277" r:id="rId8"/>
    <p:sldId id="275" r:id="rId9"/>
    <p:sldId id="27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2"/>
    <p:restoredTop sz="94715"/>
  </p:normalViewPr>
  <p:slideViewPr>
    <p:cSldViewPr snapToGrid="0" snapToObjects="1">
      <p:cViewPr varScale="1">
        <p:scale>
          <a:sx n="143" d="100"/>
          <a:sy n="143" d="100"/>
        </p:scale>
        <p:origin x="464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6382D-1A01-E746-B827-1F2493445D61}" type="datetimeFigureOut">
              <a:rPr lang="de-DE" smtClean="0"/>
              <a:t>19.10.20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816C1-B784-1B46-8022-AC4B7ED836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636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99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2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1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3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320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76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6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50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37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65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3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38103-557B-4D4D-B75E-486DAE7A7F7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3740-6ED1-F845-93BD-27C684B2C9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72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file:////var/folders/6w/84lkjj5j21x68qljrv8jdjvc0000gp/T/com.microsoft.Powerpoint/converted_emf.emf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JCSDA_transp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1143000" cy="1143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7789502" cy="1470025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bg1"/>
                </a:solidFill>
              </a:rPr>
              <a:t>CRTM 2.4 Automated Build System and Testing: CRTM TL/AD CTESTS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4" name="TextBox 77">
            <a:extLst>
              <a:ext uri="{FF2B5EF4-FFF2-40B4-BE49-F238E27FC236}">
                <a16:creationId xmlns:a16="http://schemas.microsoft.com/office/drawing/2014/main" id="{7418F4D6-ACAF-4547-9752-019742A9089F}"/>
              </a:ext>
            </a:extLst>
          </p:cNvPr>
          <p:cNvSpPr txBox="1"/>
          <p:nvPr/>
        </p:nvSpPr>
        <p:spPr>
          <a:xfrm>
            <a:off x="292100" y="4942101"/>
            <a:ext cx="855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/>
                <a:cs typeface="Calibri"/>
              </a:rPr>
              <a:t>Fig. 1: </a:t>
            </a:r>
            <a:r>
              <a:rPr lang="en-US" sz="2800" dirty="0">
                <a:latin typeface="Calibri"/>
                <a:cs typeface="Calibri"/>
              </a:rPr>
              <a:t>TL/AD Fortran </a:t>
            </a:r>
            <a:r>
              <a:rPr lang="en-US" sz="2800" dirty="0" err="1">
                <a:latin typeface="Calibri"/>
                <a:cs typeface="Calibri"/>
              </a:rPr>
              <a:t>ctest</a:t>
            </a:r>
            <a:r>
              <a:rPr lang="en-US" sz="2800" dirty="0">
                <a:latin typeface="Calibri"/>
                <a:cs typeface="Calibri"/>
              </a:rPr>
              <a:t> suite with TL convergence test failing on purpose. </a:t>
            </a:r>
            <a:endParaRPr lang="en-US" sz="2800" b="1" dirty="0">
              <a:latin typeface="Calibri"/>
              <a:cs typeface="Calibri"/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7088D18F-63D1-D14F-B7A0-E84728D0D3A8}"/>
              </a:ext>
            </a:extLst>
          </p:cNvPr>
          <p:cNvGrpSpPr/>
          <p:nvPr/>
        </p:nvGrpSpPr>
        <p:grpSpPr>
          <a:xfrm>
            <a:off x="292100" y="1470025"/>
            <a:ext cx="8559800" cy="3276600"/>
            <a:chOff x="292100" y="1470025"/>
            <a:chExt cx="8559800" cy="3276600"/>
          </a:xfrm>
        </p:grpSpPr>
        <p:sp>
          <p:nvSpPr>
            <p:cNvPr id="13" name="Rectangle 135">
              <a:extLst>
                <a:ext uri="{FF2B5EF4-FFF2-40B4-BE49-F238E27FC236}">
                  <a16:creationId xmlns:a16="http://schemas.microsoft.com/office/drawing/2014/main" id="{EF130F67-FFC3-A44F-B2DD-3A28011A3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7565" y="3857723"/>
              <a:ext cx="2536307" cy="533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230188" indent="-230188">
                <a:defRPr/>
              </a:pPr>
              <a:endParaRPr lang="en-US" sz="2000" dirty="0">
                <a:cs typeface="Calibri" pitchFamily="34" charset="0"/>
              </a:endParaRP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068B96EC-BFFA-8042-B6FA-75F56B6F4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2100" y="1470025"/>
              <a:ext cx="8559800" cy="3276600"/>
            </a:xfrm>
            <a:prstGeom prst="rect">
              <a:avLst/>
            </a:prstGeom>
          </p:spPr>
        </p:pic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DE6A11AC-2957-D141-846C-E0DE0D1DBFE5}"/>
                </a:ext>
              </a:extLst>
            </p:cNvPr>
            <p:cNvSpPr/>
            <p:nvPr/>
          </p:nvSpPr>
          <p:spPr>
            <a:xfrm>
              <a:off x="1613647" y="1721224"/>
              <a:ext cx="5217459" cy="1972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A2599D9D-F526-3C4E-9A2E-99193C819C1C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76C0C06-37B2-A74A-833B-C0AF43B6E388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110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JCSDA_transp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1143000" cy="1143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7789502" cy="1470025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bg1"/>
                </a:solidFill>
              </a:rPr>
              <a:t>CRTM 2.4 Automated Build System and Testing: CRTM TL/AD CTESTS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4" name="TextBox 77">
            <a:extLst>
              <a:ext uri="{FF2B5EF4-FFF2-40B4-BE49-F238E27FC236}">
                <a16:creationId xmlns:a16="http://schemas.microsoft.com/office/drawing/2014/main" id="{7418F4D6-ACAF-4547-9752-019742A9089F}"/>
              </a:ext>
            </a:extLst>
          </p:cNvPr>
          <p:cNvSpPr txBox="1"/>
          <p:nvPr/>
        </p:nvSpPr>
        <p:spPr>
          <a:xfrm>
            <a:off x="472141" y="1639959"/>
            <a:ext cx="855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/>
                <a:cs typeface="Calibri"/>
              </a:rPr>
              <a:t>Simple Finite Difference test of the Tangent-Linear case.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CF38DF75-7480-0A44-A722-757D47E6C682}"/>
                  </a:ext>
                </a:extLst>
              </p:cNvPr>
              <p:cNvSpPr txBox="1"/>
              <p:nvPr/>
            </p:nvSpPr>
            <p:spPr>
              <a:xfrm>
                <a:off x="2236785" y="2961075"/>
                <a:ext cx="5137047" cy="12986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d>
                            <m:dPr>
                              <m:ctrlP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40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d>
                            <m:dPr>
                              <m:ctrlP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</m:num>
                        <m:den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  <m:sSub>
                            <m:sSubPr>
                              <m:ctrlP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sz="4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4000" b="0" i="1" smtClean="0">
                                      <a:latin typeface="Cambria Math" panose="02040503050406030204" pitchFamily="18" charset="0"/>
                                    </a:rPr>
                                    <m:t>​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40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 ≈1</m:t>
                      </m:r>
                    </m:oMath>
                  </m:oMathPara>
                </a14:m>
                <a:endParaRPr lang="de-DE" sz="4000" dirty="0"/>
              </a:p>
            </p:txBody>
          </p:sp>
        </mc:Choice>
        <mc:Fallback xmlns="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CF38DF75-7480-0A44-A722-757D47E6C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6785" y="2961075"/>
                <a:ext cx="5137047" cy="1298689"/>
              </a:xfrm>
              <a:prstGeom prst="rect">
                <a:avLst/>
              </a:prstGeom>
              <a:blipFill>
                <a:blip r:embed="rId4"/>
                <a:stretch>
                  <a:fillRect l="-1478" t="-26214" r="-1724" b="-11941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236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JCSDA_transp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1143000" cy="1143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7789502" cy="1470025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bg1"/>
                </a:solidFill>
              </a:rPr>
              <a:t>CRTM 2.4 Automated Build System and Testing: CRTM TL/AD CTESTS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" name="Rectangle 135">
            <a:extLst>
              <a:ext uri="{FF2B5EF4-FFF2-40B4-BE49-F238E27FC236}">
                <a16:creationId xmlns:a16="http://schemas.microsoft.com/office/drawing/2014/main" id="{EF130F67-FFC3-A44F-B2DD-3A28011A3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565" y="3857723"/>
            <a:ext cx="2536307" cy="53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8" indent="-230188">
              <a:defRPr/>
            </a:pPr>
            <a:endParaRPr lang="en-US" sz="2000" dirty="0">
              <a:cs typeface="Calibri" pitchFamily="34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A0B34D6-35EA-5741-8B77-87A318F4E4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2" y="1313905"/>
            <a:ext cx="7288306" cy="5466229"/>
          </a:xfrm>
          <a:prstGeom prst="rect">
            <a:avLst/>
          </a:prstGeom>
        </p:spPr>
      </p:pic>
      <p:sp>
        <p:nvSpPr>
          <p:cNvPr id="14" name="TextBox 77">
            <a:extLst>
              <a:ext uri="{FF2B5EF4-FFF2-40B4-BE49-F238E27FC236}">
                <a16:creationId xmlns:a16="http://schemas.microsoft.com/office/drawing/2014/main" id="{7418F4D6-ACAF-4547-9752-019742A9089F}"/>
              </a:ext>
            </a:extLst>
          </p:cNvPr>
          <p:cNvSpPr txBox="1"/>
          <p:nvPr/>
        </p:nvSpPr>
        <p:spPr>
          <a:xfrm>
            <a:off x="7021606" y="1838152"/>
            <a:ext cx="2012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/>
                <a:cs typeface="Calibri"/>
              </a:rPr>
              <a:t>Fig. 2: </a:t>
            </a:r>
            <a:r>
              <a:rPr lang="en-US" sz="2000" dirty="0">
                <a:latin typeface="Calibri"/>
                <a:cs typeface="Calibri"/>
              </a:rPr>
              <a:t>Failing TL convergence test in more detail.</a:t>
            </a:r>
            <a:endParaRPr lang="en-US" sz="20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9735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JCSDA_transp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1143000" cy="1143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7789502" cy="1470025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bg1"/>
                </a:solidFill>
              </a:rPr>
              <a:t>CRTM 1.2 Modernized Transmittance Coefficient Package: VIIRS Comparison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" name="Rectangle 135">
            <a:extLst>
              <a:ext uri="{FF2B5EF4-FFF2-40B4-BE49-F238E27FC236}">
                <a16:creationId xmlns:a16="http://schemas.microsoft.com/office/drawing/2014/main" id="{EF130F67-FFC3-A44F-B2DD-3A28011A3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565" y="3857723"/>
            <a:ext cx="2536307" cy="53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8" indent="-230188">
              <a:defRPr/>
            </a:pPr>
            <a:endParaRPr lang="en-US" sz="2000" dirty="0">
              <a:cs typeface="Calibri" pitchFamily="34" charset="0"/>
            </a:endParaRPr>
          </a:p>
        </p:txBody>
      </p:sp>
      <p:sp>
        <p:nvSpPr>
          <p:cNvPr id="14" name="TextBox 77">
            <a:extLst>
              <a:ext uri="{FF2B5EF4-FFF2-40B4-BE49-F238E27FC236}">
                <a16:creationId xmlns:a16="http://schemas.microsoft.com/office/drawing/2014/main" id="{7418F4D6-ACAF-4547-9752-019742A9089F}"/>
              </a:ext>
            </a:extLst>
          </p:cNvPr>
          <p:cNvSpPr txBox="1"/>
          <p:nvPr/>
        </p:nvSpPr>
        <p:spPr>
          <a:xfrm>
            <a:off x="182116" y="6352656"/>
            <a:ext cx="33739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Calibri"/>
                <a:cs typeface="Calibri"/>
              </a:rPr>
              <a:t>Fig. 3: </a:t>
            </a:r>
            <a:r>
              <a:rPr lang="en-US" sz="1050" dirty="0">
                <a:latin typeface="Calibri"/>
                <a:cs typeface="Calibri"/>
              </a:rPr>
              <a:t>VIIRS-M_NPP SRFs for Ch. 12 &amp; 13.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3C624E3-DAA9-A948-9D88-73F2731013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04" t="10613" r="8567" b="1202"/>
          <a:stretch/>
        </p:blipFill>
        <p:spPr>
          <a:xfrm>
            <a:off x="381000" y="1179919"/>
            <a:ext cx="7628965" cy="513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22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JCSDA_transp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1143000" cy="1143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7789502" cy="1470025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bg1"/>
                </a:solidFill>
              </a:rPr>
              <a:t>CRTM 1.2 Modernized Transmittance Coefficient Package: VIIRS Comparison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" name="Rectangle 135">
            <a:extLst>
              <a:ext uri="{FF2B5EF4-FFF2-40B4-BE49-F238E27FC236}">
                <a16:creationId xmlns:a16="http://schemas.microsoft.com/office/drawing/2014/main" id="{EF130F67-FFC3-A44F-B2DD-3A28011A3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565" y="3857723"/>
            <a:ext cx="2536307" cy="53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8" indent="-230188">
              <a:defRPr/>
            </a:pPr>
            <a:endParaRPr lang="en-US" sz="2000" dirty="0">
              <a:cs typeface="Calibri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A08E43A-9E43-6B4C-B3C9-8505BCE773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16" t="6139" r="8721"/>
          <a:stretch/>
        </p:blipFill>
        <p:spPr>
          <a:xfrm>
            <a:off x="4546183" y="1879597"/>
            <a:ext cx="4560902" cy="358887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C32F00D-4D78-484D-95E1-CF05E340AB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16" t="10388" r="8721" b="1407"/>
          <a:stretch/>
        </p:blipFill>
        <p:spPr>
          <a:xfrm>
            <a:off x="19685" y="2034988"/>
            <a:ext cx="4552315" cy="336624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EF135273-7CD8-BA45-8663-7B127E7C4C37}"/>
              </a:ext>
            </a:extLst>
          </p:cNvPr>
          <p:cNvSpPr txBox="1"/>
          <p:nvPr/>
        </p:nvSpPr>
        <p:spPr>
          <a:xfrm>
            <a:off x="381000" y="5710518"/>
            <a:ext cx="8476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/>
              <a:t>Comment: </a:t>
            </a:r>
            <a:r>
              <a:rPr lang="de-DE" dirty="0"/>
              <a:t>Qualitative </a:t>
            </a:r>
            <a:r>
              <a:rPr lang="de-DE" dirty="0" err="1"/>
              <a:t>agreement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layer-to-space</a:t>
            </a:r>
            <a:r>
              <a:rPr lang="de-DE" dirty="0"/>
              <a:t> </a:t>
            </a:r>
            <a:r>
              <a:rPr lang="de-DE" dirty="0" err="1"/>
              <a:t>transmittance</a:t>
            </a:r>
            <a:r>
              <a:rPr lang="de-DE" dirty="0"/>
              <a:t> </a:t>
            </a:r>
            <a:r>
              <a:rPr lang="de-DE" dirty="0" err="1"/>
              <a:t>profiles</a:t>
            </a:r>
            <a:r>
              <a:rPr lang="de-DE" dirty="0"/>
              <a:t>, but </a:t>
            </a:r>
            <a:r>
              <a:rPr lang="de-DE" dirty="0" err="1"/>
              <a:t>significant</a:t>
            </a:r>
            <a:r>
              <a:rPr lang="de-DE" dirty="0"/>
              <a:t> </a:t>
            </a:r>
            <a:r>
              <a:rPr lang="de-DE" dirty="0" err="1"/>
              <a:t>differences</a:t>
            </a:r>
            <a:r>
              <a:rPr lang="de-DE" dirty="0"/>
              <a:t> </a:t>
            </a:r>
            <a:r>
              <a:rPr lang="de-DE" dirty="0" err="1"/>
              <a:t>across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board</a:t>
            </a:r>
            <a:r>
              <a:rPr lang="de-DE" dirty="0"/>
              <a:t>, </a:t>
            </a:r>
            <a:r>
              <a:rPr lang="de-DE" dirty="0" err="1"/>
              <a:t>especially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high </a:t>
            </a:r>
            <a:r>
              <a:rPr lang="de-DE" dirty="0" err="1"/>
              <a:t>pressure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. Absorption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73479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JCSDA_transp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1143000" cy="1143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7789502" cy="1470025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bg1"/>
                </a:solidFill>
              </a:rPr>
              <a:t>CRTM 1.2 Modernized Transmittance Coefficient Package: VIIRS Comparison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" name="Rectangle 135">
            <a:extLst>
              <a:ext uri="{FF2B5EF4-FFF2-40B4-BE49-F238E27FC236}">
                <a16:creationId xmlns:a16="http://schemas.microsoft.com/office/drawing/2014/main" id="{EF130F67-FFC3-A44F-B2DD-3A28011A3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565" y="3857723"/>
            <a:ext cx="2536307" cy="53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8" indent="-230188">
              <a:defRPr/>
            </a:pPr>
            <a:endParaRPr lang="en-US" sz="2000" dirty="0">
              <a:cs typeface="Calibri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FD524D2-2390-7243-9F53-F7EACB5BD9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16" t="10388" r="8721" b="1407"/>
          <a:stretch/>
        </p:blipFill>
        <p:spPr>
          <a:xfrm>
            <a:off x="0" y="2065243"/>
            <a:ext cx="4553832" cy="3367368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DADE551-1040-014E-A75A-4CB0DB0A4FB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77" t="6932" r="8414" b="1611"/>
          <a:stretch/>
        </p:blipFill>
        <p:spPr>
          <a:xfrm>
            <a:off x="4504225" y="1927596"/>
            <a:ext cx="4563575" cy="350501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56E9F79-486B-4D46-8676-2946A99F947B}"/>
              </a:ext>
            </a:extLst>
          </p:cNvPr>
          <p:cNvSpPr txBox="1"/>
          <p:nvPr/>
        </p:nvSpPr>
        <p:spPr>
          <a:xfrm>
            <a:off x="381000" y="5728447"/>
            <a:ext cx="8377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Comment: </a:t>
            </a:r>
            <a:r>
              <a:rPr lang="de-DE" dirty="0" err="1"/>
              <a:t>Improvement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UMBC48 </a:t>
            </a:r>
            <a:r>
              <a:rPr lang="de-DE" dirty="0" err="1"/>
              <a:t>profiles</a:t>
            </a:r>
            <a:r>
              <a:rPr lang="de-DE" dirty="0"/>
              <a:t> #13 </a:t>
            </a:r>
            <a:r>
              <a:rPr lang="de-DE" dirty="0" err="1"/>
              <a:t>to</a:t>
            </a:r>
            <a:r>
              <a:rPr lang="de-DE" dirty="0"/>
              <a:t> #37, but still </a:t>
            </a:r>
            <a:r>
              <a:rPr lang="de-DE" dirty="0" err="1"/>
              <a:t>significant</a:t>
            </a:r>
            <a:r>
              <a:rPr lang="de-DE" dirty="0"/>
              <a:t> </a:t>
            </a:r>
            <a:r>
              <a:rPr lang="de-DE" dirty="0" err="1"/>
              <a:t>differences</a:t>
            </a:r>
            <a:r>
              <a:rPr lang="de-DE" dirty="0"/>
              <a:t>, in </a:t>
            </a:r>
            <a:r>
              <a:rPr lang="de-DE" dirty="0" err="1"/>
              <a:t>particular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#1.</a:t>
            </a:r>
          </a:p>
        </p:txBody>
      </p:sp>
    </p:spTree>
    <p:extLst>
      <p:ext uri="{BB962C8B-B14F-4D97-AF65-F5344CB8AC3E}">
        <p14:creationId xmlns:p14="http://schemas.microsoft.com/office/powerpoint/2010/main" val="92392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JCSDA_transp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1143000" cy="1143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7789502" cy="1470025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bg1"/>
                </a:solidFill>
              </a:rPr>
              <a:t>CRTM 1.2 Modernized Transmittance Coefficient Package: VIIRS Comparison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" name="Rectangle 135">
            <a:extLst>
              <a:ext uri="{FF2B5EF4-FFF2-40B4-BE49-F238E27FC236}">
                <a16:creationId xmlns:a16="http://schemas.microsoft.com/office/drawing/2014/main" id="{EF130F67-FFC3-A44F-B2DD-3A28011A3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565" y="3857723"/>
            <a:ext cx="2536307" cy="53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8" indent="-230188">
              <a:defRPr/>
            </a:pPr>
            <a:endParaRPr lang="en-US" sz="2000" dirty="0">
              <a:cs typeface="Calibri" pitchFamily="34" charset="0"/>
            </a:endParaRPr>
          </a:p>
        </p:txBody>
      </p:sp>
      <p:sp>
        <p:nvSpPr>
          <p:cNvPr id="14" name="TextBox 77">
            <a:extLst>
              <a:ext uri="{FF2B5EF4-FFF2-40B4-BE49-F238E27FC236}">
                <a16:creationId xmlns:a16="http://schemas.microsoft.com/office/drawing/2014/main" id="{7418F4D6-ACAF-4547-9752-019742A9089F}"/>
              </a:ext>
            </a:extLst>
          </p:cNvPr>
          <p:cNvSpPr txBox="1"/>
          <p:nvPr/>
        </p:nvSpPr>
        <p:spPr>
          <a:xfrm>
            <a:off x="182115" y="6352656"/>
            <a:ext cx="47036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Calibri"/>
                <a:cs typeface="Calibri"/>
              </a:rPr>
              <a:t>Fig.: </a:t>
            </a:r>
            <a:r>
              <a:rPr lang="en-US" sz="1050" dirty="0">
                <a:latin typeface="Calibri"/>
                <a:cs typeface="Calibri"/>
              </a:rPr>
              <a:t>VIIRS-M_J2 Level-to-Space Transmittance plot for Ch. 12 by </a:t>
            </a:r>
            <a:r>
              <a:rPr lang="en-US" sz="1050" dirty="0" err="1">
                <a:latin typeface="Calibri"/>
                <a:cs typeface="Calibri"/>
              </a:rPr>
              <a:t>Yingtao</a:t>
            </a:r>
            <a:r>
              <a:rPr lang="en-US" sz="1050" dirty="0">
                <a:latin typeface="Calibri"/>
                <a:cs typeface="Calibri"/>
              </a:rPr>
              <a:t>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D3530E1-674B-C44E-9490-7DE0EBE52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9834" y="1143000"/>
            <a:ext cx="6424332" cy="508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038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JCSDA_transp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1143000" cy="1143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7789502" cy="1470025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bg1"/>
                </a:solidFill>
              </a:rPr>
              <a:t>CRTM 1.2 Modernized Transmittance Coefficient Package: VIIRS Comparison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" name="Rectangle 135">
            <a:extLst>
              <a:ext uri="{FF2B5EF4-FFF2-40B4-BE49-F238E27FC236}">
                <a16:creationId xmlns:a16="http://schemas.microsoft.com/office/drawing/2014/main" id="{EF130F67-FFC3-A44F-B2DD-3A28011A3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565" y="3857723"/>
            <a:ext cx="2536307" cy="53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8" indent="-230188">
              <a:defRPr/>
            </a:pPr>
            <a:endParaRPr lang="en-US" sz="2000" dirty="0">
              <a:cs typeface="Calibri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9106EDD-91EB-6C4B-AD57-406684BD96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42" t="5217" r="6868" b="252"/>
          <a:stretch/>
        </p:blipFill>
        <p:spPr>
          <a:xfrm>
            <a:off x="4589929" y="1868680"/>
            <a:ext cx="4554071" cy="356019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C207C0B-0549-6448-90A9-9FCCD844E37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11" t="6961" r="7980"/>
          <a:stretch/>
        </p:blipFill>
        <p:spPr>
          <a:xfrm>
            <a:off x="0" y="1967104"/>
            <a:ext cx="4427707" cy="345946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C6A7A956-8F24-CD4C-8758-AEC3131762FA}"/>
              </a:ext>
            </a:extLst>
          </p:cNvPr>
          <p:cNvSpPr txBox="1"/>
          <p:nvPr/>
        </p:nvSpPr>
        <p:spPr>
          <a:xfrm>
            <a:off x="519953" y="5602941"/>
            <a:ext cx="8166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Comment: </a:t>
            </a:r>
            <a:r>
              <a:rPr lang="de-DE" dirty="0"/>
              <a:t>Overall high </a:t>
            </a:r>
            <a:r>
              <a:rPr lang="de-DE" dirty="0" err="1"/>
              <a:t>differences</a:t>
            </a:r>
            <a:r>
              <a:rPr lang="de-DE" dirty="0"/>
              <a:t>, </a:t>
            </a:r>
            <a:r>
              <a:rPr lang="de-DE" dirty="0" err="1"/>
              <a:t>consistent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UMBC48 </a:t>
            </a:r>
            <a:r>
              <a:rPr lang="de-DE" dirty="0" err="1"/>
              <a:t>profile</a:t>
            </a:r>
            <a:r>
              <a:rPr lang="de-DE" dirty="0"/>
              <a:t> #1.</a:t>
            </a:r>
          </a:p>
        </p:txBody>
      </p:sp>
    </p:spTree>
    <p:extLst>
      <p:ext uri="{BB962C8B-B14F-4D97-AF65-F5344CB8AC3E}">
        <p14:creationId xmlns:p14="http://schemas.microsoft.com/office/powerpoint/2010/main" val="187538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JCSDA_transp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1143000" cy="1143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7789502" cy="1470025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bg1"/>
                </a:solidFill>
              </a:rPr>
              <a:t>CRTM 1.2 Modernized Transmittance Coefficient Package: VIIRS Comparison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" name="Rectangle 135">
            <a:extLst>
              <a:ext uri="{FF2B5EF4-FFF2-40B4-BE49-F238E27FC236}">
                <a16:creationId xmlns:a16="http://schemas.microsoft.com/office/drawing/2014/main" id="{EF130F67-FFC3-A44F-B2DD-3A28011A3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565" y="3857723"/>
            <a:ext cx="2536307" cy="53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8" indent="-230188">
              <a:defRPr/>
            </a:pPr>
            <a:endParaRPr lang="en-US" sz="2000" dirty="0">
              <a:cs typeface="Calibri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6D840F4-E3CF-2346-A084-B846F388A1C1}"/>
              </a:ext>
            </a:extLst>
          </p:cNvPr>
          <p:cNvSpPr txBox="1"/>
          <p:nvPr/>
        </p:nvSpPr>
        <p:spPr>
          <a:xfrm>
            <a:off x="381000" y="1326776"/>
            <a:ext cx="842234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u="sng" dirty="0" err="1"/>
              <a:t>Possible</a:t>
            </a:r>
            <a:r>
              <a:rPr lang="de-DE" sz="3600" b="1" u="sng" dirty="0"/>
              <a:t> </a:t>
            </a:r>
            <a:r>
              <a:rPr lang="de-DE" sz="3600" b="1" u="sng" dirty="0" err="1"/>
              <a:t>Explanations</a:t>
            </a:r>
            <a:r>
              <a:rPr lang="de-DE" sz="3600" b="1" u="sng" dirty="0"/>
              <a:t>:</a:t>
            </a:r>
            <a:endParaRPr lang="de-DE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3600" dirty="0" err="1"/>
              <a:t>No</a:t>
            </a:r>
            <a:r>
              <a:rPr lang="de-DE" sz="3600" dirty="0"/>
              <a:t> ODAS </a:t>
            </a:r>
            <a:r>
              <a:rPr lang="de-DE" sz="3600" dirty="0" err="1"/>
              <a:t>Merge</a:t>
            </a:r>
            <a:r>
              <a:rPr lang="de-DE" sz="3600" dirty="0"/>
              <a:t> </a:t>
            </a:r>
            <a:r>
              <a:rPr lang="de-DE" sz="3600" dirty="0" err="1"/>
              <a:t>with</a:t>
            </a:r>
            <a:r>
              <a:rPr lang="de-DE" sz="3600" dirty="0"/>
              <a:t> ODPS </a:t>
            </a:r>
            <a:r>
              <a:rPr lang="de-DE" sz="3600" dirty="0" err="1"/>
              <a:t>for</a:t>
            </a:r>
            <a:r>
              <a:rPr lang="de-DE" sz="3600" dirty="0"/>
              <a:t> </a:t>
            </a:r>
            <a:r>
              <a:rPr lang="de-DE" sz="3600" dirty="0" err="1"/>
              <a:t>water</a:t>
            </a:r>
            <a:r>
              <a:rPr lang="de-DE" sz="3600" dirty="0"/>
              <a:t> </a:t>
            </a:r>
            <a:r>
              <a:rPr lang="de-DE" sz="3600" dirty="0" err="1"/>
              <a:t>line</a:t>
            </a:r>
            <a:r>
              <a:rPr lang="de-DE" sz="3600" dirty="0"/>
              <a:t> </a:t>
            </a:r>
            <a:r>
              <a:rPr lang="de-DE" sz="3600" dirty="0" err="1"/>
              <a:t>absorption</a:t>
            </a:r>
            <a:r>
              <a:rPr lang="de-DE" sz="3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3600" dirty="0"/>
              <a:t>SRF </a:t>
            </a:r>
            <a:r>
              <a:rPr lang="de-DE" sz="3600" dirty="0" err="1"/>
              <a:t>Influence</a:t>
            </a:r>
            <a:r>
              <a:rPr lang="de-DE" sz="3600"/>
              <a:t>?</a:t>
            </a:r>
            <a:endParaRPr lang="de-DE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3600" dirty="0" err="1"/>
              <a:t>Mismatching</a:t>
            </a:r>
            <a:r>
              <a:rPr lang="de-DE" sz="3600" dirty="0"/>
              <a:t> </a:t>
            </a:r>
            <a:r>
              <a:rPr lang="de-DE" sz="3600" dirty="0" err="1"/>
              <a:t>set</a:t>
            </a:r>
            <a:r>
              <a:rPr lang="de-DE" sz="3600" dirty="0"/>
              <a:t> </a:t>
            </a:r>
            <a:r>
              <a:rPr lang="de-DE" sz="3600" dirty="0" err="1"/>
              <a:t>of</a:t>
            </a:r>
            <a:r>
              <a:rPr lang="de-DE" sz="3600" dirty="0"/>
              <a:t> </a:t>
            </a:r>
            <a:r>
              <a:rPr lang="de-DE" sz="3600" dirty="0" err="1"/>
              <a:t>training</a:t>
            </a:r>
            <a:r>
              <a:rPr lang="de-DE" sz="3600" dirty="0"/>
              <a:t> </a:t>
            </a:r>
            <a:r>
              <a:rPr lang="de-DE" sz="3600" dirty="0" err="1"/>
              <a:t>absorbers</a:t>
            </a:r>
            <a:r>
              <a:rPr lang="de-DE" sz="3600" dirty="0"/>
              <a:t>:</a:t>
            </a:r>
          </a:p>
          <a:p>
            <a:r>
              <a:rPr lang="de-DE" sz="3600" dirty="0"/>
              <a:t>   </a:t>
            </a:r>
            <a:r>
              <a:rPr lang="de-DE" sz="3200" dirty="0">
                <a:latin typeface="DIN Condensed" pitchFamily="2" charset="0"/>
              </a:rPr>
              <a:t>(mol7 all </a:t>
            </a:r>
            <a:r>
              <a:rPr lang="de-DE" sz="3200" dirty="0" err="1">
                <a:latin typeface="DIN Condensed" pitchFamily="2" charset="0"/>
              </a:rPr>
              <a:t>wco</a:t>
            </a:r>
            <a:r>
              <a:rPr lang="de-DE" sz="3200" dirty="0">
                <a:latin typeface="DIN Condensed" pitchFamily="2" charset="0"/>
              </a:rPr>
              <a:t> molc2 molc3 molc4 molc5 molc6)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3600" dirty="0" err="1"/>
              <a:t>Mismatching</a:t>
            </a:r>
            <a:r>
              <a:rPr lang="de-DE" sz="3600" dirty="0"/>
              <a:t> </a:t>
            </a:r>
            <a:r>
              <a:rPr lang="de-DE" sz="3600" dirty="0" err="1"/>
              <a:t>training</a:t>
            </a:r>
            <a:r>
              <a:rPr lang="de-DE" sz="3600" dirty="0"/>
              <a:t> </a:t>
            </a:r>
            <a:r>
              <a:rPr lang="de-DE" sz="3600" dirty="0" err="1"/>
              <a:t>profile</a:t>
            </a:r>
            <a:r>
              <a:rPr lang="de-DE" sz="3600" dirty="0"/>
              <a:t> (ECMWF83 vs. UMBC48)?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3600" dirty="0"/>
              <a:t>„</a:t>
            </a:r>
            <a:r>
              <a:rPr lang="de-DE" sz="3600" dirty="0" err="1"/>
              <a:t>Unknown</a:t>
            </a:r>
            <a:r>
              <a:rPr lang="de-DE" sz="3600" dirty="0"/>
              <a:t> </a:t>
            </a:r>
            <a:r>
              <a:rPr lang="de-DE" sz="3600" dirty="0" err="1"/>
              <a:t>unknowns</a:t>
            </a:r>
            <a:r>
              <a:rPr lang="de-DE" sz="3600" dirty="0"/>
              <a:t>“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6896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</Words>
  <Application>Microsoft Macintosh PowerPoint</Application>
  <PresentationFormat>Bildschirmpräsentation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DIN Condensed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JCSDA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Auligné</dc:creator>
  <cp:lastModifiedBy>Microsoft Office User</cp:lastModifiedBy>
  <cp:revision>65</cp:revision>
  <dcterms:created xsi:type="dcterms:W3CDTF">2017-07-01T00:06:20Z</dcterms:created>
  <dcterms:modified xsi:type="dcterms:W3CDTF">2020-10-19T19:09:50Z</dcterms:modified>
</cp:coreProperties>
</file>