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545" r:id="rId3"/>
    <p:sldId id="371" r:id="rId4"/>
    <p:sldId id="547" r:id="rId5"/>
    <p:sldId id="548" r:id="rId6"/>
    <p:sldId id="54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722A2EC-6D30-40B9-A60B-F8C2D5B0C614}">
          <p14:sldIdLst>
            <p14:sldId id="256"/>
            <p14:sldId id="545"/>
            <p14:sldId id="371"/>
            <p14:sldId id="547"/>
            <p14:sldId id="548"/>
            <p14:sldId id="5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C00"/>
    <a:srgbClr val="00FA00"/>
    <a:srgbClr val="FF9300"/>
    <a:srgbClr val="FC21F6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2"/>
    <p:restoredTop sz="94534"/>
  </p:normalViewPr>
  <p:slideViewPr>
    <p:cSldViewPr snapToGrid="0" snapToObjects="1">
      <p:cViewPr varScale="1">
        <p:scale>
          <a:sx n="74" d="100"/>
          <a:sy n="74" d="100"/>
        </p:scale>
        <p:origin x="217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9E57D-8948-534E-AD14-97F9BAE6DEDE}" type="datetimeFigureOut">
              <a:rPr lang="en-US" smtClean="0"/>
              <a:t>1/21/21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93055-F8BB-8240-A1D3-93ECC03C4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4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64b969d2d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g64b969d2d6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g64b969d2d6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396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214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75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565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54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9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BD6C-5DFA-D14E-9655-3F5349C4BF4E}" type="datetime1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9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9D14-E214-1F42-A32C-9B5731947C3A}" type="datetime1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2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5289-1D72-2341-9B83-84A3DFC891FC}" type="datetime1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5CD2F-660E-BD47-AA4E-1FFED0992B4E}" type="datetime1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3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3BEC-9ED1-AA41-8469-3BCA709275DA}" type="datetime1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320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92FAA-FDE2-CB45-9315-FEF058EF3FDC}" type="datetime1">
              <a:rPr lang="en-US" smtClean="0"/>
              <a:t>1/21/21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76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CA90-8F7D-684B-BDC5-FB7C81DC4E6F}" type="datetime1">
              <a:rPr lang="en-US" smtClean="0"/>
              <a:t>1/21/21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6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82F7E-5FB8-F041-85A8-955217F5681F}" type="datetime1">
              <a:rPr lang="en-US" smtClean="0"/>
              <a:t>1/21/21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50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9B626-509A-3C4F-AA1B-FCBCB68327AA}" type="datetime1">
              <a:rPr lang="en-US" smtClean="0"/>
              <a:t>1/21/21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37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2FE0-BEEC-8D4E-A9A0-2F6C171A9AFF}" type="datetime1">
              <a:rPr lang="en-US" smtClean="0"/>
              <a:t>1/21/21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6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11615-EF1A-E147-BA97-0EE95A694B7E}" type="datetime1">
              <a:rPr lang="en-US" smtClean="0"/>
              <a:t>1/21/21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3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EB9DB-9028-3145-B89F-527155D4EE47}" type="datetime1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2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4b969d2d6_0_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255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64b969d2d6_0_0"/>
          <p:cNvSpPr/>
          <p:nvPr/>
        </p:nvSpPr>
        <p:spPr>
          <a:xfrm>
            <a:off x="1370873" y="1843092"/>
            <a:ext cx="34290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br>
              <a:rPr lang="en-US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g64b969d2d6_0_0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4870863" y="1692448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g64b969d2d6_0_0"/>
          <p:cNvSpPr/>
          <p:nvPr/>
        </p:nvSpPr>
        <p:spPr>
          <a:xfrm>
            <a:off x="1140512" y="492896"/>
            <a:ext cx="900300" cy="9156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215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g64b969d2d6_0_0"/>
          <p:cNvSpPr txBox="1">
            <a:spLocks noGrp="1"/>
          </p:cNvSpPr>
          <p:nvPr>
            <p:ph type="ctrTitle"/>
          </p:nvPr>
        </p:nvSpPr>
        <p:spPr>
          <a:xfrm>
            <a:off x="227280" y="2066082"/>
            <a:ext cx="8705126" cy="2833721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353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b="1" dirty="0">
                <a:solidFill>
                  <a:schemeClr val="lt1"/>
                </a:solidFill>
              </a:rPr>
              <a:t>UFO Code Sprints</a:t>
            </a:r>
            <a:br>
              <a:rPr lang="en-US" b="1" dirty="0">
                <a:solidFill>
                  <a:schemeClr val="lt1"/>
                </a:solidFill>
              </a:rPr>
            </a:br>
            <a:br>
              <a:rPr lang="en-US" b="1" dirty="0">
                <a:solidFill>
                  <a:schemeClr val="lt1"/>
                </a:solidFill>
              </a:rPr>
            </a:br>
            <a:r>
              <a:rPr lang="en-US" dirty="0">
                <a:solidFill>
                  <a:schemeClr val="lt1"/>
                </a:solidFill>
              </a:rPr>
              <a:t>December 7-18, 2020 &amp;</a:t>
            </a:r>
            <a:br>
              <a:rPr lang="en-US" dirty="0">
                <a:solidFill>
                  <a:schemeClr val="lt1"/>
                </a:solidFill>
              </a:rPr>
            </a:br>
            <a:r>
              <a:rPr lang="en-US" dirty="0">
                <a:solidFill>
                  <a:schemeClr val="lt1"/>
                </a:solidFill>
              </a:rPr>
              <a:t> January 5-15, 2021</a:t>
            </a:r>
            <a:endParaRPr dirty="0">
              <a:solidFill>
                <a:schemeClr val="lt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endParaRPr b="1"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 sz="3200" b="1" dirty="0">
              <a:solidFill>
                <a:schemeClr val="lt1"/>
              </a:solidFill>
            </a:endParaRPr>
          </a:p>
        </p:txBody>
      </p:sp>
      <p:pic>
        <p:nvPicPr>
          <p:cNvPr id="252" name="Google Shape;252;g64b969d2d6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0180" y="-69517"/>
            <a:ext cx="6919326" cy="21603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5D0E07-D8D0-2343-AAB9-615F10C23462}"/>
              </a:ext>
            </a:extLst>
          </p:cNvPr>
          <p:cNvSpPr txBox="1"/>
          <p:nvPr/>
        </p:nvSpPr>
        <p:spPr>
          <a:xfrm>
            <a:off x="29603" y="64886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D28072-3EE5-E34B-BCF5-D83F4B61B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1</a:t>
            </a:fld>
            <a:endParaRPr lang="en-US"/>
          </a:p>
        </p:txBody>
      </p:sp>
      <p:sp>
        <p:nvSpPr>
          <p:cNvPr id="10" name="Google Shape;93;p1">
            <a:extLst>
              <a:ext uri="{FF2B5EF4-FFF2-40B4-BE49-F238E27FC236}">
                <a16:creationId xmlns:a16="http://schemas.microsoft.com/office/drawing/2014/main" id="{0B57C620-31A7-154A-9024-5120FAB163A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8860" y="5193782"/>
            <a:ext cx="9144000" cy="166421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8431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3600" dirty="0">
                <a:solidFill>
                  <a:schemeClr val="lt1"/>
                </a:solidFill>
              </a:rPr>
              <a:t>OBS Core </a:t>
            </a:r>
            <a:r>
              <a:rPr lang="en-US" sz="3600">
                <a:solidFill>
                  <a:schemeClr val="lt1"/>
                </a:solidFill>
              </a:rPr>
              <a:t>Team + </a:t>
            </a:r>
            <a:r>
              <a:rPr lang="en-US" sz="3600" dirty="0">
                <a:solidFill>
                  <a:schemeClr val="lt1"/>
                </a:solidFill>
              </a:rPr>
              <a:t>E. Liu, C. Martin &amp; D. </a:t>
            </a:r>
            <a:r>
              <a:rPr lang="en-US" sz="3600" dirty="0" err="1">
                <a:solidFill>
                  <a:schemeClr val="lt1"/>
                </a:solidFill>
              </a:rPr>
              <a:t>Merkova</a:t>
            </a:r>
            <a:r>
              <a:rPr lang="en-US" sz="3600" dirty="0">
                <a:solidFill>
                  <a:schemeClr val="lt1"/>
                </a:solidFill>
              </a:rPr>
              <a:t> Z. Liu. C. Harlow, J. </a:t>
            </a:r>
            <a:r>
              <a:rPr lang="en-US" sz="3600" dirty="0" err="1">
                <a:solidFill>
                  <a:schemeClr val="lt1"/>
                </a:solidFill>
              </a:rPr>
              <a:t>Jin</a:t>
            </a:r>
            <a:r>
              <a:rPr lang="en-US" sz="3600" dirty="0">
                <a:solidFill>
                  <a:schemeClr val="lt1"/>
                </a:solidFill>
              </a:rPr>
              <a:t> 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3600" dirty="0">
                <a:solidFill>
                  <a:schemeClr val="lt1"/>
                </a:solidFill>
              </a:rPr>
              <a:t>with support of the JEDI/CRTM Core Team</a:t>
            </a:r>
            <a:endParaRPr sz="36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882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BFC07B-0B42-E243-AF5E-182B72793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JEDI UFO Support for NOAA Operational Observations: GSI Observer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962561-8C1B-7243-98AE-435434145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2</a:t>
            </a:fld>
            <a:endParaRPr lang="en-US"/>
          </a:p>
        </p:txBody>
      </p:sp>
      <p:pic>
        <p:nvPicPr>
          <p:cNvPr id="1028" name="Picture 4" descr="https://lh5.googleusercontent.com/y-xUMtS6Qkobudl6RxawHi346Jh-nT6S-uCRnS9-LKL93m0qeXMYnw0z_lpE1-W0t606C4kYYF3MHlUnh0MvZN_4Vf1fpKeKL1i7LcEUY_YRuVlZybaQUo0D0W4DMQgjJwdx5Z4">
            <a:extLst>
              <a:ext uri="{FF2B5EF4-FFF2-40B4-BE49-F238E27FC236}">
                <a16:creationId xmlns:a16="http://schemas.microsoft.com/office/drawing/2014/main" id="{D037716F-B795-AE42-A21C-1E71E8A77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744" y="1091330"/>
            <a:ext cx="5344064" cy="534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48340D-A31A-234C-9C31-CE173A4DB5B3}"/>
              </a:ext>
            </a:extLst>
          </p:cNvPr>
          <p:cNvSpPr/>
          <p:nvPr/>
        </p:nvSpPr>
        <p:spPr>
          <a:xfrm>
            <a:off x="103518" y="2242716"/>
            <a:ext cx="17655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O vs (O-GSI)/O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181393-C235-0948-8710-206662EC530A}"/>
              </a:ext>
            </a:extLst>
          </p:cNvPr>
          <p:cNvSpPr/>
          <p:nvPr/>
        </p:nvSpPr>
        <p:spPr>
          <a:xfrm>
            <a:off x="6771733" y="2242716"/>
            <a:ext cx="207896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O vs (O-JEDI)/O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7FF80A-6F81-AF4D-B249-351F7698B137}"/>
              </a:ext>
            </a:extLst>
          </p:cNvPr>
          <p:cNvSpPr/>
          <p:nvPr/>
        </p:nvSpPr>
        <p:spPr>
          <a:xfrm>
            <a:off x="311988" y="4983480"/>
            <a:ext cx="157863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GSI vs JEDI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E972E4-7A28-1A40-B9C0-83C4F594F5BB}"/>
              </a:ext>
            </a:extLst>
          </p:cNvPr>
          <p:cNvSpPr/>
          <p:nvPr/>
        </p:nvSpPr>
        <p:spPr>
          <a:xfrm>
            <a:off x="6737229" y="4983480"/>
            <a:ext cx="25275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GSI vs (JEDI-GSI)/GSI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24CB4D-59CE-FF43-B5DD-53630470A7EF}"/>
              </a:ext>
            </a:extLst>
          </p:cNvPr>
          <p:cNvSpPr txBox="1"/>
          <p:nvPr/>
        </p:nvSpPr>
        <p:spPr>
          <a:xfrm>
            <a:off x="1340684" y="6488668"/>
            <a:ext cx="6913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NCEP Bending Angle Model (NBAM) GSI vs JEDI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2712270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BFC07B-0B42-E243-AF5E-182B72793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8600" y="-45085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chemeClr val="bg1"/>
                </a:solidFill>
              </a:rPr>
              <a:t>2019 IOS Tasks Overview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962561-8C1B-7243-98AE-435434145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https://lh4.googleusercontent.com/bmGZKm-o4Y0PV-GINItKeVWpIRVbLCseJnc8OV4VWn72uMJh9JU-jC3ThIjDVorFaa8IZV7Tnzur63Gd3LM_Yp2GtWHqa6mOvUHKSjQJ7NH06msPZTpoH-qTosDCIG1ZqMIVjz74">
            <a:extLst>
              <a:ext uri="{FF2B5EF4-FFF2-40B4-BE49-F238E27FC236}">
                <a16:creationId xmlns:a16="http://schemas.microsoft.com/office/drawing/2014/main" id="{6867EB0C-C6C9-C240-8C4E-2B226F673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A9B89CD-70E6-4A47-A610-E25A61B1DD18}"/>
              </a:ext>
            </a:extLst>
          </p:cNvPr>
          <p:cNvSpPr/>
          <p:nvPr/>
        </p:nvSpPr>
        <p:spPr>
          <a:xfrm>
            <a:off x="3726611" y="1121434"/>
            <a:ext cx="5296619" cy="5600041"/>
          </a:xfrm>
          <a:prstGeom prst="rect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992443-A484-3141-86DD-BD93DA125095}"/>
              </a:ext>
            </a:extLst>
          </p:cNvPr>
          <p:cNvSpPr/>
          <p:nvPr/>
        </p:nvSpPr>
        <p:spPr>
          <a:xfrm>
            <a:off x="3786996" y="3505200"/>
            <a:ext cx="5296619" cy="652732"/>
          </a:xfrm>
          <a:prstGeom prst="rect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61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89001-74FF-934E-8C1D-60BE47226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35075"/>
            <a:ext cx="8305800" cy="5486400"/>
          </a:xfrm>
        </p:spPr>
        <p:txBody>
          <a:bodyPr>
            <a:noAutofit/>
          </a:bodyPr>
          <a:lstStyle/>
          <a:p>
            <a:pPr marL="1028700" indent="-1028700">
              <a:buNone/>
            </a:pPr>
            <a:r>
              <a:rPr lang="en-US" b="1" dirty="0">
                <a:solidFill>
                  <a:schemeClr val="accent1"/>
                </a:solidFill>
              </a:rPr>
              <a:t>Goal:</a:t>
            </a:r>
          </a:p>
          <a:p>
            <a:pPr marL="15875" indent="0">
              <a:buNone/>
            </a:pPr>
            <a:r>
              <a:rPr lang="en-US" dirty="0"/>
              <a:t>Develop, test, accept, and deliver </a:t>
            </a:r>
            <a:r>
              <a:rPr lang="en-US" dirty="0" err="1"/>
              <a:t>HofX</a:t>
            </a:r>
            <a:r>
              <a:rPr lang="en-US" dirty="0"/>
              <a:t>, Bias Correction, and QC for all operational instruments at EMC</a:t>
            </a:r>
          </a:p>
          <a:p>
            <a:pPr marL="0" indent="0">
              <a:buNone/>
            </a:pPr>
            <a:endParaRPr lang="en-US" sz="1000" b="1" dirty="0"/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Outcomes: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/>
              <a:t>PRs in UFO repository with YAML files for each validated UFO capability (</a:t>
            </a:r>
            <a:r>
              <a:rPr lang="en-US" dirty="0" err="1"/>
              <a:t>Hofx</a:t>
            </a:r>
            <a:r>
              <a:rPr lang="en-US" dirty="0"/>
              <a:t>, BC &amp; QC) for each instrument 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/>
              <a:t>Document (in </a:t>
            </a:r>
            <a:r>
              <a:rPr lang="en-US" dirty="0" err="1"/>
              <a:t>ZenHub</a:t>
            </a:r>
            <a:r>
              <a:rPr lang="en-US" dirty="0"/>
              <a:t>) missing features to replicate GSI performances</a:t>
            </a:r>
            <a:endParaRPr lang="en-US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BFC07B-0B42-E243-AF5E-182B72793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UFO Code Sprints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962561-8C1B-7243-98AE-435434145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74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89001-74FF-934E-8C1D-60BE47226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35075"/>
            <a:ext cx="8305800" cy="5486400"/>
          </a:xfrm>
        </p:spPr>
        <p:txBody>
          <a:bodyPr>
            <a:noAutofit/>
          </a:bodyPr>
          <a:lstStyle/>
          <a:p>
            <a:pPr marL="1028700" indent="-1028700">
              <a:buNone/>
            </a:pPr>
            <a:r>
              <a:rPr lang="en-US" b="1" i="1" dirty="0" err="1">
                <a:solidFill>
                  <a:schemeClr val="accent1"/>
                </a:solidFill>
              </a:rPr>
              <a:t>geoval</a:t>
            </a:r>
            <a:r>
              <a:rPr lang="en-US" b="1" dirty="0">
                <a:solidFill>
                  <a:schemeClr val="accent1"/>
                </a:solidFill>
              </a:rPr>
              <a:t> and </a:t>
            </a:r>
            <a:r>
              <a:rPr lang="en-US" b="1" i="1" dirty="0" err="1">
                <a:solidFill>
                  <a:schemeClr val="accent1"/>
                </a:solidFill>
              </a:rPr>
              <a:t>obs</a:t>
            </a:r>
            <a:r>
              <a:rPr lang="en-US" b="1" dirty="0">
                <a:solidFill>
                  <a:schemeClr val="accent1"/>
                </a:solidFill>
              </a:rPr>
              <a:t> files for 2020/11/01 12Z: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dirty="0"/>
              <a:t>Generated with </a:t>
            </a:r>
            <a:r>
              <a:rPr lang="en-US" b="1" dirty="0"/>
              <a:t>GSI</a:t>
            </a:r>
            <a:r>
              <a:rPr lang="en-US" dirty="0"/>
              <a:t> and </a:t>
            </a:r>
            <a:r>
              <a:rPr lang="en-US" b="1" i="1" dirty="0" err="1"/>
              <a:t>ioda</a:t>
            </a:r>
            <a:r>
              <a:rPr lang="en-US" b="1" i="1" dirty="0"/>
              <a:t>-converters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b="1" dirty="0"/>
              <a:t>33</a:t>
            </a:r>
            <a:r>
              <a:rPr lang="en-US" dirty="0"/>
              <a:t> full analysis size files from 610Kb to 345Mb</a:t>
            </a:r>
          </a:p>
          <a:p>
            <a:pPr marL="473075" indent="-457200">
              <a:buFont typeface="Arial" panose="020B0604020202020204" pitchFamily="34" charset="0"/>
              <a:buChar char="•"/>
            </a:pPr>
            <a:r>
              <a:rPr lang="en-US" dirty="0"/>
              <a:t>Subsampled </a:t>
            </a:r>
            <a:r>
              <a:rPr lang="en-US" b="1" dirty="0"/>
              <a:t>Medium</a:t>
            </a:r>
            <a:r>
              <a:rPr lang="en-US" dirty="0"/>
              <a:t> and </a:t>
            </a:r>
            <a:r>
              <a:rPr lang="en-US" b="1" dirty="0"/>
              <a:t>Small</a:t>
            </a:r>
            <a:r>
              <a:rPr lang="en-US" dirty="0"/>
              <a:t> size files </a:t>
            </a:r>
          </a:p>
          <a:p>
            <a:pPr marL="0" indent="0">
              <a:buNone/>
            </a:pPr>
            <a:endParaRPr lang="en-US" sz="1000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BFC07B-0B42-E243-AF5E-182B72793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UFO Input Data Generation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962561-8C1B-7243-98AE-435434145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983A01-D8BB-EE42-AB14-BA0DECF12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147" y="3466848"/>
            <a:ext cx="6331788" cy="339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846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BFC07B-0B42-E243-AF5E-182B72793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ZenHub</a:t>
            </a:r>
            <a:r>
              <a:rPr lang="en-US" sz="3600" b="1" dirty="0">
                <a:solidFill>
                  <a:schemeClr val="bg1"/>
                </a:solidFill>
              </a:rPr>
              <a:t> Board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962561-8C1B-7243-98AE-435434145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E9C84F-44DC-6548-85C9-3D17E1D0B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00792"/>
            <a:ext cx="9144000" cy="435555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8632EEC-E87B-DE49-BABF-03190E87CB21}"/>
              </a:ext>
            </a:extLst>
          </p:cNvPr>
          <p:cNvSpPr/>
          <p:nvPr/>
        </p:nvSpPr>
        <p:spPr>
          <a:xfrm>
            <a:off x="2242868" y="2932981"/>
            <a:ext cx="914400" cy="20703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A0AC42-BDB3-4D47-87A3-CBCEDCA25013}"/>
              </a:ext>
            </a:extLst>
          </p:cNvPr>
          <p:cNvSpPr/>
          <p:nvPr/>
        </p:nvSpPr>
        <p:spPr>
          <a:xfrm>
            <a:off x="3200399" y="2932981"/>
            <a:ext cx="914400" cy="20703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8DE5DB-470B-5C4F-B865-95273221FDCB}"/>
              </a:ext>
            </a:extLst>
          </p:cNvPr>
          <p:cNvSpPr txBox="1"/>
          <p:nvPr/>
        </p:nvSpPr>
        <p:spPr>
          <a:xfrm>
            <a:off x="849831" y="1228785"/>
            <a:ext cx="3303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Milestone</a:t>
            </a:r>
            <a:r>
              <a:rPr lang="en-US" dirty="0">
                <a:solidFill>
                  <a:srgbClr val="FF0000"/>
                </a:solidFill>
              </a:rPr>
              <a:t>: OBS December 2020</a:t>
            </a:r>
          </a:p>
          <a:p>
            <a:r>
              <a:rPr lang="en-US" dirty="0">
                <a:solidFill>
                  <a:srgbClr val="FF0000"/>
                </a:solidFill>
              </a:rPr>
              <a:t>		   OBS January 2021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F3DDDE-5EC3-4341-B366-3489B92E71BA}"/>
              </a:ext>
            </a:extLst>
          </p:cNvPr>
          <p:cNvSpPr txBox="1"/>
          <p:nvPr/>
        </p:nvSpPr>
        <p:spPr>
          <a:xfrm>
            <a:off x="4114799" y="1211532"/>
            <a:ext cx="3973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</a:t>
            </a:r>
            <a:r>
              <a:rPr lang="en-US" dirty="0">
                <a:solidFill>
                  <a:srgbClr val="FF0000"/>
                </a:solidFill>
              </a:rPr>
              <a:t>:	OBS Dec 2020 UFO Code sprint</a:t>
            </a:r>
          </a:p>
          <a:p>
            <a:r>
              <a:rPr lang="en-US" dirty="0">
                <a:solidFill>
                  <a:srgbClr val="FF0000"/>
                </a:solidFill>
              </a:rPr>
              <a:t> 		OBS 2021 Jan UFO Code Sprint</a:t>
            </a:r>
          </a:p>
        </p:txBody>
      </p:sp>
    </p:spTree>
    <p:extLst>
      <p:ext uri="{BB962C8B-B14F-4D97-AF65-F5344CB8AC3E}">
        <p14:creationId xmlns:p14="http://schemas.microsoft.com/office/powerpoint/2010/main" val="1375309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21647</TotalTime>
  <Words>237</Words>
  <Application>Microsoft Macintosh PowerPoint</Application>
  <PresentationFormat>On-screen Show (4:3)</PresentationFormat>
  <Paragraphs>42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UFO Code Sprints  December 7-18, 2020 &amp;  January 5-15, 2021  </vt:lpstr>
      <vt:lpstr>JEDI UFO Support for NOAA Operational Observations: GSI Observer</vt:lpstr>
      <vt:lpstr>2019 IOS Tasks Overview</vt:lpstr>
      <vt:lpstr>UFO Code Sprints</vt:lpstr>
      <vt:lpstr>UFO Input Data Generation</vt:lpstr>
      <vt:lpstr>ZenHub Board</vt:lpstr>
    </vt:vector>
  </TitlesOfParts>
  <Company>JCSDA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Auligné</dc:creator>
  <cp:lastModifiedBy>Microsoft Office User</cp:lastModifiedBy>
  <cp:revision>475</cp:revision>
  <dcterms:created xsi:type="dcterms:W3CDTF">2017-07-01T00:06:20Z</dcterms:created>
  <dcterms:modified xsi:type="dcterms:W3CDTF">2021-01-21T15:59:17Z</dcterms:modified>
</cp:coreProperties>
</file>