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3" r:id="rId1"/>
    <p:sldMasterId id="2147483674" r:id="rId2"/>
  </p:sldMasterIdLst>
  <p:notesMasterIdLst>
    <p:notesMasterId r:id="rId13"/>
  </p:notesMasterIdLst>
  <p:sldIdLst>
    <p:sldId id="256" r:id="rId3"/>
    <p:sldId id="258" r:id="rId4"/>
    <p:sldId id="259" r:id="rId5"/>
    <p:sldId id="257" r:id="rId6"/>
    <p:sldId id="265" r:id="rId7"/>
    <p:sldId id="266" r:id="rId8"/>
    <p:sldId id="263" r:id="rId9"/>
    <p:sldId id="264" r:id="rId10"/>
    <p:sldId id="261" r:id="rId11"/>
    <p:sldId id="262" r:id="rId12"/>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542"/>
    <p:restoredTop sz="97431"/>
  </p:normalViewPr>
  <p:slideViewPr>
    <p:cSldViewPr snapToGrid="0">
      <p:cViewPr varScale="1">
        <p:scale>
          <a:sx n="174" d="100"/>
          <a:sy n="174" d="100"/>
        </p:scale>
        <p:origin x="192" y="17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64b969d2d6_0_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9" name="Google Shape;169;g64b969d2d6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70" name="Google Shape;170;g64b969d2d6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98" name="Google Shape;198;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407833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89" name="Google Shape;189;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98" name="Google Shape;198;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8" name="Google Shape;88;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568335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88" name="Google Shape;88;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001994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88" name="Google Shape;88;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60123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98" name="Google Shape;198;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209423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98" name="Google Shape;198;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600211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98" name="Google Shape;198;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855697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type="title">
  <p:cSld name="TITLE">
    <p:spTree>
      <p:nvGrpSpPr>
        <p:cNvPr id="1" name="Shape 11"/>
        <p:cNvGrpSpPr/>
        <p:nvPr/>
      </p:nvGrpSpPr>
      <p:grpSpPr>
        <a:xfrm>
          <a:off x="0" y="0"/>
          <a:ext cx="0" cy="0"/>
          <a:chOff x="0" y="0"/>
          <a:chExt cx="0" cy="0"/>
        </a:xfrm>
      </p:grpSpPr>
      <p:sp>
        <p:nvSpPr>
          <p:cNvPr id="12" name="Google Shape;12;p2"/>
          <p:cNvSpPr txBox="1">
            <a:spLocks noGrp="1"/>
          </p:cNvSpPr>
          <p:nvPr>
            <p:ph type="ctrTitle"/>
          </p:nvPr>
        </p:nvSpPr>
        <p:spPr>
          <a:xfrm>
            <a:off x="685800" y="2130428"/>
            <a:ext cx="7772400" cy="14700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2"/>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a:endParaRPr/>
          </a:p>
        </p:txBody>
      </p:sp>
      <p:sp>
        <p:nvSpPr>
          <p:cNvPr id="14" name="Google Shape;14;p2"/>
          <p:cNvSpPr txBox="1">
            <a:spLocks noGrp="1"/>
          </p:cNvSpPr>
          <p:nvPr>
            <p:ph type="dt" idx="10"/>
          </p:nvPr>
        </p:nvSpPr>
        <p:spPr>
          <a:xfrm>
            <a:off x="457200" y="6356353"/>
            <a:ext cx="21336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2"/>
          <p:cNvSpPr txBox="1">
            <a:spLocks noGrp="1"/>
          </p:cNvSpPr>
          <p:nvPr>
            <p:ph type="ftr" idx="11"/>
          </p:nvPr>
        </p:nvSpPr>
        <p:spPr>
          <a:xfrm>
            <a:off x="3124200" y="6356353"/>
            <a:ext cx="28956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2"/>
          <p:cNvSpPr txBox="1">
            <a:spLocks noGrp="1"/>
          </p:cNvSpPr>
          <p:nvPr>
            <p:ph type="sldNum" idx="12"/>
          </p:nvPr>
        </p:nvSpPr>
        <p:spPr>
          <a:xfrm>
            <a:off x="6553200" y="6356353"/>
            <a:ext cx="21336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TWO_OBJECTS_WITH_TEXT" type="twoTxTwoObj">
  <p:cSld name="TWO_OBJECTS_WITH_TEXT">
    <p:spTree>
      <p:nvGrpSpPr>
        <p:cNvPr id="1" name="Shape 57"/>
        <p:cNvGrpSpPr/>
        <p:nvPr/>
      </p:nvGrpSpPr>
      <p:grpSpPr>
        <a:xfrm>
          <a:off x="0" y="0"/>
          <a:ext cx="0" cy="0"/>
          <a:chOff x="0" y="0"/>
          <a:chExt cx="0" cy="0"/>
        </a:xfrm>
      </p:grpSpPr>
      <p:sp>
        <p:nvSpPr>
          <p:cNvPr id="58" name="Google Shape;58;p11"/>
          <p:cNvSpPr txBox="1">
            <a:spLocks noGrp="1"/>
          </p:cNvSpPr>
          <p:nvPr>
            <p:ph type="title"/>
          </p:nvPr>
        </p:nvSpPr>
        <p:spPr>
          <a:xfrm>
            <a:off x="457200" y="274639"/>
            <a:ext cx="8229600" cy="11430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1"/>
          <p:cNvSpPr txBox="1">
            <a:spLocks noGrp="1"/>
          </p:cNvSpPr>
          <p:nvPr>
            <p:ph type="body" idx="1"/>
          </p:nvPr>
        </p:nvSpPr>
        <p:spPr>
          <a:xfrm>
            <a:off x="457200" y="1535115"/>
            <a:ext cx="4040100" cy="639900"/>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60" name="Google Shape;60;p11"/>
          <p:cNvSpPr txBox="1">
            <a:spLocks noGrp="1"/>
          </p:cNvSpPr>
          <p:nvPr>
            <p:ph type="body" idx="2"/>
          </p:nvPr>
        </p:nvSpPr>
        <p:spPr>
          <a:xfrm>
            <a:off x="457200" y="2174875"/>
            <a:ext cx="4040100" cy="3951300"/>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61" name="Google Shape;61;p11"/>
          <p:cNvSpPr txBox="1">
            <a:spLocks noGrp="1"/>
          </p:cNvSpPr>
          <p:nvPr>
            <p:ph type="body" idx="3"/>
          </p:nvPr>
        </p:nvSpPr>
        <p:spPr>
          <a:xfrm>
            <a:off x="4645028" y="1535115"/>
            <a:ext cx="4041900" cy="639900"/>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62" name="Google Shape;62;p11"/>
          <p:cNvSpPr txBox="1">
            <a:spLocks noGrp="1"/>
          </p:cNvSpPr>
          <p:nvPr>
            <p:ph type="body" idx="4"/>
          </p:nvPr>
        </p:nvSpPr>
        <p:spPr>
          <a:xfrm>
            <a:off x="4645028" y="2174875"/>
            <a:ext cx="4041900" cy="3951300"/>
          </a:xfrm>
          <a:prstGeom prst="rect">
            <a:avLst/>
          </a:prstGeom>
          <a:noFill/>
          <a:ln>
            <a:noFill/>
          </a:ln>
        </p:spPr>
        <p:txBody>
          <a:bodyPr spcFirstLastPara="1" wrap="square" lIns="91425" tIns="45700" rIns="91425" bIns="45700" anchor="t" anchorCtr="0">
            <a:no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63" name="Google Shape;63;p11"/>
          <p:cNvSpPr txBox="1">
            <a:spLocks noGrp="1"/>
          </p:cNvSpPr>
          <p:nvPr>
            <p:ph type="dt" idx="10"/>
          </p:nvPr>
        </p:nvSpPr>
        <p:spPr>
          <a:xfrm>
            <a:off x="457200" y="6356353"/>
            <a:ext cx="21336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11"/>
          <p:cNvSpPr txBox="1">
            <a:spLocks noGrp="1"/>
          </p:cNvSpPr>
          <p:nvPr>
            <p:ph type="ftr" idx="11"/>
          </p:nvPr>
        </p:nvSpPr>
        <p:spPr>
          <a:xfrm>
            <a:off x="3124200" y="6356353"/>
            <a:ext cx="28956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11"/>
          <p:cNvSpPr txBox="1">
            <a:spLocks noGrp="1"/>
          </p:cNvSpPr>
          <p:nvPr>
            <p:ph type="sldNum" idx="12"/>
          </p:nvPr>
        </p:nvSpPr>
        <p:spPr>
          <a:xfrm>
            <a:off x="6553200" y="6356353"/>
            <a:ext cx="21336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OBJECT_WITH_CAPTION_TEXT" type="objTx">
  <p:cSld name="OBJECT_WITH_CAPTION_TEXT">
    <p:spTree>
      <p:nvGrpSpPr>
        <p:cNvPr id="1" name="Shape 66"/>
        <p:cNvGrpSpPr/>
        <p:nvPr/>
      </p:nvGrpSpPr>
      <p:grpSpPr>
        <a:xfrm>
          <a:off x="0" y="0"/>
          <a:ext cx="0" cy="0"/>
          <a:chOff x="0" y="0"/>
          <a:chExt cx="0" cy="0"/>
        </a:xfrm>
      </p:grpSpPr>
      <p:sp>
        <p:nvSpPr>
          <p:cNvPr id="67" name="Google Shape;67;p12"/>
          <p:cNvSpPr txBox="1">
            <a:spLocks noGrp="1"/>
          </p:cNvSpPr>
          <p:nvPr>
            <p:ph type="title"/>
          </p:nvPr>
        </p:nvSpPr>
        <p:spPr>
          <a:xfrm>
            <a:off x="457202" y="273051"/>
            <a:ext cx="3008400" cy="11622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chemeClr val="dk1"/>
              </a:buClr>
              <a:buSzPts val="2000"/>
              <a:buFont typeface="Calibri"/>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12"/>
          <p:cNvSpPr txBox="1">
            <a:spLocks noGrp="1"/>
          </p:cNvSpPr>
          <p:nvPr>
            <p:ph type="body" idx="1"/>
          </p:nvPr>
        </p:nvSpPr>
        <p:spPr>
          <a:xfrm>
            <a:off x="3575050" y="273054"/>
            <a:ext cx="5111700" cy="5853000"/>
          </a:xfrm>
          <a:prstGeom prst="rect">
            <a:avLst/>
          </a:prstGeom>
          <a:noFill/>
          <a:ln>
            <a:noFill/>
          </a:ln>
        </p:spPr>
        <p:txBody>
          <a:bodyPr spcFirstLastPara="1" wrap="square" lIns="91425" tIns="45700" rIns="91425" bIns="45700" anchor="t" anchorCtr="0">
            <a:noAutofit/>
          </a:bodyPr>
          <a:lstStyle>
            <a:lvl1pPr marL="457200" lvl="0" indent="-431800" algn="l">
              <a:lnSpc>
                <a:spcPct val="100000"/>
              </a:lnSpc>
              <a:spcBef>
                <a:spcPts val="640"/>
              </a:spcBef>
              <a:spcAft>
                <a:spcPts val="0"/>
              </a:spcAft>
              <a:buClr>
                <a:schemeClr val="dk1"/>
              </a:buClr>
              <a:buSzPts val="3200"/>
              <a:buChar char="•"/>
              <a:defRPr sz="3200"/>
            </a:lvl1pPr>
            <a:lvl2pPr marL="914400" lvl="1" indent="-406400" algn="l">
              <a:lnSpc>
                <a:spcPct val="100000"/>
              </a:lnSpc>
              <a:spcBef>
                <a:spcPts val="560"/>
              </a:spcBef>
              <a:spcAft>
                <a:spcPts val="0"/>
              </a:spcAft>
              <a:buClr>
                <a:schemeClr val="dk1"/>
              </a:buClr>
              <a:buSzPts val="2800"/>
              <a:buChar char="–"/>
              <a:defRPr sz="2800"/>
            </a:lvl2pPr>
            <a:lvl3pPr marL="1371600" lvl="2" indent="-381000" algn="l">
              <a:lnSpc>
                <a:spcPct val="100000"/>
              </a:lnSpc>
              <a:spcBef>
                <a:spcPts val="480"/>
              </a:spcBef>
              <a:spcAft>
                <a:spcPts val="0"/>
              </a:spcAft>
              <a:buClr>
                <a:schemeClr val="dk1"/>
              </a:buClr>
              <a:buSzPts val="2400"/>
              <a:buChar char="•"/>
              <a:defRPr sz="2400"/>
            </a:lvl3pPr>
            <a:lvl4pPr marL="1828800" lvl="3" indent="-355600" algn="l">
              <a:lnSpc>
                <a:spcPct val="100000"/>
              </a:lnSpc>
              <a:spcBef>
                <a:spcPts val="400"/>
              </a:spcBef>
              <a:spcAft>
                <a:spcPts val="0"/>
              </a:spcAft>
              <a:buClr>
                <a:schemeClr val="dk1"/>
              </a:buClr>
              <a:buSzPts val="2000"/>
              <a:buChar char="–"/>
              <a:defRPr sz="2000"/>
            </a:lvl4pPr>
            <a:lvl5pPr marL="2286000" lvl="4" indent="-355600" algn="l">
              <a:lnSpc>
                <a:spcPct val="100000"/>
              </a:lnSpc>
              <a:spcBef>
                <a:spcPts val="400"/>
              </a:spcBef>
              <a:spcAft>
                <a:spcPts val="0"/>
              </a:spcAft>
              <a:buClr>
                <a:schemeClr val="dk1"/>
              </a:buClr>
              <a:buSzPts val="2000"/>
              <a:buChar char="»"/>
              <a:defRPr sz="2000"/>
            </a:lvl5pPr>
            <a:lvl6pPr marL="2743200" lvl="5" indent="-355600" algn="l">
              <a:lnSpc>
                <a:spcPct val="100000"/>
              </a:lnSpc>
              <a:spcBef>
                <a:spcPts val="400"/>
              </a:spcBef>
              <a:spcAft>
                <a:spcPts val="0"/>
              </a:spcAft>
              <a:buClr>
                <a:schemeClr val="dk1"/>
              </a:buClr>
              <a:buSzPts val="2000"/>
              <a:buChar char="•"/>
              <a:defRPr sz="2000"/>
            </a:lvl6pPr>
            <a:lvl7pPr marL="3200400" lvl="6" indent="-355600" algn="l">
              <a:lnSpc>
                <a:spcPct val="100000"/>
              </a:lnSpc>
              <a:spcBef>
                <a:spcPts val="400"/>
              </a:spcBef>
              <a:spcAft>
                <a:spcPts val="0"/>
              </a:spcAft>
              <a:buClr>
                <a:schemeClr val="dk1"/>
              </a:buClr>
              <a:buSzPts val="2000"/>
              <a:buChar char="•"/>
              <a:defRPr sz="2000"/>
            </a:lvl7pPr>
            <a:lvl8pPr marL="3657600" lvl="7" indent="-355600" algn="l">
              <a:lnSpc>
                <a:spcPct val="100000"/>
              </a:lnSpc>
              <a:spcBef>
                <a:spcPts val="400"/>
              </a:spcBef>
              <a:spcAft>
                <a:spcPts val="0"/>
              </a:spcAft>
              <a:buClr>
                <a:schemeClr val="dk1"/>
              </a:buClr>
              <a:buSzPts val="2000"/>
              <a:buChar char="•"/>
              <a:defRPr sz="2000"/>
            </a:lvl8pPr>
            <a:lvl9pPr marL="4114800" lvl="8" indent="-355600" algn="l">
              <a:lnSpc>
                <a:spcPct val="100000"/>
              </a:lnSpc>
              <a:spcBef>
                <a:spcPts val="400"/>
              </a:spcBef>
              <a:spcAft>
                <a:spcPts val="0"/>
              </a:spcAft>
              <a:buClr>
                <a:schemeClr val="dk1"/>
              </a:buClr>
              <a:buSzPts val="2000"/>
              <a:buChar char="•"/>
              <a:defRPr sz="2000"/>
            </a:lvl9pPr>
          </a:lstStyle>
          <a:p>
            <a:endParaRPr/>
          </a:p>
        </p:txBody>
      </p:sp>
      <p:sp>
        <p:nvSpPr>
          <p:cNvPr id="69" name="Google Shape;69;p12"/>
          <p:cNvSpPr txBox="1">
            <a:spLocks noGrp="1"/>
          </p:cNvSpPr>
          <p:nvPr>
            <p:ph type="body" idx="2"/>
          </p:nvPr>
        </p:nvSpPr>
        <p:spPr>
          <a:xfrm>
            <a:off x="457202" y="1435103"/>
            <a:ext cx="3008400" cy="4691100"/>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70" name="Google Shape;70;p12"/>
          <p:cNvSpPr txBox="1">
            <a:spLocks noGrp="1"/>
          </p:cNvSpPr>
          <p:nvPr>
            <p:ph type="dt" idx="10"/>
          </p:nvPr>
        </p:nvSpPr>
        <p:spPr>
          <a:xfrm>
            <a:off x="457200" y="6356353"/>
            <a:ext cx="21336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12"/>
          <p:cNvSpPr txBox="1">
            <a:spLocks noGrp="1"/>
          </p:cNvSpPr>
          <p:nvPr>
            <p:ph type="ftr" idx="11"/>
          </p:nvPr>
        </p:nvSpPr>
        <p:spPr>
          <a:xfrm>
            <a:off x="3124200" y="6356353"/>
            <a:ext cx="28956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12"/>
          <p:cNvSpPr txBox="1">
            <a:spLocks noGrp="1"/>
          </p:cNvSpPr>
          <p:nvPr>
            <p:ph type="sldNum" idx="12"/>
          </p:nvPr>
        </p:nvSpPr>
        <p:spPr>
          <a:xfrm>
            <a:off x="6553200" y="6356353"/>
            <a:ext cx="21336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PICTURE_WITH_CAPTION_TEXT" type="picTx">
  <p:cSld name="PICTURE_WITH_CAPTION_TEXT">
    <p:spTree>
      <p:nvGrpSpPr>
        <p:cNvPr id="1" name="Shape 73"/>
        <p:cNvGrpSpPr/>
        <p:nvPr/>
      </p:nvGrpSpPr>
      <p:grpSpPr>
        <a:xfrm>
          <a:off x="0" y="0"/>
          <a:ext cx="0" cy="0"/>
          <a:chOff x="0" y="0"/>
          <a:chExt cx="0" cy="0"/>
        </a:xfrm>
      </p:grpSpPr>
      <p:sp>
        <p:nvSpPr>
          <p:cNvPr id="74" name="Google Shape;74;p13"/>
          <p:cNvSpPr txBox="1">
            <a:spLocks noGrp="1"/>
          </p:cNvSpPr>
          <p:nvPr>
            <p:ph type="title"/>
          </p:nvPr>
        </p:nvSpPr>
        <p:spPr>
          <a:xfrm>
            <a:off x="1792288" y="4800602"/>
            <a:ext cx="5486400" cy="5667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chemeClr val="dk1"/>
              </a:buClr>
              <a:buSzPts val="2000"/>
              <a:buFont typeface="Calibri"/>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5" name="Google Shape;75;p13"/>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100000"/>
              </a:lnSpc>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76" name="Google Shape;76;p13"/>
          <p:cNvSpPr txBox="1">
            <a:spLocks noGrp="1"/>
          </p:cNvSpPr>
          <p:nvPr>
            <p:ph type="body" idx="1"/>
          </p:nvPr>
        </p:nvSpPr>
        <p:spPr>
          <a:xfrm>
            <a:off x="1792288" y="5367340"/>
            <a:ext cx="5486400" cy="804900"/>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77" name="Google Shape;77;p13"/>
          <p:cNvSpPr txBox="1">
            <a:spLocks noGrp="1"/>
          </p:cNvSpPr>
          <p:nvPr>
            <p:ph type="dt" idx="10"/>
          </p:nvPr>
        </p:nvSpPr>
        <p:spPr>
          <a:xfrm>
            <a:off x="457200" y="6356353"/>
            <a:ext cx="21336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13"/>
          <p:cNvSpPr txBox="1">
            <a:spLocks noGrp="1"/>
          </p:cNvSpPr>
          <p:nvPr>
            <p:ph type="ftr" idx="11"/>
          </p:nvPr>
        </p:nvSpPr>
        <p:spPr>
          <a:xfrm>
            <a:off x="3124200" y="6356353"/>
            <a:ext cx="28956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13"/>
          <p:cNvSpPr txBox="1">
            <a:spLocks noGrp="1"/>
          </p:cNvSpPr>
          <p:nvPr>
            <p:ph type="sldNum" idx="12"/>
          </p:nvPr>
        </p:nvSpPr>
        <p:spPr>
          <a:xfrm>
            <a:off x="6553200" y="6356353"/>
            <a:ext cx="21336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VERTICAL_TEXT" type="vertTx">
  <p:cSld name="VERTICAL_TEXT">
    <p:spTree>
      <p:nvGrpSpPr>
        <p:cNvPr id="1" name="Shape 80"/>
        <p:cNvGrpSpPr/>
        <p:nvPr/>
      </p:nvGrpSpPr>
      <p:grpSpPr>
        <a:xfrm>
          <a:off x="0" y="0"/>
          <a:ext cx="0" cy="0"/>
          <a:chOff x="0" y="0"/>
          <a:chExt cx="0" cy="0"/>
        </a:xfrm>
      </p:grpSpPr>
      <p:sp>
        <p:nvSpPr>
          <p:cNvPr id="81" name="Google Shape;81;p14"/>
          <p:cNvSpPr txBox="1">
            <a:spLocks noGrp="1"/>
          </p:cNvSpPr>
          <p:nvPr>
            <p:ph type="title"/>
          </p:nvPr>
        </p:nvSpPr>
        <p:spPr>
          <a:xfrm>
            <a:off x="457200" y="274639"/>
            <a:ext cx="8229600" cy="11430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14"/>
          <p:cNvSpPr txBox="1">
            <a:spLocks noGrp="1"/>
          </p:cNvSpPr>
          <p:nvPr>
            <p:ph type="body" idx="1"/>
          </p:nvPr>
        </p:nvSpPr>
        <p:spPr>
          <a:xfrm rot="5400000">
            <a:off x="2308951" y="-251550"/>
            <a:ext cx="4526100" cy="82296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83" name="Google Shape;83;p14"/>
          <p:cNvSpPr txBox="1">
            <a:spLocks noGrp="1"/>
          </p:cNvSpPr>
          <p:nvPr>
            <p:ph type="dt" idx="10"/>
          </p:nvPr>
        </p:nvSpPr>
        <p:spPr>
          <a:xfrm>
            <a:off x="457200" y="6356353"/>
            <a:ext cx="21336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14"/>
          <p:cNvSpPr txBox="1">
            <a:spLocks noGrp="1"/>
          </p:cNvSpPr>
          <p:nvPr>
            <p:ph type="ftr" idx="11"/>
          </p:nvPr>
        </p:nvSpPr>
        <p:spPr>
          <a:xfrm>
            <a:off x="3124200" y="6356353"/>
            <a:ext cx="28956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5" name="Google Shape;85;p14"/>
          <p:cNvSpPr txBox="1">
            <a:spLocks noGrp="1"/>
          </p:cNvSpPr>
          <p:nvPr>
            <p:ph type="sldNum" idx="12"/>
          </p:nvPr>
        </p:nvSpPr>
        <p:spPr>
          <a:xfrm>
            <a:off x="6553200" y="6356353"/>
            <a:ext cx="21336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VERTICAL_TITLE_AND_VERTICAL_TEXT" type="vertTitleAndTx">
  <p:cSld name="VERTICAL_TITLE_AND_VERTICAL_TEXT">
    <p:spTree>
      <p:nvGrpSpPr>
        <p:cNvPr id="1" name="Shape 86"/>
        <p:cNvGrpSpPr/>
        <p:nvPr/>
      </p:nvGrpSpPr>
      <p:grpSpPr>
        <a:xfrm>
          <a:off x="0" y="0"/>
          <a:ext cx="0" cy="0"/>
          <a:chOff x="0" y="0"/>
          <a:chExt cx="0" cy="0"/>
        </a:xfrm>
      </p:grpSpPr>
      <p:sp>
        <p:nvSpPr>
          <p:cNvPr id="87" name="Google Shape;87;p15"/>
          <p:cNvSpPr txBox="1">
            <a:spLocks noGrp="1"/>
          </p:cNvSpPr>
          <p:nvPr>
            <p:ph type="title"/>
          </p:nvPr>
        </p:nvSpPr>
        <p:spPr>
          <a:xfrm rot="5400000">
            <a:off x="4732351" y="2171689"/>
            <a:ext cx="5851500" cy="20574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8" name="Google Shape;88;p15"/>
          <p:cNvSpPr txBox="1">
            <a:spLocks noGrp="1"/>
          </p:cNvSpPr>
          <p:nvPr>
            <p:ph type="body" idx="1"/>
          </p:nvPr>
        </p:nvSpPr>
        <p:spPr>
          <a:xfrm rot="5400000">
            <a:off x="541352" y="190490"/>
            <a:ext cx="5851500" cy="60198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89" name="Google Shape;89;p15"/>
          <p:cNvSpPr txBox="1">
            <a:spLocks noGrp="1"/>
          </p:cNvSpPr>
          <p:nvPr>
            <p:ph type="dt" idx="10"/>
          </p:nvPr>
        </p:nvSpPr>
        <p:spPr>
          <a:xfrm>
            <a:off x="457200" y="6356353"/>
            <a:ext cx="21336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0" name="Google Shape;90;p15"/>
          <p:cNvSpPr txBox="1">
            <a:spLocks noGrp="1"/>
          </p:cNvSpPr>
          <p:nvPr>
            <p:ph type="ftr" idx="11"/>
          </p:nvPr>
        </p:nvSpPr>
        <p:spPr>
          <a:xfrm>
            <a:off x="3124200" y="6356353"/>
            <a:ext cx="28956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1" name="Google Shape;91;p15"/>
          <p:cNvSpPr txBox="1">
            <a:spLocks noGrp="1"/>
          </p:cNvSpPr>
          <p:nvPr>
            <p:ph type="sldNum" idx="12"/>
          </p:nvPr>
        </p:nvSpPr>
        <p:spPr>
          <a:xfrm>
            <a:off x="6553200" y="6356353"/>
            <a:ext cx="21336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98"/>
        <p:cNvGrpSpPr/>
        <p:nvPr/>
      </p:nvGrpSpPr>
      <p:grpSpPr>
        <a:xfrm>
          <a:off x="0" y="0"/>
          <a:ext cx="0" cy="0"/>
          <a:chOff x="0" y="0"/>
          <a:chExt cx="0" cy="0"/>
        </a:xfrm>
      </p:grpSpPr>
      <p:sp>
        <p:nvSpPr>
          <p:cNvPr id="99" name="Google Shape;99;p1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marR="0" lvl="0" algn="ctr">
              <a:lnSpc>
                <a:spcPct val="10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100" name="Google Shape;100;p17"/>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Autofit/>
          </a:bodyPr>
          <a:lstStyle>
            <a:lvl1pPr marL="457200" marR="0" lvl="0" indent="-431800" algn="l">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01" name="Google Shape;101;p1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a:lnSpc>
                <a:spcPct val="100000"/>
              </a:lnSpc>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2" name="Google Shape;102;p1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a:lnSpc>
                <a:spcPct val="100000"/>
              </a:lnSpc>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3" name="Google Shape;103;p1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10"/>
        <p:cNvGrpSpPr/>
        <p:nvPr/>
      </p:nvGrpSpPr>
      <p:grpSpPr>
        <a:xfrm>
          <a:off x="0" y="0"/>
          <a:ext cx="0" cy="0"/>
          <a:chOff x="0" y="0"/>
          <a:chExt cx="0" cy="0"/>
        </a:xfrm>
      </p:grpSpPr>
      <p:sp>
        <p:nvSpPr>
          <p:cNvPr id="111" name="Google Shape;111;p19"/>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chemeClr val="dk1"/>
              </a:buClr>
              <a:buSzPts val="4000"/>
              <a:buFont typeface="Calibri"/>
              <a:buNone/>
              <a:defRPr sz="4000" b="1" i="0" u="none" strike="noStrike" cap="none">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112" name="Google Shape;112;p19"/>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Autofit/>
          </a:bodyPr>
          <a:lstStyle>
            <a:lvl1pPr marL="457200" marR="0" lvl="0" indent="-228600" algn="l">
              <a:lnSpc>
                <a:spcPct val="100000"/>
              </a:lnSpc>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1pPr>
            <a:lvl2pPr marL="914400" marR="0" lvl="1" indent="-228600" algn="l">
              <a:lnSpc>
                <a:spcPct val="100000"/>
              </a:lnSpc>
              <a:spcBef>
                <a:spcPts val="360"/>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2pPr>
            <a:lvl3pPr marL="1371600" marR="0" lvl="2" indent="-228600" algn="l">
              <a:lnSpc>
                <a:spcPct val="100000"/>
              </a:lnSpc>
              <a:spcBef>
                <a:spcPts val="32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3pPr>
            <a:lvl4pPr marL="1828800" marR="0" lvl="3" indent="-228600" algn="l">
              <a:lnSpc>
                <a:spcPct val="100000"/>
              </a:lnSpc>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4pPr>
            <a:lvl5pPr marL="2286000" marR="0" lvl="4" indent="-228600" algn="l">
              <a:lnSpc>
                <a:spcPct val="100000"/>
              </a:lnSpc>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5pPr>
            <a:lvl6pPr marL="2743200" marR="0" lvl="5" indent="-228600" algn="l">
              <a:lnSpc>
                <a:spcPct val="100000"/>
              </a:lnSpc>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6pPr>
            <a:lvl7pPr marL="3200400" marR="0" lvl="6" indent="-228600" algn="l">
              <a:lnSpc>
                <a:spcPct val="100000"/>
              </a:lnSpc>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7pPr>
            <a:lvl8pPr marL="3657600" marR="0" lvl="7" indent="-228600" algn="l">
              <a:lnSpc>
                <a:spcPct val="100000"/>
              </a:lnSpc>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8pPr>
            <a:lvl9pPr marL="4114800" marR="0" lvl="8" indent="-228600" algn="l">
              <a:lnSpc>
                <a:spcPct val="100000"/>
              </a:lnSpc>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9pPr>
          </a:lstStyle>
          <a:p>
            <a:endParaRPr/>
          </a:p>
        </p:txBody>
      </p:sp>
      <p:sp>
        <p:nvSpPr>
          <p:cNvPr id="113" name="Google Shape;113;p1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a:lnSpc>
                <a:spcPct val="100000"/>
              </a:lnSpc>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14" name="Google Shape;114;p1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a:lnSpc>
                <a:spcPct val="100000"/>
              </a:lnSpc>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15" name="Google Shape;115;p1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16"/>
        <p:cNvGrpSpPr/>
        <p:nvPr/>
      </p:nvGrpSpPr>
      <p:grpSpPr>
        <a:xfrm>
          <a:off x="0" y="0"/>
          <a:ext cx="0" cy="0"/>
          <a:chOff x="0" y="0"/>
          <a:chExt cx="0" cy="0"/>
        </a:xfrm>
      </p:grpSpPr>
      <p:sp>
        <p:nvSpPr>
          <p:cNvPr id="117" name="Google Shape;117;p2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marR="0" lvl="0" algn="ctr">
              <a:lnSpc>
                <a:spcPct val="10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118" name="Google Shape;118;p20"/>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Autofit/>
          </a:bodyPr>
          <a:lstStyle>
            <a:lvl1pPr marL="457200" marR="0" lvl="0" indent="-406400" algn="l">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9" name="Google Shape;119;p20"/>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Autofit/>
          </a:bodyPr>
          <a:lstStyle>
            <a:lvl1pPr marL="457200" marR="0" lvl="0" indent="-406400" algn="l">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0" name="Google Shape;120;p2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a:lnSpc>
                <a:spcPct val="100000"/>
              </a:lnSpc>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21" name="Google Shape;121;p2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a:lnSpc>
                <a:spcPct val="100000"/>
              </a:lnSpc>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22" name="Google Shape;122;p2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23"/>
        <p:cNvGrpSpPr/>
        <p:nvPr/>
      </p:nvGrpSpPr>
      <p:grpSpPr>
        <a:xfrm>
          <a:off x="0" y="0"/>
          <a:ext cx="0" cy="0"/>
          <a:chOff x="0" y="0"/>
          <a:chExt cx="0" cy="0"/>
        </a:xfrm>
      </p:grpSpPr>
      <p:sp>
        <p:nvSpPr>
          <p:cNvPr id="124" name="Google Shape;124;p2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marR="0" lvl="0" algn="ctr">
              <a:lnSpc>
                <a:spcPct val="10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125" name="Google Shape;125;p21"/>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Autofit/>
          </a:bodyPr>
          <a:lstStyle>
            <a:lvl1pPr marL="457200" marR="0" lvl="0" indent="-228600" algn="l">
              <a:lnSpc>
                <a:spcPct val="100000"/>
              </a:lnSpc>
              <a:spcBef>
                <a:spcPts val="48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914400" marR="0" lvl="1" indent="-228600" algn="l">
              <a:lnSpc>
                <a:spcPct val="100000"/>
              </a:lnSpc>
              <a:spcBef>
                <a:spcPts val="4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a:lnSpc>
                <a:spcPct val="100000"/>
              </a:lnSpc>
              <a:spcBef>
                <a:spcPts val="36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126" name="Google Shape;126;p21"/>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Autofit/>
          </a:bodyPr>
          <a:lstStyle>
            <a:lvl1pPr marL="457200" marR="0" lvl="0" indent="-381000" algn="l">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55600"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30200" algn="l">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5pPr>
            <a:lvl6pPr marL="2743200" marR="0" lvl="5" indent="-330200" algn="l">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6pPr>
            <a:lvl7pPr marL="3200400" marR="0" lvl="6" indent="-330200" algn="l">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7pPr>
            <a:lvl8pPr marL="3657600" marR="0" lvl="7" indent="-330200" algn="l">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8pPr>
            <a:lvl9pPr marL="4114800" marR="0" lvl="8" indent="-330200" algn="l">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127" name="Google Shape;127;p21"/>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Autofit/>
          </a:bodyPr>
          <a:lstStyle>
            <a:lvl1pPr marL="457200" marR="0" lvl="0" indent="-228600" algn="l">
              <a:lnSpc>
                <a:spcPct val="100000"/>
              </a:lnSpc>
              <a:spcBef>
                <a:spcPts val="48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914400" marR="0" lvl="1" indent="-228600" algn="l">
              <a:lnSpc>
                <a:spcPct val="100000"/>
              </a:lnSpc>
              <a:spcBef>
                <a:spcPts val="4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a:lnSpc>
                <a:spcPct val="100000"/>
              </a:lnSpc>
              <a:spcBef>
                <a:spcPts val="36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a:lnSpc>
                <a:spcPct val="100000"/>
              </a:lnSpc>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128" name="Google Shape;128;p21"/>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Autofit/>
          </a:bodyPr>
          <a:lstStyle>
            <a:lvl1pPr marL="457200" marR="0" lvl="0" indent="-381000" algn="l">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55600"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30200" algn="l">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5pPr>
            <a:lvl6pPr marL="2743200" marR="0" lvl="5" indent="-330200" algn="l">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6pPr>
            <a:lvl7pPr marL="3200400" marR="0" lvl="6" indent="-330200" algn="l">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7pPr>
            <a:lvl8pPr marL="3657600" marR="0" lvl="7" indent="-330200" algn="l">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8pPr>
            <a:lvl9pPr marL="4114800" marR="0" lvl="8" indent="-330200" algn="l">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129" name="Google Shape;129;p2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a:lnSpc>
                <a:spcPct val="100000"/>
              </a:lnSpc>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0" name="Google Shape;130;p2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a:lnSpc>
                <a:spcPct val="100000"/>
              </a:lnSpc>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1" name="Google Shape;131;p2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32"/>
        <p:cNvGrpSpPr/>
        <p:nvPr/>
      </p:nvGrpSpPr>
      <p:grpSpPr>
        <a:xfrm>
          <a:off x="0" y="0"/>
          <a:ext cx="0" cy="0"/>
          <a:chOff x="0" y="0"/>
          <a:chExt cx="0" cy="0"/>
        </a:xfrm>
      </p:grpSpPr>
      <p:sp>
        <p:nvSpPr>
          <p:cNvPr id="133" name="Google Shape;133;p2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marR="0" lvl="0" algn="ctr">
              <a:lnSpc>
                <a:spcPct val="10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134" name="Google Shape;134;p2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a:lnSpc>
                <a:spcPct val="100000"/>
              </a:lnSpc>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5" name="Google Shape;135;p2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a:lnSpc>
                <a:spcPct val="100000"/>
              </a:lnSpc>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6" name="Google Shape;136;p2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TITLE_ONLY" type="titleOnly">
  <p:cSld name="TITLE_ONLY">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457200" y="274639"/>
            <a:ext cx="8229600" cy="11430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
          <p:cNvSpPr txBox="1">
            <a:spLocks noGrp="1"/>
          </p:cNvSpPr>
          <p:nvPr>
            <p:ph type="dt" idx="10"/>
          </p:nvPr>
        </p:nvSpPr>
        <p:spPr>
          <a:xfrm>
            <a:off x="457200" y="6356353"/>
            <a:ext cx="21336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3"/>
          <p:cNvSpPr txBox="1">
            <a:spLocks noGrp="1"/>
          </p:cNvSpPr>
          <p:nvPr>
            <p:ph type="ftr" idx="11"/>
          </p:nvPr>
        </p:nvSpPr>
        <p:spPr>
          <a:xfrm>
            <a:off x="3124200" y="6356353"/>
            <a:ext cx="28956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3"/>
          <p:cNvSpPr txBox="1">
            <a:spLocks noGrp="1"/>
          </p:cNvSpPr>
          <p:nvPr>
            <p:ph type="sldNum" idx="12"/>
          </p:nvPr>
        </p:nvSpPr>
        <p:spPr>
          <a:xfrm>
            <a:off x="6553200" y="6356353"/>
            <a:ext cx="21336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37"/>
        <p:cNvGrpSpPr/>
        <p:nvPr/>
      </p:nvGrpSpPr>
      <p:grpSpPr>
        <a:xfrm>
          <a:off x="0" y="0"/>
          <a:ext cx="0" cy="0"/>
          <a:chOff x="0" y="0"/>
          <a:chExt cx="0" cy="0"/>
        </a:xfrm>
      </p:grpSpPr>
      <p:sp>
        <p:nvSpPr>
          <p:cNvPr id="138" name="Google Shape;138;p2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a:lnSpc>
                <a:spcPct val="100000"/>
              </a:lnSpc>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9" name="Google Shape;139;p2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a:lnSpc>
                <a:spcPct val="100000"/>
              </a:lnSpc>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0" name="Google Shape;140;p2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41"/>
        <p:cNvGrpSpPr/>
        <p:nvPr/>
      </p:nvGrpSpPr>
      <p:grpSpPr>
        <a:xfrm>
          <a:off x="0" y="0"/>
          <a:ext cx="0" cy="0"/>
          <a:chOff x="0" y="0"/>
          <a:chExt cx="0" cy="0"/>
        </a:xfrm>
      </p:grpSpPr>
      <p:sp>
        <p:nvSpPr>
          <p:cNvPr id="142" name="Google Shape;142;p24"/>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Autofit/>
          </a:bodyPr>
          <a:lstStyle>
            <a:lvl1pPr marR="0" lvl="0" algn="l">
              <a:lnSpc>
                <a:spcPct val="100000"/>
              </a:lnSpc>
              <a:spcBef>
                <a:spcPts val="0"/>
              </a:spcBef>
              <a:spcAft>
                <a:spcPts val="0"/>
              </a:spcAft>
              <a:buClr>
                <a:schemeClr val="dk1"/>
              </a:buClr>
              <a:buSzPts val="2000"/>
              <a:buFont typeface="Calibri"/>
              <a:buNone/>
              <a:defRPr sz="2000" b="1" i="0" u="none" strike="noStrike" cap="none">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143" name="Google Shape;143;p24"/>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Autofit/>
          </a:bodyPr>
          <a:lstStyle>
            <a:lvl1pPr marL="457200" marR="0" lvl="0" indent="-431800" algn="l">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44" name="Google Shape;144;p24"/>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Autofit/>
          </a:bodyPr>
          <a:lstStyle>
            <a:lvl1pPr marL="457200" marR="0" lvl="0" indent="-228600" algn="l">
              <a:lnSpc>
                <a:spcPct val="100000"/>
              </a:lnSpc>
              <a:spcBef>
                <a:spcPts val="28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1pPr>
            <a:lvl2pPr marL="914400" marR="0" lvl="1" indent="-228600" algn="l">
              <a:lnSpc>
                <a:spcPct val="100000"/>
              </a:lnSpc>
              <a:spcBef>
                <a:spcPts val="24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2pPr>
            <a:lvl3pPr marL="1371600" marR="0" lvl="2" indent="-228600" algn="l">
              <a:lnSpc>
                <a:spcPct val="100000"/>
              </a:lnSpc>
              <a:spcBef>
                <a:spcPts val="2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3pPr>
            <a:lvl4pPr marL="1828800" marR="0" lvl="3" indent="-228600" algn="l">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4pPr>
            <a:lvl5pPr marL="2286000" marR="0" lvl="4" indent="-228600" algn="l">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5pPr>
            <a:lvl6pPr marL="2743200" marR="0" lvl="5" indent="-228600" algn="l">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6pPr>
            <a:lvl7pPr marL="3200400" marR="0" lvl="6" indent="-228600" algn="l">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7pPr>
            <a:lvl8pPr marL="3657600" marR="0" lvl="7" indent="-228600" algn="l">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8pPr>
            <a:lvl9pPr marL="4114800" marR="0" lvl="8" indent="-228600" algn="l">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145" name="Google Shape;145;p2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a:lnSpc>
                <a:spcPct val="100000"/>
              </a:lnSpc>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6" name="Google Shape;146;p2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a:lnSpc>
                <a:spcPct val="100000"/>
              </a:lnSpc>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7" name="Google Shape;147;p2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48"/>
        <p:cNvGrpSpPr/>
        <p:nvPr/>
      </p:nvGrpSpPr>
      <p:grpSpPr>
        <a:xfrm>
          <a:off x="0" y="0"/>
          <a:ext cx="0" cy="0"/>
          <a:chOff x="0" y="0"/>
          <a:chExt cx="0" cy="0"/>
        </a:xfrm>
      </p:grpSpPr>
      <p:sp>
        <p:nvSpPr>
          <p:cNvPr id="149" name="Google Shape;149;p25"/>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Autofit/>
          </a:bodyPr>
          <a:lstStyle>
            <a:lvl1pPr marR="0" lvl="0" algn="l">
              <a:lnSpc>
                <a:spcPct val="100000"/>
              </a:lnSpc>
              <a:spcBef>
                <a:spcPts val="0"/>
              </a:spcBef>
              <a:spcAft>
                <a:spcPts val="0"/>
              </a:spcAft>
              <a:buClr>
                <a:schemeClr val="dk1"/>
              </a:buClr>
              <a:buSzPts val="2000"/>
              <a:buFont typeface="Calibri"/>
              <a:buNone/>
              <a:defRPr sz="2000" b="1" i="0" u="none" strike="noStrike" cap="none">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150" name="Google Shape;150;p25"/>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100000"/>
              </a:lnSpc>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151" name="Google Shape;151;p25"/>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Autofit/>
          </a:bodyPr>
          <a:lstStyle>
            <a:lvl1pPr marL="457200" marR="0" lvl="0" indent="-228600" algn="l">
              <a:lnSpc>
                <a:spcPct val="100000"/>
              </a:lnSpc>
              <a:spcBef>
                <a:spcPts val="28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1pPr>
            <a:lvl2pPr marL="914400" marR="0" lvl="1" indent="-228600" algn="l">
              <a:lnSpc>
                <a:spcPct val="100000"/>
              </a:lnSpc>
              <a:spcBef>
                <a:spcPts val="24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2pPr>
            <a:lvl3pPr marL="1371600" marR="0" lvl="2" indent="-228600" algn="l">
              <a:lnSpc>
                <a:spcPct val="100000"/>
              </a:lnSpc>
              <a:spcBef>
                <a:spcPts val="2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3pPr>
            <a:lvl4pPr marL="1828800" marR="0" lvl="3" indent="-228600" algn="l">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4pPr>
            <a:lvl5pPr marL="2286000" marR="0" lvl="4" indent="-228600" algn="l">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5pPr>
            <a:lvl6pPr marL="2743200" marR="0" lvl="5" indent="-228600" algn="l">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6pPr>
            <a:lvl7pPr marL="3200400" marR="0" lvl="6" indent="-228600" algn="l">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7pPr>
            <a:lvl8pPr marL="3657600" marR="0" lvl="7" indent="-228600" algn="l">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8pPr>
            <a:lvl9pPr marL="4114800" marR="0" lvl="8" indent="-228600" algn="l">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152" name="Google Shape;152;p2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a:lnSpc>
                <a:spcPct val="100000"/>
              </a:lnSpc>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53" name="Google Shape;153;p2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a:lnSpc>
                <a:spcPct val="100000"/>
              </a:lnSpc>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54" name="Google Shape;154;p2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55"/>
        <p:cNvGrpSpPr/>
        <p:nvPr/>
      </p:nvGrpSpPr>
      <p:grpSpPr>
        <a:xfrm>
          <a:off x="0" y="0"/>
          <a:ext cx="0" cy="0"/>
          <a:chOff x="0" y="0"/>
          <a:chExt cx="0" cy="0"/>
        </a:xfrm>
      </p:grpSpPr>
      <p:sp>
        <p:nvSpPr>
          <p:cNvPr id="156" name="Google Shape;156;p2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marR="0" lvl="0" algn="ctr">
              <a:lnSpc>
                <a:spcPct val="10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157" name="Google Shape;157;p26"/>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45700" rIns="91425" bIns="45700" anchor="t" anchorCtr="0">
            <a:noAutofit/>
          </a:bodyPr>
          <a:lstStyle>
            <a:lvl1pPr marL="457200" marR="0" lvl="0" indent="-431800" algn="l">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58" name="Google Shape;158;p2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a:lnSpc>
                <a:spcPct val="100000"/>
              </a:lnSpc>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59" name="Google Shape;159;p2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a:lnSpc>
                <a:spcPct val="100000"/>
              </a:lnSpc>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60" name="Google Shape;160;p2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61"/>
        <p:cNvGrpSpPr/>
        <p:nvPr/>
      </p:nvGrpSpPr>
      <p:grpSpPr>
        <a:xfrm>
          <a:off x="0" y="0"/>
          <a:ext cx="0" cy="0"/>
          <a:chOff x="0" y="0"/>
          <a:chExt cx="0" cy="0"/>
        </a:xfrm>
      </p:grpSpPr>
      <p:sp>
        <p:nvSpPr>
          <p:cNvPr id="162" name="Google Shape;162;p27"/>
          <p:cNvSpPr txBox="1">
            <a:spLocks noGrp="1"/>
          </p:cNvSpPr>
          <p:nvPr>
            <p:ph type="title"/>
          </p:nvPr>
        </p:nvSpPr>
        <p:spPr>
          <a:xfrm rot="5400000">
            <a:off x="4732337" y="2171700"/>
            <a:ext cx="5851525" cy="2057400"/>
          </a:xfrm>
          <a:prstGeom prst="rect">
            <a:avLst/>
          </a:prstGeom>
          <a:noFill/>
          <a:ln>
            <a:noFill/>
          </a:ln>
        </p:spPr>
        <p:txBody>
          <a:bodyPr spcFirstLastPara="1" wrap="square" lIns="91425" tIns="45700" rIns="91425" bIns="45700" anchor="ctr" anchorCtr="0">
            <a:noAutofit/>
          </a:bodyPr>
          <a:lstStyle>
            <a:lvl1pPr marR="0" lvl="0" algn="ctr">
              <a:lnSpc>
                <a:spcPct val="10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163" name="Google Shape;163;p27"/>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noAutofit/>
          </a:bodyPr>
          <a:lstStyle>
            <a:lvl1pPr marL="457200" marR="0" lvl="0" indent="-431800" algn="l">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64" name="Google Shape;164;p2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a:lnSpc>
                <a:spcPct val="100000"/>
              </a:lnSpc>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65" name="Google Shape;165;p2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a:lnSpc>
                <a:spcPct val="100000"/>
              </a:lnSpc>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66" name="Google Shape;166;p2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22"/>
        <p:cNvGrpSpPr/>
        <p:nvPr/>
      </p:nvGrpSpPr>
      <p:grpSpPr>
        <a:xfrm>
          <a:off x="0" y="0"/>
          <a:ext cx="0" cy="0"/>
          <a:chOff x="0" y="0"/>
          <a:chExt cx="0" cy="0"/>
        </a:xfrm>
      </p:grpSpPr>
      <p:sp>
        <p:nvSpPr>
          <p:cNvPr id="23" name="Google Shape;23;p4"/>
          <p:cNvSpPr txBox="1">
            <a:spLocks noGrp="1"/>
          </p:cNvSpPr>
          <p:nvPr>
            <p:ph type="title"/>
          </p:nvPr>
        </p:nvSpPr>
        <p:spPr>
          <a:xfrm>
            <a:off x="457200" y="274639"/>
            <a:ext cx="8229600" cy="11430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4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4"/>
          <p:cNvSpPr txBox="1">
            <a:spLocks noGrp="1"/>
          </p:cNvSpPr>
          <p:nvPr>
            <p:ph type="body" idx="1"/>
          </p:nvPr>
        </p:nvSpPr>
        <p:spPr>
          <a:xfrm>
            <a:off x="307492" y="1444143"/>
            <a:ext cx="8558100" cy="5022900"/>
          </a:xfrm>
          <a:prstGeom prst="rect">
            <a:avLst/>
          </a:prstGeom>
          <a:noFill/>
          <a:ln>
            <a:noFill/>
          </a:ln>
        </p:spPr>
        <p:txBody>
          <a:bodyPr spcFirstLastPara="1" wrap="square" lIns="91425" tIns="45700" rIns="91425" bIns="45700" anchor="t" anchorCtr="0">
            <a:noAutofit/>
          </a:bodyPr>
          <a:lstStyle>
            <a:lvl1pPr marL="457200" lvl="0" indent="-431800" algn="l">
              <a:lnSpc>
                <a:spcPct val="100000"/>
              </a:lnSpc>
              <a:spcBef>
                <a:spcPts val="640"/>
              </a:spcBef>
              <a:spcAft>
                <a:spcPts val="0"/>
              </a:spcAft>
              <a:buSzPts val="3200"/>
              <a:buChar char="•"/>
              <a:defRPr/>
            </a:lvl1pPr>
            <a:lvl2pPr marL="914400" lvl="1" indent="-406400" algn="l">
              <a:lnSpc>
                <a:spcPct val="100000"/>
              </a:lnSpc>
              <a:spcBef>
                <a:spcPts val="560"/>
              </a:spcBef>
              <a:spcAft>
                <a:spcPts val="0"/>
              </a:spcAft>
              <a:buSzPts val="2800"/>
              <a:buChar char="–"/>
              <a:defRPr/>
            </a:lvl2pPr>
            <a:lvl3pPr marL="1371600" lvl="2" indent="-381000" algn="l">
              <a:lnSpc>
                <a:spcPct val="100000"/>
              </a:lnSpc>
              <a:spcBef>
                <a:spcPts val="480"/>
              </a:spcBef>
              <a:spcAft>
                <a:spcPts val="0"/>
              </a:spcAft>
              <a:buSzPts val="2400"/>
              <a:buChar char="•"/>
              <a:defRPr/>
            </a:lvl3pPr>
            <a:lvl4pPr marL="1828800" lvl="3" indent="-355600" algn="l">
              <a:lnSpc>
                <a:spcPct val="100000"/>
              </a:lnSpc>
              <a:spcBef>
                <a:spcPts val="400"/>
              </a:spcBef>
              <a:spcAft>
                <a:spcPts val="0"/>
              </a:spcAft>
              <a:buSzPts val="2000"/>
              <a:buChar char="–"/>
              <a:defRPr/>
            </a:lvl4pPr>
            <a:lvl5pPr marL="2286000" lvl="4" indent="-355600" algn="l">
              <a:lnSpc>
                <a:spcPct val="100000"/>
              </a:lnSpc>
              <a:spcBef>
                <a:spcPts val="400"/>
              </a:spcBef>
              <a:spcAft>
                <a:spcPts val="0"/>
              </a:spcAft>
              <a:buSzPts val="2000"/>
              <a:buChar char="»"/>
              <a:defRPr/>
            </a:lvl5pPr>
            <a:lvl6pPr marL="2743200" lvl="5" indent="-355600" algn="l">
              <a:lnSpc>
                <a:spcPct val="100000"/>
              </a:lnSpc>
              <a:spcBef>
                <a:spcPts val="400"/>
              </a:spcBef>
              <a:spcAft>
                <a:spcPts val="0"/>
              </a:spcAft>
              <a:buSzPts val="2000"/>
              <a:buChar char="•"/>
              <a:defRPr/>
            </a:lvl6pPr>
            <a:lvl7pPr marL="3200400" lvl="6" indent="-355600" algn="l">
              <a:lnSpc>
                <a:spcPct val="100000"/>
              </a:lnSpc>
              <a:spcBef>
                <a:spcPts val="400"/>
              </a:spcBef>
              <a:spcAft>
                <a:spcPts val="0"/>
              </a:spcAft>
              <a:buSzPts val="2000"/>
              <a:buChar char="•"/>
              <a:defRPr/>
            </a:lvl7pPr>
            <a:lvl8pPr marL="3657600" lvl="7" indent="-355600" algn="l">
              <a:lnSpc>
                <a:spcPct val="100000"/>
              </a:lnSpc>
              <a:spcBef>
                <a:spcPts val="400"/>
              </a:spcBef>
              <a:spcAft>
                <a:spcPts val="0"/>
              </a:spcAft>
              <a:buSzPts val="2000"/>
              <a:buChar char="•"/>
              <a:defRPr/>
            </a:lvl8pPr>
            <a:lvl9pPr marL="4114800" lvl="8" indent="-355600" algn="l">
              <a:lnSpc>
                <a:spcPct val="100000"/>
              </a:lnSpc>
              <a:spcBef>
                <a:spcPts val="400"/>
              </a:spcBef>
              <a:spcAft>
                <a:spcPts val="0"/>
              </a:spcAft>
              <a:buSzPts val="20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25"/>
        <p:cNvGrpSpPr/>
        <p:nvPr/>
      </p:nvGrpSpPr>
      <p:grpSpPr>
        <a:xfrm>
          <a:off x="0" y="0"/>
          <a:ext cx="0" cy="0"/>
          <a:chOff x="0" y="0"/>
          <a:chExt cx="0" cy="0"/>
        </a:xfrm>
      </p:grpSpPr>
      <p:sp>
        <p:nvSpPr>
          <p:cNvPr id="26" name="Google Shape;26;p5"/>
          <p:cNvSpPr txBox="1">
            <a:spLocks noGrp="1"/>
          </p:cNvSpPr>
          <p:nvPr>
            <p:ph type="title"/>
          </p:nvPr>
        </p:nvSpPr>
        <p:spPr>
          <a:xfrm>
            <a:off x="628650" y="449786"/>
            <a:ext cx="7886700" cy="8202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4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5"/>
          <p:cNvSpPr txBox="1">
            <a:spLocks noGrp="1"/>
          </p:cNvSpPr>
          <p:nvPr>
            <p:ph type="sldNum" idx="12"/>
          </p:nvPr>
        </p:nvSpPr>
        <p:spPr>
          <a:xfrm>
            <a:off x="6553200" y="6356353"/>
            <a:ext cx="21336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28" name="Google Shape;28;p5"/>
          <p:cNvSpPr txBox="1">
            <a:spLocks noGrp="1"/>
          </p:cNvSpPr>
          <p:nvPr>
            <p:ph type="dt" idx="10"/>
          </p:nvPr>
        </p:nvSpPr>
        <p:spPr>
          <a:xfrm>
            <a:off x="457200" y="6356353"/>
            <a:ext cx="21336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BLANK" type="blank">
  <p:cSld name="BLANK">
    <p:spTree>
      <p:nvGrpSpPr>
        <p:cNvPr id="1" name="Shape 29"/>
        <p:cNvGrpSpPr/>
        <p:nvPr/>
      </p:nvGrpSpPr>
      <p:grpSpPr>
        <a:xfrm>
          <a:off x="0" y="0"/>
          <a:ext cx="0" cy="0"/>
          <a:chOff x="0" y="0"/>
          <a:chExt cx="0" cy="0"/>
        </a:xfrm>
      </p:grpSpPr>
      <p:sp>
        <p:nvSpPr>
          <p:cNvPr id="30" name="Google Shape;30;p6"/>
          <p:cNvSpPr txBox="1">
            <a:spLocks noGrp="1"/>
          </p:cNvSpPr>
          <p:nvPr>
            <p:ph type="dt" idx="10"/>
          </p:nvPr>
        </p:nvSpPr>
        <p:spPr>
          <a:xfrm>
            <a:off x="457200" y="6356353"/>
            <a:ext cx="21336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6"/>
          <p:cNvSpPr txBox="1">
            <a:spLocks noGrp="1"/>
          </p:cNvSpPr>
          <p:nvPr>
            <p:ph type="ftr" idx="11"/>
          </p:nvPr>
        </p:nvSpPr>
        <p:spPr>
          <a:xfrm>
            <a:off x="3124200" y="6356353"/>
            <a:ext cx="28956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6"/>
          <p:cNvSpPr txBox="1">
            <a:spLocks noGrp="1"/>
          </p:cNvSpPr>
          <p:nvPr>
            <p:ph type="sldNum" idx="12"/>
          </p:nvPr>
        </p:nvSpPr>
        <p:spPr>
          <a:xfrm>
            <a:off x="6553200" y="6356353"/>
            <a:ext cx="21336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OBJECT" type="obj">
  <p:cSld name="OBJECT">
    <p:spTree>
      <p:nvGrpSpPr>
        <p:cNvPr id="1" name="Shape 33"/>
        <p:cNvGrpSpPr/>
        <p:nvPr/>
      </p:nvGrpSpPr>
      <p:grpSpPr>
        <a:xfrm>
          <a:off x="0" y="0"/>
          <a:ext cx="0" cy="0"/>
          <a:chOff x="0" y="0"/>
          <a:chExt cx="0" cy="0"/>
        </a:xfrm>
      </p:grpSpPr>
      <p:sp>
        <p:nvSpPr>
          <p:cNvPr id="34" name="Google Shape;34;p7"/>
          <p:cNvSpPr txBox="1">
            <a:spLocks noGrp="1"/>
          </p:cNvSpPr>
          <p:nvPr>
            <p:ph type="title"/>
          </p:nvPr>
        </p:nvSpPr>
        <p:spPr>
          <a:xfrm>
            <a:off x="457200" y="274639"/>
            <a:ext cx="8229600" cy="11430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7"/>
          <p:cNvSpPr txBox="1">
            <a:spLocks noGrp="1"/>
          </p:cNvSpPr>
          <p:nvPr>
            <p:ph type="body" idx="1"/>
          </p:nvPr>
        </p:nvSpPr>
        <p:spPr>
          <a:xfrm>
            <a:off x="457200" y="1600203"/>
            <a:ext cx="8229600" cy="45261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36" name="Google Shape;36;p7"/>
          <p:cNvSpPr txBox="1">
            <a:spLocks noGrp="1"/>
          </p:cNvSpPr>
          <p:nvPr>
            <p:ph type="dt" idx="10"/>
          </p:nvPr>
        </p:nvSpPr>
        <p:spPr>
          <a:xfrm>
            <a:off x="457200" y="6356353"/>
            <a:ext cx="21336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7"/>
          <p:cNvSpPr txBox="1">
            <a:spLocks noGrp="1"/>
          </p:cNvSpPr>
          <p:nvPr>
            <p:ph type="ftr" idx="11"/>
          </p:nvPr>
        </p:nvSpPr>
        <p:spPr>
          <a:xfrm>
            <a:off x="3124200" y="6356353"/>
            <a:ext cx="28956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7"/>
          <p:cNvSpPr txBox="1">
            <a:spLocks noGrp="1"/>
          </p:cNvSpPr>
          <p:nvPr>
            <p:ph type="sldNum" idx="12"/>
          </p:nvPr>
        </p:nvSpPr>
        <p:spPr>
          <a:xfrm>
            <a:off x="6553200" y="6356353"/>
            <a:ext cx="21336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asic Title and Text">
  <p:cSld name="Basic Title and Text">
    <p:spTree>
      <p:nvGrpSpPr>
        <p:cNvPr id="1" name="Shape 39"/>
        <p:cNvGrpSpPr/>
        <p:nvPr/>
      </p:nvGrpSpPr>
      <p:grpSpPr>
        <a:xfrm>
          <a:off x="0" y="0"/>
          <a:ext cx="0" cy="0"/>
          <a:chOff x="0" y="0"/>
          <a:chExt cx="0" cy="0"/>
        </a:xfrm>
      </p:grpSpPr>
      <p:sp>
        <p:nvSpPr>
          <p:cNvPr id="40" name="Google Shape;40;p8"/>
          <p:cNvSpPr txBox="1">
            <a:spLocks noGrp="1"/>
          </p:cNvSpPr>
          <p:nvPr>
            <p:ph type="title"/>
          </p:nvPr>
        </p:nvSpPr>
        <p:spPr>
          <a:xfrm>
            <a:off x="628650" y="449786"/>
            <a:ext cx="7886700" cy="8202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4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8"/>
          <p:cNvSpPr txBox="1">
            <a:spLocks noGrp="1"/>
          </p:cNvSpPr>
          <p:nvPr>
            <p:ph type="dt" idx="10"/>
          </p:nvPr>
        </p:nvSpPr>
        <p:spPr>
          <a:xfrm>
            <a:off x="457200" y="6356353"/>
            <a:ext cx="21336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8"/>
          <p:cNvSpPr txBox="1">
            <a:spLocks noGrp="1"/>
          </p:cNvSpPr>
          <p:nvPr>
            <p:ph type="sldNum" idx="12"/>
          </p:nvPr>
        </p:nvSpPr>
        <p:spPr>
          <a:xfrm>
            <a:off x="6553200" y="6356353"/>
            <a:ext cx="21336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43" name="Google Shape;43;p8"/>
          <p:cNvSpPr txBox="1">
            <a:spLocks noGrp="1"/>
          </p:cNvSpPr>
          <p:nvPr>
            <p:ph type="body" idx="1"/>
          </p:nvPr>
        </p:nvSpPr>
        <p:spPr>
          <a:xfrm>
            <a:off x="628650" y="1403973"/>
            <a:ext cx="7886700" cy="4697400"/>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640"/>
              </a:spcBef>
              <a:spcAft>
                <a:spcPts val="0"/>
              </a:spcAft>
              <a:buSzPts val="3200"/>
              <a:buNone/>
              <a:defRPr/>
            </a:lvl1pPr>
            <a:lvl2pPr marL="914400" lvl="1" indent="-406400" algn="l">
              <a:lnSpc>
                <a:spcPct val="100000"/>
              </a:lnSpc>
              <a:spcBef>
                <a:spcPts val="560"/>
              </a:spcBef>
              <a:spcAft>
                <a:spcPts val="0"/>
              </a:spcAft>
              <a:buSzPts val="2800"/>
              <a:buChar char="–"/>
              <a:defRPr/>
            </a:lvl2pPr>
            <a:lvl3pPr marL="1371600" lvl="2" indent="-381000" algn="l">
              <a:lnSpc>
                <a:spcPct val="100000"/>
              </a:lnSpc>
              <a:spcBef>
                <a:spcPts val="480"/>
              </a:spcBef>
              <a:spcAft>
                <a:spcPts val="0"/>
              </a:spcAft>
              <a:buSzPts val="2400"/>
              <a:buChar char="•"/>
              <a:defRPr/>
            </a:lvl3pPr>
            <a:lvl4pPr marL="1828800" lvl="3" indent="-355600" algn="l">
              <a:lnSpc>
                <a:spcPct val="100000"/>
              </a:lnSpc>
              <a:spcBef>
                <a:spcPts val="400"/>
              </a:spcBef>
              <a:spcAft>
                <a:spcPts val="0"/>
              </a:spcAft>
              <a:buSzPts val="2000"/>
              <a:buChar char="–"/>
              <a:defRPr/>
            </a:lvl4pPr>
            <a:lvl5pPr marL="2286000" lvl="4" indent="-355600" algn="l">
              <a:lnSpc>
                <a:spcPct val="100000"/>
              </a:lnSpc>
              <a:spcBef>
                <a:spcPts val="400"/>
              </a:spcBef>
              <a:spcAft>
                <a:spcPts val="0"/>
              </a:spcAft>
              <a:buSzPts val="2000"/>
              <a:buChar char="»"/>
              <a:defRPr/>
            </a:lvl5pPr>
            <a:lvl6pPr marL="2743200" lvl="5" indent="-355600" algn="l">
              <a:lnSpc>
                <a:spcPct val="100000"/>
              </a:lnSpc>
              <a:spcBef>
                <a:spcPts val="400"/>
              </a:spcBef>
              <a:spcAft>
                <a:spcPts val="0"/>
              </a:spcAft>
              <a:buSzPts val="2000"/>
              <a:buChar char="•"/>
              <a:defRPr/>
            </a:lvl6pPr>
            <a:lvl7pPr marL="3200400" lvl="6" indent="-355600" algn="l">
              <a:lnSpc>
                <a:spcPct val="100000"/>
              </a:lnSpc>
              <a:spcBef>
                <a:spcPts val="400"/>
              </a:spcBef>
              <a:spcAft>
                <a:spcPts val="0"/>
              </a:spcAft>
              <a:buSzPts val="2000"/>
              <a:buChar char="•"/>
              <a:defRPr/>
            </a:lvl7pPr>
            <a:lvl8pPr marL="3657600" lvl="7" indent="-355600" algn="l">
              <a:lnSpc>
                <a:spcPct val="100000"/>
              </a:lnSpc>
              <a:spcBef>
                <a:spcPts val="400"/>
              </a:spcBef>
              <a:spcAft>
                <a:spcPts val="0"/>
              </a:spcAft>
              <a:buSzPts val="2000"/>
              <a:buChar char="•"/>
              <a:defRPr/>
            </a:lvl8pPr>
            <a:lvl9pPr marL="4114800" lvl="8" indent="-355600" algn="l">
              <a:lnSpc>
                <a:spcPct val="100000"/>
              </a:lnSpc>
              <a:spcBef>
                <a:spcPts val="400"/>
              </a:spcBef>
              <a:spcAft>
                <a:spcPts val="0"/>
              </a:spcAft>
              <a:buSzPts val="2000"/>
              <a:buChar char="•"/>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SECTION_HEADER" type="secHead">
  <p:cSld name="SECTION_HEADER">
    <p:spTree>
      <p:nvGrpSpPr>
        <p:cNvPr id="1" name="Shape 44"/>
        <p:cNvGrpSpPr/>
        <p:nvPr/>
      </p:nvGrpSpPr>
      <p:grpSpPr>
        <a:xfrm>
          <a:off x="0" y="0"/>
          <a:ext cx="0" cy="0"/>
          <a:chOff x="0" y="0"/>
          <a:chExt cx="0" cy="0"/>
        </a:xfrm>
      </p:grpSpPr>
      <p:sp>
        <p:nvSpPr>
          <p:cNvPr id="45" name="Google Shape;45;p9"/>
          <p:cNvSpPr txBox="1">
            <a:spLocks noGrp="1"/>
          </p:cNvSpPr>
          <p:nvPr>
            <p:ph type="title"/>
          </p:nvPr>
        </p:nvSpPr>
        <p:spPr>
          <a:xfrm>
            <a:off x="722313" y="4406903"/>
            <a:ext cx="7772400" cy="13620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Clr>
                <a:schemeClr val="dk1"/>
              </a:buClr>
              <a:buSzPts val="4000"/>
              <a:buFont typeface="Calibri"/>
              <a:buNone/>
              <a:defRPr sz="4000" b="1"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9"/>
          <p:cNvSpPr txBox="1">
            <a:spLocks noGrp="1"/>
          </p:cNvSpPr>
          <p:nvPr>
            <p:ph type="body" idx="1"/>
          </p:nvPr>
        </p:nvSpPr>
        <p:spPr>
          <a:xfrm>
            <a:off x="722313" y="2906713"/>
            <a:ext cx="7772400" cy="1500300"/>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400"/>
              </a:spcBef>
              <a:spcAft>
                <a:spcPts val="0"/>
              </a:spcAft>
              <a:buClr>
                <a:srgbClr val="888888"/>
              </a:buClr>
              <a:buSzPts val="2000"/>
              <a:buNone/>
              <a:defRPr sz="2000">
                <a:solidFill>
                  <a:srgbClr val="888888"/>
                </a:solidFill>
              </a:defRPr>
            </a:lvl1pPr>
            <a:lvl2pPr marL="914400" lvl="1" indent="-228600" algn="l">
              <a:lnSpc>
                <a:spcPct val="100000"/>
              </a:lnSpc>
              <a:spcBef>
                <a:spcPts val="360"/>
              </a:spcBef>
              <a:spcAft>
                <a:spcPts val="0"/>
              </a:spcAft>
              <a:buClr>
                <a:srgbClr val="888888"/>
              </a:buClr>
              <a:buSzPts val="1800"/>
              <a:buNone/>
              <a:defRPr sz="1800">
                <a:solidFill>
                  <a:srgbClr val="888888"/>
                </a:solidFill>
              </a:defRPr>
            </a:lvl2pPr>
            <a:lvl3pPr marL="1371600" lvl="2" indent="-228600" algn="l">
              <a:lnSpc>
                <a:spcPct val="100000"/>
              </a:lnSpc>
              <a:spcBef>
                <a:spcPts val="320"/>
              </a:spcBef>
              <a:spcAft>
                <a:spcPts val="0"/>
              </a:spcAft>
              <a:buClr>
                <a:srgbClr val="888888"/>
              </a:buClr>
              <a:buSzPts val="1600"/>
              <a:buNone/>
              <a:defRPr sz="1600">
                <a:solidFill>
                  <a:srgbClr val="888888"/>
                </a:solidFill>
              </a:defRPr>
            </a:lvl3pPr>
            <a:lvl4pPr marL="1828800" lvl="3" indent="-228600" algn="l">
              <a:lnSpc>
                <a:spcPct val="100000"/>
              </a:lnSpc>
              <a:spcBef>
                <a:spcPts val="280"/>
              </a:spcBef>
              <a:spcAft>
                <a:spcPts val="0"/>
              </a:spcAft>
              <a:buClr>
                <a:srgbClr val="888888"/>
              </a:buClr>
              <a:buSzPts val="1400"/>
              <a:buNone/>
              <a:defRPr sz="1400">
                <a:solidFill>
                  <a:srgbClr val="888888"/>
                </a:solidFill>
              </a:defRPr>
            </a:lvl4pPr>
            <a:lvl5pPr marL="2286000" lvl="4" indent="-228600" algn="l">
              <a:lnSpc>
                <a:spcPct val="100000"/>
              </a:lnSpc>
              <a:spcBef>
                <a:spcPts val="280"/>
              </a:spcBef>
              <a:spcAft>
                <a:spcPts val="0"/>
              </a:spcAft>
              <a:buClr>
                <a:srgbClr val="888888"/>
              </a:buClr>
              <a:buSzPts val="1400"/>
              <a:buNone/>
              <a:defRPr sz="1400">
                <a:solidFill>
                  <a:srgbClr val="888888"/>
                </a:solidFill>
              </a:defRPr>
            </a:lvl5pPr>
            <a:lvl6pPr marL="2743200" lvl="5" indent="-228600" algn="l">
              <a:lnSpc>
                <a:spcPct val="100000"/>
              </a:lnSpc>
              <a:spcBef>
                <a:spcPts val="280"/>
              </a:spcBef>
              <a:spcAft>
                <a:spcPts val="0"/>
              </a:spcAft>
              <a:buClr>
                <a:srgbClr val="888888"/>
              </a:buClr>
              <a:buSzPts val="1400"/>
              <a:buNone/>
              <a:defRPr sz="1400">
                <a:solidFill>
                  <a:srgbClr val="888888"/>
                </a:solidFill>
              </a:defRPr>
            </a:lvl6pPr>
            <a:lvl7pPr marL="3200400" lvl="6" indent="-228600" algn="l">
              <a:lnSpc>
                <a:spcPct val="100000"/>
              </a:lnSpc>
              <a:spcBef>
                <a:spcPts val="280"/>
              </a:spcBef>
              <a:spcAft>
                <a:spcPts val="0"/>
              </a:spcAft>
              <a:buClr>
                <a:srgbClr val="888888"/>
              </a:buClr>
              <a:buSzPts val="1400"/>
              <a:buNone/>
              <a:defRPr sz="1400">
                <a:solidFill>
                  <a:srgbClr val="888888"/>
                </a:solidFill>
              </a:defRPr>
            </a:lvl7pPr>
            <a:lvl8pPr marL="3657600" lvl="7" indent="-228600" algn="l">
              <a:lnSpc>
                <a:spcPct val="100000"/>
              </a:lnSpc>
              <a:spcBef>
                <a:spcPts val="280"/>
              </a:spcBef>
              <a:spcAft>
                <a:spcPts val="0"/>
              </a:spcAft>
              <a:buClr>
                <a:srgbClr val="888888"/>
              </a:buClr>
              <a:buSzPts val="1400"/>
              <a:buNone/>
              <a:defRPr sz="1400">
                <a:solidFill>
                  <a:srgbClr val="888888"/>
                </a:solidFill>
              </a:defRPr>
            </a:lvl8pPr>
            <a:lvl9pPr marL="4114800" lvl="8" indent="-228600" algn="l">
              <a:lnSpc>
                <a:spcPct val="100000"/>
              </a:lnSpc>
              <a:spcBef>
                <a:spcPts val="280"/>
              </a:spcBef>
              <a:spcAft>
                <a:spcPts val="0"/>
              </a:spcAft>
              <a:buClr>
                <a:srgbClr val="888888"/>
              </a:buClr>
              <a:buSzPts val="1400"/>
              <a:buNone/>
              <a:defRPr sz="1400">
                <a:solidFill>
                  <a:srgbClr val="888888"/>
                </a:solidFill>
              </a:defRPr>
            </a:lvl9pPr>
          </a:lstStyle>
          <a:p>
            <a:endParaRPr/>
          </a:p>
        </p:txBody>
      </p:sp>
      <p:sp>
        <p:nvSpPr>
          <p:cNvPr id="47" name="Google Shape;47;p9"/>
          <p:cNvSpPr txBox="1">
            <a:spLocks noGrp="1"/>
          </p:cNvSpPr>
          <p:nvPr>
            <p:ph type="dt" idx="10"/>
          </p:nvPr>
        </p:nvSpPr>
        <p:spPr>
          <a:xfrm>
            <a:off x="457200" y="6356353"/>
            <a:ext cx="21336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9"/>
          <p:cNvSpPr txBox="1">
            <a:spLocks noGrp="1"/>
          </p:cNvSpPr>
          <p:nvPr>
            <p:ph type="ftr" idx="11"/>
          </p:nvPr>
        </p:nvSpPr>
        <p:spPr>
          <a:xfrm>
            <a:off x="3124200" y="6356353"/>
            <a:ext cx="28956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9"/>
          <p:cNvSpPr txBox="1">
            <a:spLocks noGrp="1"/>
          </p:cNvSpPr>
          <p:nvPr>
            <p:ph type="sldNum" idx="12"/>
          </p:nvPr>
        </p:nvSpPr>
        <p:spPr>
          <a:xfrm>
            <a:off x="6553200" y="6356353"/>
            <a:ext cx="21336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TWO_OBJECTS" type="twoObj">
  <p:cSld name="TWO_OBJECTS">
    <p:spTree>
      <p:nvGrpSpPr>
        <p:cNvPr id="1" name="Shape 50"/>
        <p:cNvGrpSpPr/>
        <p:nvPr/>
      </p:nvGrpSpPr>
      <p:grpSpPr>
        <a:xfrm>
          <a:off x="0" y="0"/>
          <a:ext cx="0" cy="0"/>
          <a:chOff x="0" y="0"/>
          <a:chExt cx="0" cy="0"/>
        </a:xfrm>
      </p:grpSpPr>
      <p:sp>
        <p:nvSpPr>
          <p:cNvPr id="51" name="Google Shape;51;p10"/>
          <p:cNvSpPr txBox="1">
            <a:spLocks noGrp="1"/>
          </p:cNvSpPr>
          <p:nvPr>
            <p:ph type="title"/>
          </p:nvPr>
        </p:nvSpPr>
        <p:spPr>
          <a:xfrm>
            <a:off x="457200" y="274639"/>
            <a:ext cx="8229600" cy="11430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10"/>
          <p:cNvSpPr txBox="1">
            <a:spLocks noGrp="1"/>
          </p:cNvSpPr>
          <p:nvPr>
            <p:ph type="body" idx="1"/>
          </p:nvPr>
        </p:nvSpPr>
        <p:spPr>
          <a:xfrm>
            <a:off x="457200" y="1600203"/>
            <a:ext cx="4038600" cy="4526100"/>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560"/>
              </a:spcBef>
              <a:spcAft>
                <a:spcPts val="0"/>
              </a:spcAft>
              <a:buClr>
                <a:schemeClr val="dk1"/>
              </a:buClr>
              <a:buSzPts val="2800"/>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53" name="Google Shape;53;p10"/>
          <p:cNvSpPr txBox="1">
            <a:spLocks noGrp="1"/>
          </p:cNvSpPr>
          <p:nvPr>
            <p:ph type="body" idx="2"/>
          </p:nvPr>
        </p:nvSpPr>
        <p:spPr>
          <a:xfrm>
            <a:off x="4648200" y="1600203"/>
            <a:ext cx="4038600" cy="4526100"/>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560"/>
              </a:spcBef>
              <a:spcAft>
                <a:spcPts val="0"/>
              </a:spcAft>
              <a:buClr>
                <a:schemeClr val="dk1"/>
              </a:buClr>
              <a:buSzPts val="2800"/>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54" name="Google Shape;54;p10"/>
          <p:cNvSpPr txBox="1">
            <a:spLocks noGrp="1"/>
          </p:cNvSpPr>
          <p:nvPr>
            <p:ph type="dt" idx="10"/>
          </p:nvPr>
        </p:nvSpPr>
        <p:spPr>
          <a:xfrm>
            <a:off x="457200" y="6356353"/>
            <a:ext cx="21336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10"/>
          <p:cNvSpPr txBox="1">
            <a:spLocks noGrp="1"/>
          </p:cNvSpPr>
          <p:nvPr>
            <p:ph type="ftr" idx="11"/>
          </p:nvPr>
        </p:nvSpPr>
        <p:spPr>
          <a:xfrm>
            <a:off x="3124200" y="6356353"/>
            <a:ext cx="28956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0"/>
          <p:cNvSpPr txBox="1">
            <a:spLocks noGrp="1"/>
          </p:cNvSpPr>
          <p:nvPr>
            <p:ph type="sldNum" idx="12"/>
          </p:nvPr>
        </p:nvSpPr>
        <p:spPr>
          <a:xfrm>
            <a:off x="6553200" y="6356353"/>
            <a:ext cx="21336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theme" Target="../theme/theme2.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6">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57200" y="274639"/>
            <a:ext cx="8229600" cy="11430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457200" y="1600203"/>
            <a:ext cx="8229600" cy="4526100"/>
          </a:xfrm>
          <a:prstGeom prst="rect">
            <a:avLst/>
          </a:prstGeom>
          <a:noFill/>
          <a:ln>
            <a:noFill/>
          </a:ln>
        </p:spPr>
        <p:txBody>
          <a:bodyPr spcFirstLastPara="1" wrap="square" lIns="91425" tIns="45700" rIns="91425" bIns="45700" anchor="t" anchorCtr="0">
            <a:noAutofit/>
          </a:bodyPr>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dt" idx="10"/>
          </p:nvPr>
        </p:nvSpPr>
        <p:spPr>
          <a:xfrm>
            <a:off x="457200" y="6356353"/>
            <a:ext cx="21336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
          <p:cNvSpPr txBox="1">
            <a:spLocks noGrp="1"/>
          </p:cNvSpPr>
          <p:nvPr>
            <p:ph type="ftr" idx="11"/>
          </p:nvPr>
        </p:nvSpPr>
        <p:spPr>
          <a:xfrm>
            <a:off x="3124200" y="6356353"/>
            <a:ext cx="28956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
          <p:cNvSpPr txBox="1">
            <a:spLocks noGrp="1"/>
          </p:cNvSpPr>
          <p:nvPr>
            <p:ph type="sldNum" idx="12"/>
          </p:nvPr>
        </p:nvSpPr>
        <p:spPr>
          <a:xfrm>
            <a:off x="6553200" y="6356353"/>
            <a:ext cx="21336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2"/>
        <p:cNvGrpSpPr/>
        <p:nvPr/>
      </p:nvGrpSpPr>
      <p:grpSpPr>
        <a:xfrm>
          <a:off x="0" y="0"/>
          <a:ext cx="0" cy="0"/>
          <a:chOff x="0" y="0"/>
          <a:chExt cx="0" cy="0"/>
        </a:xfrm>
      </p:grpSpPr>
      <p:sp>
        <p:nvSpPr>
          <p:cNvPr id="93" name="Google Shape;93;p1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94" name="Google Shape;94;p16"/>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Autofit/>
          </a:bodyPr>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95" name="Google Shape;95;p1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6" name="Google Shape;96;p1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7" name="Google Shape;97;p1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62"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0.xml"/><Relationship Id="rId1" Type="http://schemas.openxmlformats.org/officeDocument/2006/relationships/slideLayout" Target="../slideLayouts/slideLayout15.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15.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15.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0.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0.xml"/><Relationship Id="rId5" Type="http://schemas.openxmlformats.org/officeDocument/2006/relationships/image" Target="../media/image4.jp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20.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15.xml"/><Relationship Id="rId5" Type="http://schemas.openxmlformats.org/officeDocument/2006/relationships/image" Target="../media/image15.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8.xml"/><Relationship Id="rId1" Type="http://schemas.openxmlformats.org/officeDocument/2006/relationships/slideLayout" Target="../slideLayouts/slideLayout15.xml"/><Relationship Id="rId5" Type="http://schemas.openxmlformats.org/officeDocument/2006/relationships/image" Target="../media/image1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9.xml"/><Relationship Id="rId1" Type="http://schemas.openxmlformats.org/officeDocument/2006/relationships/slideLayout" Target="../slideLayouts/slideLayout15.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28"/>
          <p:cNvSpPr/>
          <p:nvPr/>
        </p:nvSpPr>
        <p:spPr>
          <a:xfrm>
            <a:off x="0" y="0"/>
            <a:ext cx="9144000" cy="6858000"/>
          </a:xfrm>
          <a:prstGeom prst="rect">
            <a:avLst/>
          </a:prstGeom>
          <a:solidFill>
            <a:schemeClr val="dk1"/>
          </a:solidFill>
          <a:ln w="9525" cap="flat" cmpd="sng">
            <a:solidFill>
              <a:schemeClr val="dk1"/>
            </a:solidFill>
            <a:prstDash val="solid"/>
            <a:round/>
            <a:headEnd type="none" w="sm" len="sm"/>
            <a:tailEnd type="none" w="sm" len="sm"/>
          </a:ln>
          <a:effectLst>
            <a:outerShdw blurRad="40000" dist="23000" dir="5400000" rotWithShape="0">
              <a:srgbClr val="000000">
                <a:alpha val="32549"/>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chemeClr val="lt1"/>
                </a:solidFill>
                <a:latin typeface="Calibri"/>
                <a:ea typeface="Calibri"/>
                <a:cs typeface="Calibri"/>
                <a:sym typeface="Calibri"/>
              </a:rPr>
              <a:t> </a:t>
            </a:r>
            <a:endParaRPr sz="1400" b="0" i="0" u="none" strike="noStrike" cap="none">
              <a:solidFill>
                <a:srgbClr val="000000"/>
              </a:solidFill>
              <a:latin typeface="Arial"/>
              <a:ea typeface="Arial"/>
              <a:cs typeface="Arial"/>
              <a:sym typeface="Arial"/>
            </a:endParaRPr>
          </a:p>
        </p:txBody>
      </p:sp>
      <p:sp>
        <p:nvSpPr>
          <p:cNvPr id="173" name="Google Shape;173;p28"/>
          <p:cNvSpPr/>
          <p:nvPr/>
        </p:nvSpPr>
        <p:spPr>
          <a:xfrm>
            <a:off x="1370873" y="1843092"/>
            <a:ext cx="3429000" cy="7386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br>
              <a:rPr lang="en-US" sz="2400" b="1" i="0" u="none" strike="noStrike" cap="none">
                <a:solidFill>
                  <a:schemeClr val="lt1"/>
                </a:solidFill>
                <a:latin typeface="Calibri"/>
                <a:ea typeface="Calibri"/>
                <a:cs typeface="Calibri"/>
                <a:sym typeface="Calibri"/>
              </a:rPr>
            </a:br>
            <a:endParaRPr sz="1800" b="0" i="0" u="none" strike="noStrike" cap="none">
              <a:solidFill>
                <a:schemeClr val="dk1"/>
              </a:solidFill>
              <a:latin typeface="Calibri"/>
              <a:ea typeface="Calibri"/>
              <a:cs typeface="Calibri"/>
              <a:sym typeface="Calibri"/>
            </a:endParaRPr>
          </a:p>
        </p:txBody>
      </p:sp>
      <p:pic>
        <p:nvPicPr>
          <p:cNvPr id="174" name="Google Shape;174;p28" descr="full_disk_ahi_true_color_20150819070000 (1).jpg"/>
          <p:cNvPicPr preferRelativeResize="0"/>
          <p:nvPr/>
        </p:nvPicPr>
        <p:blipFill rotWithShape="1">
          <a:blip r:embed="rId3">
            <a:alphaModFix/>
          </a:blip>
          <a:srcRect r="37416" b="24276"/>
          <a:stretch/>
        </p:blipFill>
        <p:spPr>
          <a:xfrm>
            <a:off x="4870863" y="1692448"/>
            <a:ext cx="4291997" cy="5193148"/>
          </a:xfrm>
          <a:prstGeom prst="rect">
            <a:avLst/>
          </a:prstGeom>
          <a:noFill/>
          <a:ln>
            <a:noFill/>
          </a:ln>
        </p:spPr>
      </p:pic>
      <p:sp>
        <p:nvSpPr>
          <p:cNvPr id="175" name="Google Shape;175;p28"/>
          <p:cNvSpPr/>
          <p:nvPr/>
        </p:nvSpPr>
        <p:spPr>
          <a:xfrm>
            <a:off x="1140512" y="492896"/>
            <a:ext cx="900300" cy="915600"/>
          </a:xfrm>
          <a:prstGeom prst="ellipse">
            <a:avLst/>
          </a:prstGeom>
          <a:solidFill>
            <a:schemeClr val="lt1"/>
          </a:solidFill>
          <a:ln w="9525" cap="flat" cmpd="sng">
            <a:solidFill>
              <a:schemeClr val="lt1"/>
            </a:solidFill>
            <a:prstDash val="solid"/>
            <a:round/>
            <a:headEnd type="none" w="sm" len="sm"/>
            <a:tailEnd type="none" w="sm" len="sm"/>
          </a:ln>
          <a:effectLst>
            <a:outerShdw blurRad="40000" dist="23000" dir="5400000" rotWithShape="0">
              <a:srgbClr val="000000">
                <a:alpha val="32156"/>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6" name="Google Shape;176;p28"/>
          <p:cNvSpPr txBox="1">
            <a:spLocks noGrp="1"/>
          </p:cNvSpPr>
          <p:nvPr>
            <p:ph type="ctrTitle"/>
          </p:nvPr>
        </p:nvSpPr>
        <p:spPr>
          <a:xfrm>
            <a:off x="149172" y="2160368"/>
            <a:ext cx="7890300" cy="4362259"/>
          </a:xfrm>
          <a:prstGeom prst="rect">
            <a:avLst/>
          </a:prstGeom>
          <a:gradFill>
            <a:gsLst>
              <a:gs pos="0">
                <a:schemeClr val="dk1"/>
              </a:gs>
              <a:gs pos="6000">
                <a:schemeClr val="dk1"/>
              </a:gs>
              <a:gs pos="100000">
                <a:srgbClr val="E0E8F4">
                  <a:alpha val="0"/>
                </a:srgbClr>
              </a:gs>
            </a:gsLst>
            <a:lin ang="0" scaled="0"/>
          </a:gradFill>
          <a:ln>
            <a:noFill/>
          </a:ln>
          <a:effectLst>
            <a:outerShdw blurRad="50800" dist="50800" dir="2700000" algn="tl" rotWithShape="0">
              <a:srgbClr val="000000">
                <a:alpha val="83529"/>
              </a:srgbClr>
            </a:outerShdw>
          </a:effectLst>
        </p:spPr>
        <p:txBody>
          <a:bodyPr spcFirstLastPara="1" wrap="square" lIns="91425" tIns="45700" rIns="91425" bIns="45700" anchor="t" anchorCtr="0">
            <a:noAutofit/>
          </a:bodyPr>
          <a:lstStyle/>
          <a:p>
            <a:pPr lvl="0" algn="l">
              <a:buClr>
                <a:schemeClr val="lt1"/>
              </a:buClr>
              <a:buSzPts val="4400"/>
            </a:pPr>
            <a:r>
              <a:rPr lang="en-US" sz="3200" b="1" dirty="0">
                <a:solidFill>
                  <a:schemeClr val="lt1"/>
                </a:solidFill>
              </a:rPr>
              <a:t>OBS1.7:  Satellite Winds</a:t>
            </a:r>
            <a:br>
              <a:rPr lang="en-US" sz="3200" b="1" dirty="0">
                <a:solidFill>
                  <a:schemeClr val="lt1"/>
                </a:solidFill>
              </a:rPr>
            </a:br>
            <a:r>
              <a:rPr lang="en-US" sz="3200" b="1" dirty="0">
                <a:solidFill>
                  <a:schemeClr val="lt1"/>
                </a:solidFill>
              </a:rPr>
              <a:t>OBS1.8:  Conventional Data</a:t>
            </a:r>
            <a:endParaRPr sz="3200" b="1" dirty="0">
              <a:solidFill>
                <a:schemeClr val="lt1"/>
              </a:solidFill>
            </a:endParaRPr>
          </a:p>
          <a:p>
            <a:pPr marL="0" lvl="0" indent="0" algn="l" rtl="0">
              <a:lnSpc>
                <a:spcPct val="100000"/>
              </a:lnSpc>
              <a:spcBef>
                <a:spcPts val="0"/>
              </a:spcBef>
              <a:spcAft>
                <a:spcPts val="0"/>
              </a:spcAft>
              <a:buClr>
                <a:schemeClr val="lt1"/>
              </a:buClr>
              <a:buSzPts val="2800"/>
              <a:buFont typeface="Arial"/>
              <a:buNone/>
            </a:pPr>
            <a:br>
              <a:rPr lang="en-US" sz="1800" b="1" dirty="0">
                <a:solidFill>
                  <a:schemeClr val="lt1"/>
                </a:solidFill>
              </a:rPr>
            </a:br>
            <a:r>
              <a:rPr lang="en-US" sz="1800" b="1" dirty="0">
                <a:solidFill>
                  <a:schemeClr val="lt1"/>
                </a:solidFill>
              </a:rPr>
              <a:t>Product Team:</a:t>
            </a:r>
            <a:endParaRPr sz="1800" b="1" dirty="0">
              <a:solidFill>
                <a:schemeClr val="lt1"/>
              </a:solidFill>
            </a:endParaRPr>
          </a:p>
          <a:p>
            <a:pPr marL="0" lvl="0" indent="0" algn="l" rtl="0">
              <a:lnSpc>
                <a:spcPct val="100000"/>
              </a:lnSpc>
              <a:spcBef>
                <a:spcPts val="560"/>
              </a:spcBef>
              <a:spcAft>
                <a:spcPts val="0"/>
              </a:spcAft>
              <a:buClr>
                <a:schemeClr val="lt1"/>
              </a:buClr>
              <a:buSzPts val="2800"/>
              <a:buFont typeface="Arial"/>
              <a:buNone/>
            </a:pPr>
            <a:r>
              <a:rPr lang="en-US" sz="1800" dirty="0">
                <a:solidFill>
                  <a:schemeClr val="lt1"/>
                </a:solidFill>
              </a:rPr>
              <a:t>G. Thompson</a:t>
            </a:r>
            <a:br>
              <a:rPr lang="en-US" sz="1800" dirty="0">
                <a:solidFill>
                  <a:schemeClr val="lt1"/>
                </a:solidFill>
              </a:rPr>
            </a:br>
            <a:r>
              <a:rPr lang="en-US" sz="1600" dirty="0">
                <a:solidFill>
                  <a:schemeClr val="lt1"/>
                </a:solidFill>
              </a:rPr>
              <a:t>H. Shao, F. Vandenberg, H. Zhang, R. </a:t>
            </a:r>
            <a:r>
              <a:rPr lang="en-US" sz="1600" dirty="0" err="1">
                <a:solidFill>
                  <a:schemeClr val="lt1"/>
                </a:solidFill>
              </a:rPr>
              <a:t>Honeyager</a:t>
            </a:r>
            <a:endParaRPr sz="1600" dirty="0">
              <a:solidFill>
                <a:schemeClr val="lt1"/>
              </a:solidFill>
            </a:endParaRPr>
          </a:p>
          <a:p>
            <a:pPr marL="0" lvl="0" indent="0" algn="l" rtl="0">
              <a:lnSpc>
                <a:spcPct val="100000"/>
              </a:lnSpc>
              <a:spcBef>
                <a:spcPts val="560"/>
              </a:spcBef>
              <a:spcAft>
                <a:spcPts val="0"/>
              </a:spcAft>
              <a:buClr>
                <a:srgbClr val="888888"/>
              </a:buClr>
              <a:buSzPts val="2800"/>
              <a:buFont typeface="Arial"/>
              <a:buNone/>
            </a:pPr>
            <a:endParaRPr sz="1800" dirty="0">
              <a:solidFill>
                <a:schemeClr val="lt1"/>
              </a:solidFill>
            </a:endParaRPr>
          </a:p>
          <a:p>
            <a:pPr algn="l">
              <a:buClr>
                <a:schemeClr val="lt1"/>
              </a:buClr>
              <a:buSzPts val="2800"/>
            </a:pPr>
            <a:r>
              <a:rPr lang="en-US" sz="1800" b="1" dirty="0">
                <a:solidFill>
                  <a:schemeClr val="lt1"/>
                </a:solidFill>
              </a:rPr>
              <a:t>In-Kind Contributors</a:t>
            </a:r>
            <a:r>
              <a:rPr lang="en-US" sz="1800" i="1" dirty="0">
                <a:solidFill>
                  <a:schemeClr val="lt1"/>
                </a:solidFill>
              </a:rPr>
              <a:t>: </a:t>
            </a:r>
            <a:br>
              <a:rPr lang="en-US" sz="1800" i="1" dirty="0">
                <a:solidFill>
                  <a:schemeClr val="lt1"/>
                </a:solidFill>
              </a:rPr>
            </a:br>
            <a:r>
              <a:rPr lang="en-US" sz="1600" dirty="0">
                <a:solidFill>
                  <a:schemeClr val="lt1"/>
                </a:solidFill>
              </a:rPr>
              <a:t>I. </a:t>
            </a:r>
            <a:r>
              <a:rPr lang="en-US" sz="1600" dirty="0" err="1">
                <a:solidFill>
                  <a:schemeClr val="lt1"/>
                </a:solidFill>
              </a:rPr>
              <a:t>Genkova</a:t>
            </a:r>
            <a:br>
              <a:rPr lang="en-US" sz="1600" dirty="0">
                <a:solidFill>
                  <a:schemeClr val="lt1"/>
                </a:solidFill>
              </a:rPr>
            </a:br>
            <a:r>
              <a:rPr lang="en-US" sz="1600" dirty="0">
                <a:solidFill>
                  <a:schemeClr val="lt1"/>
                </a:solidFill>
              </a:rPr>
              <a:t>D. </a:t>
            </a:r>
            <a:r>
              <a:rPr lang="en-US" sz="1600" dirty="0" err="1">
                <a:solidFill>
                  <a:schemeClr val="lt1"/>
                </a:solidFill>
              </a:rPr>
              <a:t>Merkova</a:t>
            </a:r>
            <a:r>
              <a:rPr lang="en-US" sz="1600" dirty="0">
                <a:solidFill>
                  <a:schemeClr val="lt1"/>
                </a:solidFill>
              </a:rPr>
              <a:t> (NCEP-EMC),</a:t>
            </a:r>
            <a:br>
              <a:rPr lang="en-US" sz="1600" dirty="0">
                <a:solidFill>
                  <a:schemeClr val="lt1"/>
                </a:solidFill>
              </a:rPr>
            </a:br>
            <a:r>
              <a:rPr lang="en-US" sz="1600" dirty="0">
                <a:solidFill>
                  <a:schemeClr val="lt1"/>
                </a:solidFill>
              </a:rPr>
              <a:t>P. Pauley (NRL),</a:t>
            </a:r>
            <a:br>
              <a:rPr lang="en-US" sz="1600" dirty="0">
                <a:solidFill>
                  <a:schemeClr val="lt1"/>
                </a:solidFill>
              </a:rPr>
            </a:br>
            <a:r>
              <a:rPr lang="en-US" sz="1600" dirty="0">
                <a:solidFill>
                  <a:schemeClr val="lt1"/>
                </a:solidFill>
              </a:rPr>
              <a:t>L. </a:t>
            </a:r>
            <a:r>
              <a:rPr lang="en-US" sz="1600" dirty="0" err="1">
                <a:solidFill>
                  <a:schemeClr val="lt1"/>
                </a:solidFill>
              </a:rPr>
              <a:t>Hawkness</a:t>
            </a:r>
            <a:r>
              <a:rPr lang="en-US" sz="1600" dirty="0">
                <a:solidFill>
                  <a:schemeClr val="lt1"/>
                </a:solidFill>
              </a:rPr>
              <a:t>-Smith, C. Thomas, J. Cotton, W. </a:t>
            </a:r>
            <a:r>
              <a:rPr lang="en-US" sz="1600" dirty="0" err="1">
                <a:solidFill>
                  <a:schemeClr val="lt1"/>
                </a:solidFill>
              </a:rPr>
              <a:t>Smigaj</a:t>
            </a:r>
            <a:r>
              <a:rPr lang="en-US" sz="1600" baseline="30000" dirty="0">
                <a:solidFill>
                  <a:schemeClr val="lt1"/>
                </a:solidFill>
              </a:rPr>
              <a:t>*</a:t>
            </a:r>
            <a:r>
              <a:rPr lang="en-US" sz="1600" dirty="0">
                <a:solidFill>
                  <a:schemeClr val="lt1"/>
                </a:solidFill>
              </a:rPr>
              <a:t>, D. </a:t>
            </a:r>
            <a:r>
              <a:rPr lang="en-US" sz="1600" dirty="0" err="1">
                <a:solidFill>
                  <a:schemeClr val="lt1"/>
                </a:solidFill>
              </a:rPr>
              <a:t>Simonin</a:t>
            </a:r>
            <a:r>
              <a:rPr lang="en-US" sz="1600" dirty="0">
                <a:solidFill>
                  <a:schemeClr val="lt1"/>
                </a:solidFill>
              </a:rPr>
              <a:t> (UKMO)</a:t>
            </a:r>
            <a:br>
              <a:rPr lang="en-US" sz="1600" dirty="0">
                <a:solidFill>
                  <a:schemeClr val="lt1"/>
                </a:solidFill>
              </a:rPr>
            </a:br>
            <a:r>
              <a:rPr lang="en-US" sz="1600" dirty="0">
                <a:solidFill>
                  <a:schemeClr val="lt1"/>
                </a:solidFill>
              </a:rPr>
              <a:t>M. Hu, G. Ge (NOAA-ESRL)</a:t>
            </a:r>
            <a:endParaRPr sz="1600" b="1" dirty="0">
              <a:solidFill>
                <a:schemeClr val="lt1"/>
              </a:solidFill>
            </a:endParaRPr>
          </a:p>
        </p:txBody>
      </p:sp>
      <p:pic>
        <p:nvPicPr>
          <p:cNvPr id="177" name="Google Shape;177;p28"/>
          <p:cNvPicPr preferRelativeResize="0"/>
          <p:nvPr/>
        </p:nvPicPr>
        <p:blipFill rotWithShape="1">
          <a:blip r:embed="rId4">
            <a:alphaModFix/>
          </a:blip>
          <a:srcRect/>
          <a:stretch/>
        </p:blipFill>
        <p:spPr>
          <a:xfrm>
            <a:off x="1120180" y="-69517"/>
            <a:ext cx="6919326" cy="2160367"/>
          </a:xfrm>
          <a:prstGeom prst="rect">
            <a:avLst/>
          </a:prstGeom>
          <a:noFill/>
          <a:ln>
            <a:noFill/>
          </a:ln>
        </p:spPr>
      </p:pic>
      <p:sp>
        <p:nvSpPr>
          <p:cNvPr id="2" name="TextBox 1">
            <a:extLst>
              <a:ext uri="{FF2B5EF4-FFF2-40B4-BE49-F238E27FC236}">
                <a16:creationId xmlns:a16="http://schemas.microsoft.com/office/drawing/2014/main" id="{B1D09814-D250-2341-B468-09A8A842F448}"/>
              </a:ext>
            </a:extLst>
          </p:cNvPr>
          <p:cNvSpPr txBox="1"/>
          <p:nvPr/>
        </p:nvSpPr>
        <p:spPr>
          <a:xfrm>
            <a:off x="301752" y="6550223"/>
            <a:ext cx="7516368" cy="307777"/>
          </a:xfrm>
          <a:prstGeom prst="rect">
            <a:avLst/>
          </a:prstGeom>
          <a:noFill/>
        </p:spPr>
        <p:txBody>
          <a:bodyPr wrap="square" rtlCol="0">
            <a:spAutoFit/>
          </a:bodyPr>
          <a:lstStyle/>
          <a:p>
            <a:r>
              <a:rPr lang="en-US" dirty="0">
                <a:solidFill>
                  <a:schemeClr val="bg1"/>
                </a:solidFill>
              </a:rPr>
              <a:t>update:  2021Jan20        </a:t>
            </a:r>
            <a:r>
              <a:rPr lang="en-US" baseline="30000" dirty="0">
                <a:solidFill>
                  <a:schemeClr val="bg1"/>
                </a:solidFill>
              </a:rPr>
              <a:t>*</a:t>
            </a:r>
            <a:r>
              <a:rPr lang="en-US" dirty="0">
                <a:solidFill>
                  <a:schemeClr val="bg1"/>
                </a:solidFill>
              </a:rPr>
              <a:t>special thanks to Wojciech</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31"/>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SzPts val="1200"/>
              <a:buNone/>
            </a:pPr>
            <a:fld id="{00000000-1234-1234-1234-123412341234}" type="slidenum">
              <a:rPr lang="en-US" sz="1200" b="0" i="0" u="none" strike="noStrike" cap="none">
                <a:solidFill>
                  <a:srgbClr val="888888"/>
                </a:solidFill>
                <a:latin typeface="Calibri"/>
                <a:ea typeface="Calibri"/>
                <a:cs typeface="Calibri"/>
                <a:sym typeface="Calibri"/>
              </a:rPr>
              <a:t>10</a:t>
            </a:fld>
            <a:endParaRPr sz="1200" b="0" i="0" u="none" strike="noStrike" cap="none">
              <a:solidFill>
                <a:srgbClr val="888888"/>
              </a:solidFill>
              <a:latin typeface="Calibri"/>
              <a:ea typeface="Calibri"/>
              <a:cs typeface="Calibri"/>
              <a:sym typeface="Calibri"/>
            </a:endParaRPr>
          </a:p>
        </p:txBody>
      </p:sp>
      <p:sp>
        <p:nvSpPr>
          <p:cNvPr id="201" name="Google Shape;201;p31"/>
          <p:cNvSpPr/>
          <p:nvPr/>
        </p:nvSpPr>
        <p:spPr>
          <a:xfrm>
            <a:off x="0" y="0"/>
            <a:ext cx="9144000" cy="1066800"/>
          </a:xfrm>
          <a:prstGeom prst="rect">
            <a:avLst/>
          </a:prstGeom>
          <a:blipFill rotWithShape="1">
            <a:blip r:embed="rId3">
              <a:alphaModFix/>
            </a:blip>
            <a:stretch>
              <a:fillRect/>
            </a:stretch>
          </a:bli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02" name="Google Shape;202;p31" descr="JCSDA_transp.png"/>
          <p:cNvPicPr preferRelativeResize="0"/>
          <p:nvPr/>
        </p:nvPicPr>
        <p:blipFill rotWithShape="1">
          <a:blip r:embed="rId4">
            <a:alphaModFix/>
          </a:blip>
          <a:srcRect/>
          <a:stretch/>
        </p:blipFill>
        <p:spPr>
          <a:xfrm>
            <a:off x="7924800" y="0"/>
            <a:ext cx="1143000" cy="1143000"/>
          </a:xfrm>
          <a:prstGeom prst="rect">
            <a:avLst/>
          </a:prstGeom>
          <a:noFill/>
          <a:ln>
            <a:noFill/>
          </a:ln>
          <a:effectLst>
            <a:outerShdw blurRad="50800" dist="203200" dir="8100000" algn="tr" rotWithShape="0">
              <a:srgbClr val="000000">
                <a:alpha val="40000"/>
              </a:srgbClr>
            </a:outerShdw>
          </a:effectLst>
        </p:spPr>
      </p:pic>
      <p:sp>
        <p:nvSpPr>
          <p:cNvPr id="203" name="Google Shape;203;p31"/>
          <p:cNvSpPr txBox="1"/>
          <p:nvPr/>
        </p:nvSpPr>
        <p:spPr>
          <a:xfrm>
            <a:off x="381000" y="-228600"/>
            <a:ext cx="8686800" cy="1470000"/>
          </a:xfrm>
          <a:prstGeom prst="rect">
            <a:avLst/>
          </a:prstGeom>
          <a:noFill/>
          <a:ln>
            <a:noFill/>
          </a:ln>
          <a:effectLst>
            <a:outerShdw blurRad="50800" dist="50800" dir="2700000" algn="tl" rotWithShape="0">
              <a:srgbClr val="000000">
                <a:alpha val="86274"/>
              </a:srgbClr>
            </a:outerShdw>
          </a:effectLst>
        </p:spPr>
        <p:txBody>
          <a:bodyPr spcFirstLastPara="1" wrap="square" lIns="91425" tIns="45700" rIns="91425" bIns="45700" anchor="ctr" anchorCtr="0">
            <a:noAutofit/>
          </a:bodyPr>
          <a:lstStyle/>
          <a:p>
            <a:pPr>
              <a:buClr>
                <a:schemeClr val="lt1"/>
              </a:buClr>
              <a:buSzPts val="3600"/>
            </a:pPr>
            <a:r>
              <a:rPr lang="en-US" sz="3600" b="1" dirty="0">
                <a:solidFill>
                  <a:schemeClr val="lt1"/>
                </a:solidFill>
                <a:latin typeface="Calibri"/>
                <a:ea typeface="Calibri"/>
                <a:cs typeface="Calibri"/>
                <a:sym typeface="Calibri"/>
              </a:rPr>
              <a:t>OBS1.7 &amp; 1.8 – </a:t>
            </a:r>
            <a:r>
              <a:rPr lang="en-US" sz="3600" b="1" dirty="0" err="1">
                <a:solidFill>
                  <a:schemeClr val="lt1"/>
                </a:solidFill>
                <a:latin typeface="Calibri"/>
                <a:ea typeface="Calibri"/>
                <a:cs typeface="Calibri"/>
                <a:sym typeface="Calibri"/>
              </a:rPr>
              <a:t>Satwinds</a:t>
            </a:r>
            <a:r>
              <a:rPr lang="en-US" sz="3600" b="1" dirty="0">
                <a:solidFill>
                  <a:schemeClr val="lt1"/>
                </a:solidFill>
                <a:latin typeface="Calibri"/>
                <a:ea typeface="Calibri"/>
                <a:cs typeface="Calibri"/>
                <a:sym typeface="Calibri"/>
              </a:rPr>
              <a:t> &amp;Conventional</a:t>
            </a:r>
          </a:p>
          <a:p>
            <a:pPr marL="0" marR="0" lvl="0" indent="0" algn="l" rtl="0">
              <a:lnSpc>
                <a:spcPct val="100000"/>
              </a:lnSpc>
              <a:spcBef>
                <a:spcPts val="0"/>
              </a:spcBef>
              <a:spcAft>
                <a:spcPts val="0"/>
              </a:spcAft>
              <a:buClr>
                <a:schemeClr val="lt1"/>
              </a:buClr>
              <a:buSzPts val="3600"/>
              <a:buFont typeface="Calibri"/>
              <a:buNone/>
            </a:pPr>
            <a:r>
              <a:rPr lang="en-US" sz="3600" b="1" i="0" u="none" strike="noStrike" cap="none" dirty="0">
                <a:solidFill>
                  <a:schemeClr val="lt1"/>
                </a:solidFill>
                <a:latin typeface="Calibri"/>
                <a:ea typeface="Calibri"/>
                <a:cs typeface="Calibri"/>
                <a:sym typeface="Calibri"/>
              </a:rPr>
              <a:t>Plans</a:t>
            </a:r>
            <a:endParaRPr sz="3600" b="0" i="0" u="none" strike="noStrike" cap="none" dirty="0">
              <a:solidFill>
                <a:schemeClr val="lt1"/>
              </a:solidFill>
              <a:latin typeface="Calibri"/>
              <a:ea typeface="Calibri"/>
              <a:cs typeface="Calibri"/>
              <a:sym typeface="Calibri"/>
            </a:endParaRPr>
          </a:p>
        </p:txBody>
      </p:sp>
      <p:sp>
        <p:nvSpPr>
          <p:cNvPr id="10" name="TextBox 9">
            <a:extLst>
              <a:ext uri="{FF2B5EF4-FFF2-40B4-BE49-F238E27FC236}">
                <a16:creationId xmlns:a16="http://schemas.microsoft.com/office/drawing/2014/main" id="{70EC78A1-9B0C-394A-B94B-BF1F701BD72F}"/>
              </a:ext>
            </a:extLst>
          </p:cNvPr>
          <p:cNvSpPr txBox="1"/>
          <p:nvPr/>
        </p:nvSpPr>
        <p:spPr>
          <a:xfrm>
            <a:off x="773722" y="1668026"/>
            <a:ext cx="8050238" cy="1600438"/>
          </a:xfrm>
          <a:prstGeom prst="rect">
            <a:avLst/>
          </a:prstGeom>
          <a:noFill/>
        </p:spPr>
        <p:txBody>
          <a:bodyPr wrap="square" rtlCol="0">
            <a:spAutoFit/>
          </a:bodyPr>
          <a:lstStyle/>
          <a:p>
            <a:pPr marL="285750" indent="-285750">
              <a:buFont typeface="Wingdings" pitchFamily="2" charset="2"/>
              <a:buChar char="§"/>
            </a:pPr>
            <a:r>
              <a:rPr lang="en-US" sz="1800" b="1" dirty="0">
                <a:latin typeface="Calibri" panose="020F0502020204030204" pitchFamily="34" charset="0"/>
                <a:cs typeface="Calibri" panose="020F0502020204030204" pitchFamily="34" charset="0"/>
              </a:rPr>
              <a:t>This month:</a:t>
            </a:r>
          </a:p>
          <a:p>
            <a:pPr marL="463550" indent="-231775">
              <a:buFont typeface="Arial" panose="020B0604020202020204" pitchFamily="34" charset="0"/>
              <a:buChar char="•"/>
            </a:pPr>
            <a:r>
              <a:rPr lang="en-US" sz="1600" dirty="0">
                <a:latin typeface="Calibri" panose="020F0502020204030204" pitchFamily="34" charset="0"/>
                <a:cs typeface="Calibri" panose="020F0502020204030204" pitchFamily="34" charset="0"/>
              </a:rPr>
              <a:t>Complete radiosonde temp/moisture/winds UFO QC steps</a:t>
            </a:r>
          </a:p>
          <a:p>
            <a:pPr marL="463550" indent="-231775">
              <a:buFont typeface="Arial" panose="020B0604020202020204" pitchFamily="34" charset="0"/>
              <a:buChar char="•"/>
            </a:pPr>
            <a:r>
              <a:rPr lang="en-US" sz="1600" dirty="0">
                <a:latin typeface="Calibri" panose="020F0502020204030204" pitchFamily="34" charset="0"/>
                <a:cs typeface="Calibri" panose="020F0502020204030204" pitchFamily="34" charset="0"/>
              </a:rPr>
              <a:t>Complete surface data UFO QC steps</a:t>
            </a:r>
          </a:p>
          <a:p>
            <a:pPr marL="463550" indent="-231775">
              <a:buFont typeface="Arial" panose="020B0604020202020204" pitchFamily="34" charset="0"/>
              <a:buChar char="•"/>
            </a:pPr>
            <a:r>
              <a:rPr lang="en-US" sz="1600" dirty="0">
                <a:latin typeface="Calibri" panose="020F0502020204030204" pitchFamily="34" charset="0"/>
                <a:cs typeface="Calibri" panose="020F0502020204030204" pitchFamily="34" charset="0"/>
              </a:rPr>
              <a:t>Add aircraft data temp bias correction and “Hilbert curves” error inflation of winds</a:t>
            </a:r>
          </a:p>
          <a:p>
            <a:pPr marL="463550" indent="-231775">
              <a:buFont typeface="Arial" panose="020B0604020202020204" pitchFamily="34" charset="0"/>
              <a:buChar char="•"/>
            </a:pPr>
            <a:endParaRPr lang="en-US" sz="1600" dirty="0">
              <a:latin typeface="Calibri" panose="020F0502020204030204" pitchFamily="34" charset="0"/>
              <a:cs typeface="Calibri" panose="020F0502020204030204" pitchFamily="34" charset="0"/>
            </a:endParaRPr>
          </a:p>
          <a:p>
            <a:pPr marL="463550" indent="-231775">
              <a:buFont typeface="Arial" panose="020B0604020202020204" pitchFamily="34" charset="0"/>
              <a:buChar char="•"/>
            </a:pPr>
            <a:r>
              <a:rPr lang="en-US" sz="1600" dirty="0">
                <a:latin typeface="Calibri" panose="020F0502020204030204" pitchFamily="34" charset="0"/>
                <a:cs typeface="Calibri" panose="020F0502020204030204" pitchFamily="34" charset="0"/>
              </a:rPr>
              <a:t>Create diagnostics</a:t>
            </a:r>
          </a:p>
        </p:txBody>
      </p:sp>
      <p:sp>
        <p:nvSpPr>
          <p:cNvPr id="11" name="TextBox 10">
            <a:extLst>
              <a:ext uri="{FF2B5EF4-FFF2-40B4-BE49-F238E27FC236}">
                <a16:creationId xmlns:a16="http://schemas.microsoft.com/office/drawing/2014/main" id="{F6E4FA96-5EAC-FA4C-8F0E-30C886C54D1A}"/>
              </a:ext>
            </a:extLst>
          </p:cNvPr>
          <p:cNvSpPr txBox="1"/>
          <p:nvPr/>
        </p:nvSpPr>
        <p:spPr>
          <a:xfrm>
            <a:off x="773721" y="3652177"/>
            <a:ext cx="7396777" cy="1600438"/>
          </a:xfrm>
          <a:prstGeom prst="rect">
            <a:avLst/>
          </a:prstGeom>
          <a:noFill/>
        </p:spPr>
        <p:txBody>
          <a:bodyPr wrap="square" rtlCol="0">
            <a:spAutoFit/>
          </a:bodyPr>
          <a:lstStyle/>
          <a:p>
            <a:pPr marL="285750" indent="-285750">
              <a:buFont typeface="Wingdings" pitchFamily="2" charset="2"/>
              <a:buChar char="§"/>
            </a:pPr>
            <a:r>
              <a:rPr lang="en-US" sz="1800" b="1" dirty="0">
                <a:latin typeface="Calibri" panose="020F0502020204030204" pitchFamily="34" charset="0"/>
                <a:cs typeface="Calibri" panose="020F0502020204030204" pitchFamily="34" charset="0"/>
              </a:rPr>
              <a:t>Next two months:</a:t>
            </a:r>
          </a:p>
          <a:p>
            <a:pPr marL="463550" indent="-231775">
              <a:buFont typeface="Arial" panose="020B0604020202020204" pitchFamily="34" charset="0"/>
              <a:buChar char="•"/>
            </a:pPr>
            <a:r>
              <a:rPr lang="en-US" sz="1600" dirty="0">
                <a:latin typeface="Calibri" panose="020F0502020204030204" pitchFamily="34" charset="0"/>
                <a:cs typeface="Calibri" panose="020F0502020204030204" pitchFamily="34" charset="0"/>
              </a:rPr>
              <a:t>Complete aircraft data UFO QC steps</a:t>
            </a:r>
          </a:p>
          <a:p>
            <a:pPr marL="463550" indent="-231775">
              <a:buFont typeface="Arial" panose="020B0604020202020204" pitchFamily="34" charset="0"/>
              <a:buChar char="•"/>
            </a:pPr>
            <a:r>
              <a:rPr lang="en-US" sz="1600" dirty="0">
                <a:latin typeface="Calibri" panose="020F0502020204030204" pitchFamily="34" charset="0"/>
                <a:cs typeface="Calibri" panose="020F0502020204030204" pitchFamily="34" charset="0"/>
              </a:rPr>
              <a:t>Begin migration of raw data processing BUFR-&gt;IODA</a:t>
            </a:r>
          </a:p>
          <a:p>
            <a:pPr marL="463550" indent="-231775">
              <a:buFont typeface="Arial" panose="020B0604020202020204" pitchFamily="34" charset="0"/>
              <a:buChar char="•"/>
            </a:pPr>
            <a:r>
              <a:rPr lang="en-US" sz="1600" dirty="0">
                <a:latin typeface="Calibri" panose="020F0502020204030204" pitchFamily="34" charset="0"/>
                <a:cs typeface="Calibri" panose="020F0502020204030204" pitchFamily="34" charset="0"/>
              </a:rPr>
              <a:t>Need to begin using IODA variable naming conventions</a:t>
            </a:r>
          </a:p>
          <a:p>
            <a:pPr marL="463550" indent="-231775">
              <a:buFont typeface="Arial" panose="020B0604020202020204" pitchFamily="34" charset="0"/>
              <a:buChar char="•"/>
            </a:pPr>
            <a:r>
              <a:rPr lang="en-US" sz="1600" dirty="0">
                <a:latin typeface="Calibri" panose="020F0502020204030204" pitchFamily="34" charset="0"/>
                <a:cs typeface="Calibri" panose="020F0502020204030204" pitchFamily="34" charset="0"/>
              </a:rPr>
              <a:t>Implement QC processing of raw data similar to </a:t>
            </a:r>
            <a:r>
              <a:rPr lang="en-US" sz="1600" dirty="0" err="1">
                <a:latin typeface="Calibri" panose="020F0502020204030204" pitchFamily="34" charset="0"/>
                <a:cs typeface="Calibri" panose="020F0502020204030204" pitchFamily="34" charset="0"/>
              </a:rPr>
              <a:t>ObsProc</a:t>
            </a:r>
            <a:r>
              <a:rPr lang="en-US" sz="1600" dirty="0">
                <a:latin typeface="Calibri" panose="020F0502020204030204" pitchFamily="34" charset="0"/>
                <a:cs typeface="Calibri" panose="020F0502020204030204" pitchFamily="34" charset="0"/>
              </a:rPr>
              <a:t>, removing dependence on NC-</a:t>
            </a:r>
            <a:r>
              <a:rPr lang="en-US" sz="1600" dirty="0" err="1">
                <a:latin typeface="Calibri" panose="020F0502020204030204" pitchFamily="34" charset="0"/>
                <a:cs typeface="Calibri" panose="020F0502020204030204" pitchFamily="34" charset="0"/>
              </a:rPr>
              <a:t>diag</a:t>
            </a:r>
            <a:r>
              <a:rPr lang="en-US" sz="1600" dirty="0">
                <a:latin typeface="Calibri" panose="020F0502020204030204" pitchFamily="34" charset="0"/>
                <a:cs typeface="Calibri" panose="020F0502020204030204" pitchFamily="34" charset="0"/>
              </a:rPr>
              <a:t> files of GSI</a:t>
            </a:r>
          </a:p>
        </p:txBody>
      </p:sp>
    </p:spTree>
    <p:extLst>
      <p:ext uri="{BB962C8B-B14F-4D97-AF65-F5344CB8AC3E}">
        <p14:creationId xmlns:p14="http://schemas.microsoft.com/office/powerpoint/2010/main" val="33439597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30"/>
          <p:cNvSpPr txBox="1">
            <a:spLocks noGrp="1"/>
          </p:cNvSpPr>
          <p:nvPr>
            <p:ph type="body" idx="1"/>
          </p:nvPr>
        </p:nvSpPr>
        <p:spPr>
          <a:xfrm>
            <a:off x="457200" y="1066800"/>
            <a:ext cx="8229600" cy="5568176"/>
          </a:xfrm>
          <a:prstGeom prst="rect">
            <a:avLst/>
          </a:prstGeom>
          <a:noFill/>
          <a:ln>
            <a:noFill/>
          </a:ln>
        </p:spPr>
        <p:txBody>
          <a:bodyPr spcFirstLastPara="1" wrap="square" lIns="91425" tIns="45700" rIns="91425" bIns="45700" anchor="t" anchorCtr="0">
            <a:noAutofit/>
          </a:bodyPr>
          <a:lstStyle/>
          <a:p>
            <a:pPr marL="342900" marR="0" lvl="0" indent="-342900" algn="l" rtl="0">
              <a:lnSpc>
                <a:spcPct val="115000"/>
              </a:lnSpc>
              <a:spcBef>
                <a:spcPts val="640"/>
              </a:spcBef>
              <a:spcAft>
                <a:spcPts val="0"/>
              </a:spcAft>
              <a:buClr>
                <a:schemeClr val="dk1"/>
              </a:buClr>
              <a:buSzPts val="3200"/>
              <a:buFont typeface="Arial"/>
              <a:buChar char="•"/>
            </a:pPr>
            <a:r>
              <a:rPr lang="en-US" sz="2400" b="0" i="0" u="none" strike="noStrike" cap="none" dirty="0">
                <a:solidFill>
                  <a:schemeClr val="dk1"/>
                </a:solidFill>
                <a:latin typeface="Calibri"/>
                <a:ea typeface="Calibri"/>
                <a:cs typeface="Calibri"/>
                <a:sym typeface="Calibri"/>
              </a:rPr>
              <a:t>High level current project status:</a:t>
            </a:r>
            <a:endParaRPr sz="2400" dirty="0"/>
          </a:p>
          <a:p>
            <a:pPr marL="742950" marR="0" lvl="1" indent="-285750" algn="l" rtl="0">
              <a:lnSpc>
                <a:spcPct val="115000"/>
              </a:lnSpc>
              <a:spcBef>
                <a:spcPts val="640"/>
              </a:spcBef>
              <a:spcAft>
                <a:spcPts val="0"/>
              </a:spcAft>
              <a:buClr>
                <a:schemeClr val="dk1"/>
              </a:buClr>
              <a:buSzPts val="2800"/>
              <a:buFont typeface="Arial"/>
              <a:buChar char="–"/>
            </a:pPr>
            <a:r>
              <a:rPr lang="en-US" sz="2000" dirty="0">
                <a:highlight>
                  <a:srgbClr val="FFFF00"/>
                </a:highlight>
              </a:rPr>
              <a:t>On time! </a:t>
            </a:r>
            <a:r>
              <a:rPr lang="en-US" sz="2000" dirty="0"/>
              <a:t> (code sprints Dec/Jan caught up)</a:t>
            </a:r>
            <a:endParaRPr sz="2000" dirty="0"/>
          </a:p>
          <a:p>
            <a:pPr marL="342900" marR="0" lvl="0" indent="-342900" algn="l" rtl="0">
              <a:lnSpc>
                <a:spcPct val="115000"/>
              </a:lnSpc>
              <a:spcBef>
                <a:spcPts val="640"/>
              </a:spcBef>
              <a:spcAft>
                <a:spcPts val="0"/>
              </a:spcAft>
              <a:buClr>
                <a:schemeClr val="dk1"/>
              </a:buClr>
              <a:buSzPts val="3200"/>
              <a:buFont typeface="Arial"/>
              <a:buChar char="•"/>
            </a:pPr>
            <a:r>
              <a:rPr lang="en-US" sz="2400" b="0" i="0" u="none" strike="noStrike" cap="none" dirty="0">
                <a:solidFill>
                  <a:schemeClr val="dk1"/>
                </a:solidFill>
                <a:latin typeface="Calibri"/>
                <a:ea typeface="Calibri"/>
                <a:cs typeface="Calibri"/>
                <a:sym typeface="Calibri"/>
              </a:rPr>
              <a:t>Main achievements from reporting period </a:t>
            </a:r>
            <a:endParaRPr sz="2400" dirty="0"/>
          </a:p>
          <a:p>
            <a:pPr marL="750887" lvl="1" indent="-292100" algn="l" rtl="0">
              <a:lnSpc>
                <a:spcPct val="115000"/>
              </a:lnSpc>
              <a:spcBef>
                <a:spcPts val="560"/>
              </a:spcBef>
              <a:spcAft>
                <a:spcPts val="0"/>
              </a:spcAft>
              <a:buSzPts val="2170"/>
              <a:buChar char="–"/>
            </a:pPr>
            <a:r>
              <a:rPr lang="en-US" sz="2000" dirty="0" err="1"/>
              <a:t>SatWinds</a:t>
            </a:r>
            <a:r>
              <a:rPr lang="en-US" sz="2000" dirty="0"/>
              <a:t> (AMV) and </a:t>
            </a:r>
            <a:r>
              <a:rPr lang="en-US" sz="2000" dirty="0" err="1"/>
              <a:t>Scatterometer</a:t>
            </a:r>
            <a:r>
              <a:rPr lang="en-US" sz="2000" dirty="0"/>
              <a:t> winds nearly complete</a:t>
            </a:r>
          </a:p>
          <a:p>
            <a:pPr marL="750887" lvl="1" indent="-292100" algn="l" rtl="0">
              <a:lnSpc>
                <a:spcPct val="115000"/>
              </a:lnSpc>
              <a:spcBef>
                <a:spcPts val="560"/>
              </a:spcBef>
              <a:spcAft>
                <a:spcPts val="0"/>
              </a:spcAft>
              <a:buSzPts val="2170"/>
              <a:buChar char="–"/>
            </a:pPr>
            <a:r>
              <a:rPr lang="en-US" sz="2000" dirty="0"/>
              <a:t>Aircraft data: all except temp bias correction nearly complete</a:t>
            </a:r>
          </a:p>
          <a:p>
            <a:pPr marL="750887" lvl="1" indent="-292100" algn="l" rtl="0">
              <a:lnSpc>
                <a:spcPct val="115000"/>
              </a:lnSpc>
              <a:spcBef>
                <a:spcPts val="560"/>
              </a:spcBef>
              <a:spcAft>
                <a:spcPts val="0"/>
              </a:spcAft>
              <a:buSzPts val="2170"/>
              <a:buChar char="–"/>
            </a:pPr>
            <a:r>
              <a:rPr lang="en-US" sz="2000" dirty="0"/>
              <a:t>Surface </a:t>
            </a:r>
            <a:r>
              <a:rPr lang="en-US" sz="2000" dirty="0" err="1"/>
              <a:t>obs</a:t>
            </a:r>
            <a:r>
              <a:rPr lang="en-US" sz="2000" dirty="0"/>
              <a:t>, land and ocean nearly complete</a:t>
            </a:r>
          </a:p>
          <a:p>
            <a:pPr marL="750887" lvl="1" indent="-292100" algn="l" rtl="0">
              <a:lnSpc>
                <a:spcPct val="115000"/>
              </a:lnSpc>
              <a:spcBef>
                <a:spcPts val="560"/>
              </a:spcBef>
              <a:spcAft>
                <a:spcPts val="0"/>
              </a:spcAft>
              <a:buSzPts val="2170"/>
              <a:buChar char="–"/>
            </a:pPr>
            <a:r>
              <a:rPr lang="en-US" sz="2000" dirty="0"/>
              <a:t>VAD-Winds (radar-based) nearly complete</a:t>
            </a:r>
          </a:p>
          <a:p>
            <a:pPr marL="750887" lvl="1" indent="-292100" algn="l" rtl="0">
              <a:lnSpc>
                <a:spcPct val="115000"/>
              </a:lnSpc>
              <a:spcBef>
                <a:spcPts val="560"/>
              </a:spcBef>
              <a:spcAft>
                <a:spcPts val="0"/>
              </a:spcAft>
              <a:buSzPts val="2170"/>
              <a:buChar char="–"/>
            </a:pPr>
            <a:r>
              <a:rPr lang="en-US" sz="2000" dirty="0"/>
              <a:t>Radiosondes/dropsondes: a few steps remain</a:t>
            </a:r>
          </a:p>
          <a:p>
            <a:pPr marL="750887" lvl="1" indent="-292100">
              <a:lnSpc>
                <a:spcPct val="115000"/>
              </a:lnSpc>
              <a:buSzPts val="2170"/>
            </a:pPr>
            <a:r>
              <a:rPr lang="en-US" sz="2000" dirty="0"/>
              <a:t>Each agency’s in-kinds are highly engaged and active</a:t>
            </a:r>
          </a:p>
          <a:p>
            <a:pPr marL="458787" lvl="1" indent="0" algn="l" rtl="0">
              <a:lnSpc>
                <a:spcPct val="115000"/>
              </a:lnSpc>
              <a:spcBef>
                <a:spcPts val="560"/>
              </a:spcBef>
              <a:spcAft>
                <a:spcPts val="0"/>
              </a:spcAft>
              <a:buSzPts val="2170"/>
              <a:buNone/>
            </a:pPr>
            <a:endParaRPr sz="2000" dirty="0"/>
          </a:p>
          <a:p>
            <a:pPr marL="750888" lvl="1" indent="-154305" algn="l" rtl="0">
              <a:lnSpc>
                <a:spcPct val="115000"/>
              </a:lnSpc>
              <a:spcBef>
                <a:spcPts val="560"/>
              </a:spcBef>
              <a:spcAft>
                <a:spcPts val="0"/>
              </a:spcAft>
              <a:buSzPts val="2170"/>
              <a:buNone/>
            </a:pPr>
            <a:endParaRPr sz="2000" dirty="0"/>
          </a:p>
          <a:p>
            <a:pPr marL="7938" lvl="0" indent="58736" algn="l" rtl="0">
              <a:lnSpc>
                <a:spcPct val="115000"/>
              </a:lnSpc>
              <a:spcBef>
                <a:spcPts val="0"/>
              </a:spcBef>
              <a:spcAft>
                <a:spcPts val="0"/>
              </a:spcAft>
              <a:buSzPts val="1050"/>
              <a:buNone/>
            </a:pPr>
            <a:endParaRPr sz="813" dirty="0"/>
          </a:p>
        </p:txBody>
      </p:sp>
      <p:sp>
        <p:nvSpPr>
          <p:cNvPr id="192" name="Google Shape;192;p30"/>
          <p:cNvSpPr txBox="1">
            <a:spLocks noGrp="1"/>
          </p:cNvSpPr>
          <p:nvPr>
            <p:ph type="sldNum" idx="12"/>
          </p:nvPr>
        </p:nvSpPr>
        <p:spPr>
          <a:xfrm>
            <a:off x="7471316" y="6356350"/>
            <a:ext cx="1215483"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SzPts val="1200"/>
              <a:buNone/>
            </a:pPr>
            <a:fld id="{00000000-1234-1234-1234-123412341234}" type="slidenum">
              <a:rPr lang="en-US" sz="1200" b="0" i="0" u="none" strike="noStrike" cap="none">
                <a:solidFill>
                  <a:srgbClr val="888888"/>
                </a:solidFill>
                <a:latin typeface="Calibri"/>
                <a:ea typeface="Calibri"/>
                <a:cs typeface="Calibri"/>
                <a:sym typeface="Calibri"/>
              </a:rPr>
              <a:t>2</a:t>
            </a:fld>
            <a:endParaRPr sz="1200" b="0" i="0" u="none" strike="noStrike" cap="none">
              <a:solidFill>
                <a:srgbClr val="888888"/>
              </a:solidFill>
              <a:latin typeface="Calibri"/>
              <a:ea typeface="Calibri"/>
              <a:cs typeface="Calibri"/>
              <a:sym typeface="Calibri"/>
            </a:endParaRPr>
          </a:p>
        </p:txBody>
      </p:sp>
      <p:sp>
        <p:nvSpPr>
          <p:cNvPr id="193" name="Google Shape;193;p30"/>
          <p:cNvSpPr/>
          <p:nvPr/>
        </p:nvSpPr>
        <p:spPr>
          <a:xfrm>
            <a:off x="0" y="0"/>
            <a:ext cx="9144000" cy="1066800"/>
          </a:xfrm>
          <a:prstGeom prst="rect">
            <a:avLst/>
          </a:prstGeom>
          <a:blipFill rotWithShape="1">
            <a:blip r:embed="rId3">
              <a:alphaModFix/>
            </a:blip>
            <a:stretch>
              <a:fillRect/>
            </a:stretch>
          </a:bli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94" name="Google Shape;194;p30" descr="JCSDA_transp.png"/>
          <p:cNvPicPr preferRelativeResize="0"/>
          <p:nvPr/>
        </p:nvPicPr>
        <p:blipFill rotWithShape="1">
          <a:blip r:embed="rId4">
            <a:alphaModFix/>
          </a:blip>
          <a:srcRect/>
          <a:stretch/>
        </p:blipFill>
        <p:spPr>
          <a:xfrm>
            <a:off x="7924800" y="0"/>
            <a:ext cx="1143000" cy="1143000"/>
          </a:xfrm>
          <a:prstGeom prst="rect">
            <a:avLst/>
          </a:prstGeom>
          <a:noFill/>
          <a:ln>
            <a:noFill/>
          </a:ln>
          <a:effectLst>
            <a:outerShdw blurRad="50800" dist="203200" dir="8100000" algn="tr" rotWithShape="0">
              <a:srgbClr val="000000">
                <a:alpha val="40000"/>
              </a:srgbClr>
            </a:outerShdw>
          </a:effectLst>
        </p:spPr>
      </p:pic>
      <p:sp>
        <p:nvSpPr>
          <p:cNvPr id="195" name="Google Shape;195;p30"/>
          <p:cNvSpPr txBox="1"/>
          <p:nvPr/>
        </p:nvSpPr>
        <p:spPr>
          <a:xfrm>
            <a:off x="381000" y="-228600"/>
            <a:ext cx="8763000" cy="1470000"/>
          </a:xfrm>
          <a:prstGeom prst="rect">
            <a:avLst/>
          </a:prstGeom>
          <a:noFill/>
          <a:ln>
            <a:noFill/>
          </a:ln>
          <a:effectLst>
            <a:outerShdw blurRad="50800" dist="50800" dir="2700000" algn="tl" rotWithShape="0">
              <a:srgbClr val="000000">
                <a:alpha val="86274"/>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lt1"/>
              </a:buClr>
              <a:buSzPts val="3600"/>
              <a:buFont typeface="Calibri"/>
              <a:buNone/>
            </a:pPr>
            <a:r>
              <a:rPr lang="en-US" sz="3600" b="1" i="0" u="none" strike="noStrike" cap="none" dirty="0">
                <a:solidFill>
                  <a:schemeClr val="lt1"/>
                </a:solidFill>
                <a:latin typeface="Calibri"/>
                <a:ea typeface="Calibri"/>
                <a:cs typeface="Calibri"/>
                <a:sym typeface="Calibri"/>
              </a:rPr>
              <a:t>OBS1.7 &amp; 1.8 – </a:t>
            </a:r>
            <a:r>
              <a:rPr lang="en-US" sz="3600" b="1" i="0" u="none" strike="noStrike" cap="none" dirty="0" err="1">
                <a:solidFill>
                  <a:schemeClr val="lt1"/>
                </a:solidFill>
                <a:latin typeface="Calibri"/>
                <a:ea typeface="Calibri"/>
                <a:cs typeface="Calibri"/>
                <a:sym typeface="Calibri"/>
              </a:rPr>
              <a:t>SatWinds</a:t>
            </a:r>
            <a:r>
              <a:rPr lang="en-US" sz="3600" b="1" i="0" u="none" strike="noStrike" cap="none" dirty="0">
                <a:solidFill>
                  <a:schemeClr val="lt1"/>
                </a:solidFill>
                <a:latin typeface="Calibri"/>
                <a:ea typeface="Calibri"/>
                <a:cs typeface="Calibri"/>
                <a:sym typeface="Calibri"/>
              </a:rPr>
              <a:t> &amp; Conventional</a:t>
            </a:r>
          </a:p>
          <a:p>
            <a:pPr marL="0" marR="0" lvl="0" indent="0" algn="l" rtl="0">
              <a:lnSpc>
                <a:spcPct val="100000"/>
              </a:lnSpc>
              <a:spcBef>
                <a:spcPts val="0"/>
              </a:spcBef>
              <a:spcAft>
                <a:spcPts val="0"/>
              </a:spcAft>
              <a:buClr>
                <a:schemeClr val="lt1"/>
              </a:buClr>
              <a:buSzPts val="3600"/>
              <a:buFont typeface="Calibri"/>
              <a:buNone/>
            </a:pPr>
            <a:r>
              <a:rPr lang="en-US" sz="3600" b="1" i="0" u="none" strike="noStrike" cap="none" dirty="0">
                <a:solidFill>
                  <a:schemeClr val="lt1"/>
                </a:solidFill>
                <a:latin typeface="Calibri"/>
                <a:ea typeface="Calibri"/>
                <a:cs typeface="Calibri"/>
                <a:sym typeface="Calibri"/>
              </a:rPr>
              <a:t>Summary</a:t>
            </a:r>
            <a:endParaRPr sz="3600" b="0" i="0" u="none" strike="noStrike" cap="none" dirty="0">
              <a:solidFill>
                <a:schemeClr val="lt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31"/>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SzPts val="1200"/>
              <a:buNone/>
            </a:pPr>
            <a:fld id="{00000000-1234-1234-1234-123412341234}" type="slidenum">
              <a:rPr lang="en-US" sz="1200" b="0" i="0" u="none" strike="noStrike" cap="none">
                <a:solidFill>
                  <a:srgbClr val="888888"/>
                </a:solidFill>
                <a:latin typeface="Calibri"/>
                <a:ea typeface="Calibri"/>
                <a:cs typeface="Calibri"/>
                <a:sym typeface="Calibri"/>
              </a:rPr>
              <a:t>3</a:t>
            </a:fld>
            <a:endParaRPr sz="1200" b="0" i="0" u="none" strike="noStrike" cap="none">
              <a:solidFill>
                <a:srgbClr val="888888"/>
              </a:solidFill>
              <a:latin typeface="Calibri"/>
              <a:ea typeface="Calibri"/>
              <a:cs typeface="Calibri"/>
              <a:sym typeface="Calibri"/>
            </a:endParaRPr>
          </a:p>
        </p:txBody>
      </p:sp>
      <p:sp>
        <p:nvSpPr>
          <p:cNvPr id="201" name="Google Shape;201;p31"/>
          <p:cNvSpPr/>
          <p:nvPr/>
        </p:nvSpPr>
        <p:spPr>
          <a:xfrm>
            <a:off x="0" y="0"/>
            <a:ext cx="9144000" cy="1066800"/>
          </a:xfrm>
          <a:prstGeom prst="rect">
            <a:avLst/>
          </a:prstGeom>
          <a:blipFill rotWithShape="1">
            <a:blip r:embed="rId3">
              <a:alphaModFix/>
            </a:blip>
            <a:stretch>
              <a:fillRect/>
            </a:stretch>
          </a:bli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02" name="Google Shape;202;p31" descr="JCSDA_transp.png"/>
          <p:cNvPicPr preferRelativeResize="0"/>
          <p:nvPr/>
        </p:nvPicPr>
        <p:blipFill rotWithShape="1">
          <a:blip r:embed="rId4">
            <a:alphaModFix/>
          </a:blip>
          <a:srcRect/>
          <a:stretch/>
        </p:blipFill>
        <p:spPr>
          <a:xfrm>
            <a:off x="7924800" y="0"/>
            <a:ext cx="1143000" cy="1143000"/>
          </a:xfrm>
          <a:prstGeom prst="rect">
            <a:avLst/>
          </a:prstGeom>
          <a:noFill/>
          <a:ln>
            <a:noFill/>
          </a:ln>
          <a:effectLst>
            <a:outerShdw blurRad="50800" dist="203200" dir="8100000" algn="tr" rotWithShape="0">
              <a:srgbClr val="000000">
                <a:alpha val="40000"/>
              </a:srgbClr>
            </a:outerShdw>
          </a:effectLst>
        </p:spPr>
      </p:pic>
      <p:sp>
        <p:nvSpPr>
          <p:cNvPr id="203" name="Google Shape;203;p31"/>
          <p:cNvSpPr txBox="1"/>
          <p:nvPr/>
        </p:nvSpPr>
        <p:spPr>
          <a:xfrm>
            <a:off x="381000" y="-228600"/>
            <a:ext cx="8686800" cy="1470000"/>
          </a:xfrm>
          <a:prstGeom prst="rect">
            <a:avLst/>
          </a:prstGeom>
          <a:noFill/>
          <a:ln>
            <a:noFill/>
          </a:ln>
          <a:effectLst>
            <a:outerShdw blurRad="50800" dist="50800" dir="2700000" algn="tl" rotWithShape="0">
              <a:srgbClr val="000000">
                <a:alpha val="86274"/>
              </a:srgbClr>
            </a:outerShdw>
          </a:effectLst>
        </p:spPr>
        <p:txBody>
          <a:bodyPr spcFirstLastPara="1" wrap="square" lIns="91425" tIns="45700" rIns="91425" bIns="45700" anchor="ctr" anchorCtr="0">
            <a:noAutofit/>
          </a:bodyPr>
          <a:lstStyle/>
          <a:p>
            <a:pPr lvl="0">
              <a:buClr>
                <a:schemeClr val="lt1"/>
              </a:buClr>
              <a:buSzPts val="3600"/>
            </a:pPr>
            <a:r>
              <a:rPr lang="en-US" sz="3600" b="1" dirty="0">
                <a:solidFill>
                  <a:schemeClr val="lt1"/>
                </a:solidFill>
                <a:latin typeface="Calibri"/>
                <a:ea typeface="Calibri"/>
                <a:cs typeface="Calibri"/>
                <a:sym typeface="Calibri"/>
              </a:rPr>
              <a:t>OBS1.7 &amp; 1.8 – </a:t>
            </a:r>
            <a:r>
              <a:rPr lang="en-US" sz="3600" b="1" dirty="0" err="1">
                <a:solidFill>
                  <a:schemeClr val="lt1"/>
                </a:solidFill>
                <a:latin typeface="Calibri"/>
                <a:ea typeface="Calibri"/>
                <a:cs typeface="Calibri"/>
                <a:sym typeface="Calibri"/>
              </a:rPr>
              <a:t>SatWinds</a:t>
            </a:r>
            <a:r>
              <a:rPr lang="en-US" sz="3600" b="1" dirty="0">
                <a:solidFill>
                  <a:schemeClr val="lt1"/>
                </a:solidFill>
                <a:latin typeface="Calibri"/>
                <a:ea typeface="Calibri"/>
                <a:cs typeface="Calibri"/>
                <a:sym typeface="Calibri"/>
              </a:rPr>
              <a:t> &amp; </a:t>
            </a:r>
            <a:r>
              <a:rPr lang="en-US" sz="3600" b="1" i="0" u="none" strike="noStrike" cap="none" dirty="0">
                <a:solidFill>
                  <a:schemeClr val="lt1"/>
                </a:solidFill>
                <a:latin typeface="Calibri"/>
                <a:ea typeface="Calibri"/>
                <a:cs typeface="Calibri"/>
                <a:sym typeface="Calibri"/>
              </a:rPr>
              <a:t>Conventional</a:t>
            </a:r>
          </a:p>
          <a:p>
            <a:pPr marL="0" marR="0" lvl="0" indent="0" algn="l" rtl="0">
              <a:lnSpc>
                <a:spcPct val="100000"/>
              </a:lnSpc>
              <a:spcBef>
                <a:spcPts val="0"/>
              </a:spcBef>
              <a:spcAft>
                <a:spcPts val="0"/>
              </a:spcAft>
              <a:buClr>
                <a:schemeClr val="lt1"/>
              </a:buClr>
              <a:buSzPts val="3600"/>
              <a:buFont typeface="Calibri"/>
              <a:buNone/>
            </a:pPr>
            <a:r>
              <a:rPr lang="en-US" sz="3600" b="1" i="0" u="none" strike="noStrike" cap="none" dirty="0">
                <a:solidFill>
                  <a:schemeClr val="lt1"/>
                </a:solidFill>
                <a:latin typeface="Calibri"/>
                <a:ea typeface="Calibri"/>
                <a:cs typeface="Calibri"/>
                <a:sym typeface="Calibri"/>
              </a:rPr>
              <a:t> Technical/Scientific Progress</a:t>
            </a:r>
            <a:endParaRPr sz="3600" b="0" i="0" u="none" strike="noStrike" cap="none" dirty="0">
              <a:solidFill>
                <a:schemeClr val="lt1"/>
              </a:solidFill>
              <a:latin typeface="Calibri"/>
              <a:ea typeface="Calibri"/>
              <a:cs typeface="Calibri"/>
              <a:sym typeface="Calibri"/>
            </a:endParaRPr>
          </a:p>
        </p:txBody>
      </p:sp>
      <p:sp>
        <p:nvSpPr>
          <p:cNvPr id="3" name="TextBox 2">
            <a:extLst>
              <a:ext uri="{FF2B5EF4-FFF2-40B4-BE49-F238E27FC236}">
                <a16:creationId xmlns:a16="http://schemas.microsoft.com/office/drawing/2014/main" id="{0AE0FF79-406E-E54E-9040-6FF5E6010ECA}"/>
              </a:ext>
            </a:extLst>
          </p:cNvPr>
          <p:cNvSpPr txBox="1"/>
          <p:nvPr/>
        </p:nvSpPr>
        <p:spPr>
          <a:xfrm>
            <a:off x="535979" y="1143000"/>
            <a:ext cx="5396029" cy="3139321"/>
          </a:xfrm>
          <a:prstGeom prst="rect">
            <a:avLst/>
          </a:prstGeom>
          <a:noFill/>
        </p:spPr>
        <p:txBody>
          <a:bodyPr wrap="none" rtlCol="0">
            <a:spAutoFit/>
          </a:bodyPr>
          <a:lstStyle/>
          <a:p>
            <a:r>
              <a:rPr lang="en-US" sz="1600" b="1" dirty="0">
                <a:latin typeface="Calibri" panose="020F0502020204030204" pitchFamily="34" charset="0"/>
                <a:cs typeface="Calibri" panose="020F0502020204030204" pitchFamily="34" charset="0"/>
              </a:rPr>
              <a:t>GitHub:  </a:t>
            </a:r>
            <a:r>
              <a:rPr lang="en-US" sz="1600" dirty="0">
                <a:latin typeface="Calibri" panose="020F0502020204030204" pitchFamily="34" charset="0"/>
                <a:cs typeface="Calibri" panose="020F0502020204030204" pitchFamily="34" charset="0"/>
              </a:rPr>
              <a:t>UFO </a:t>
            </a:r>
            <a:r>
              <a:rPr lang="en-US" sz="1600" dirty="0">
                <a:highlight>
                  <a:srgbClr val="FFFF00"/>
                </a:highlight>
                <a:latin typeface="Calibri" panose="020F0502020204030204" pitchFamily="34" charset="0"/>
                <a:cs typeface="Calibri" panose="020F0502020204030204" pitchFamily="34" charset="0"/>
              </a:rPr>
              <a:t>closed</a:t>
            </a:r>
            <a:r>
              <a:rPr lang="en-US" sz="1600" dirty="0">
                <a:latin typeface="Calibri" panose="020F0502020204030204" pitchFamily="34" charset="0"/>
                <a:cs typeface="Calibri" panose="020F0502020204030204" pitchFamily="34" charset="0"/>
              </a:rPr>
              <a:t> Pull Requests, </a:t>
            </a:r>
            <a:r>
              <a:rPr lang="en-US" sz="1600" dirty="0">
                <a:highlight>
                  <a:srgbClr val="FFFF00"/>
                </a:highlight>
                <a:latin typeface="Calibri" panose="020F0502020204030204" pitchFamily="34" charset="0"/>
                <a:cs typeface="Calibri" panose="020F0502020204030204" pitchFamily="34" charset="0"/>
              </a:rPr>
              <a:t>new </a:t>
            </a:r>
            <a:r>
              <a:rPr lang="en-US" sz="1600" dirty="0" err="1">
                <a:highlight>
                  <a:srgbClr val="FFFF00"/>
                </a:highlight>
                <a:latin typeface="Calibri" panose="020F0502020204030204" pitchFamily="34" charset="0"/>
                <a:cs typeface="Calibri" panose="020F0502020204030204" pitchFamily="34" charset="0"/>
              </a:rPr>
              <a:t>ObsFunctions</a:t>
            </a:r>
            <a:endParaRPr lang="en-US" sz="1600" dirty="0">
              <a:highlight>
                <a:srgbClr val="FFFF00"/>
              </a:highlight>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#251: </a:t>
            </a:r>
            <a:r>
              <a:rPr lang="en-US" dirty="0" err="1">
                <a:latin typeface="Calibri" panose="020F0502020204030204" pitchFamily="34" charset="0"/>
                <a:cs typeface="Calibri" panose="020F0502020204030204" pitchFamily="34" charset="0"/>
              </a:rPr>
              <a:t>ObsErrorModelStepwiseLinear@ObsFunction</a:t>
            </a:r>
            <a:endParaRPr lang="en-US"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#620: </a:t>
            </a:r>
            <a:r>
              <a:rPr lang="en-US" dirty="0" err="1">
                <a:latin typeface="Calibri" panose="020F0502020204030204" pitchFamily="34" charset="0"/>
                <a:cs typeface="Calibri" panose="020F0502020204030204" pitchFamily="34" charset="0"/>
              </a:rPr>
              <a:t>StepwiseLinear</a:t>
            </a:r>
            <a:r>
              <a:rPr lang="en-US" dirty="0">
                <a:latin typeface="Calibri" panose="020F0502020204030204" pitchFamily="34" charset="0"/>
                <a:cs typeface="Calibri" panose="020F0502020204030204" pitchFamily="34" charset="0"/>
              </a:rPr>
              <a:t> with multiplier</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#379: </a:t>
            </a:r>
            <a:r>
              <a:rPr lang="en-US" dirty="0" err="1">
                <a:latin typeface="Calibri" panose="020F0502020204030204" pitchFamily="34" charset="0"/>
                <a:cs typeface="Calibri" panose="020F0502020204030204" pitchFamily="34" charset="0"/>
              </a:rPr>
              <a:t>ObsErrorFactorSfcPressure@ObsFunction</a:t>
            </a:r>
            <a:endParaRPr lang="en-US"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#433: </a:t>
            </a:r>
            <a:r>
              <a:rPr lang="en-US" dirty="0" err="1">
                <a:latin typeface="Calibri" panose="020F0502020204030204" pitchFamily="34" charset="0"/>
                <a:cs typeface="Calibri" panose="020F0502020204030204" pitchFamily="34" charset="0"/>
              </a:rPr>
              <a:t>SfcPCorrected</a:t>
            </a:r>
            <a:r>
              <a:rPr lang="en-US" dirty="0">
                <a:latin typeface="Calibri" panose="020F0502020204030204" pitchFamily="34" charset="0"/>
                <a:cs typeface="Calibri" panose="020F0502020204030204" pitchFamily="34" charset="0"/>
              </a:rPr>
              <a:t> height/</a:t>
            </a:r>
            <a:r>
              <a:rPr lang="en-US" dirty="0" err="1">
                <a:latin typeface="Calibri" panose="020F0502020204030204" pitchFamily="34" charset="0"/>
                <a:cs typeface="Calibri" panose="020F0502020204030204" pitchFamily="34" charset="0"/>
              </a:rPr>
              <a:t>surface_altitude</a:t>
            </a:r>
            <a:r>
              <a:rPr lang="en-US" dirty="0">
                <a:latin typeface="Calibri" panose="020F0502020204030204" pitchFamily="34" charset="0"/>
                <a:cs typeface="Calibri" panose="020F0502020204030204" pitchFamily="34" charset="0"/>
              </a:rPr>
              <a:t> var name change</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#645: </a:t>
            </a:r>
            <a:r>
              <a:rPr lang="en-US" dirty="0" err="1">
                <a:latin typeface="Calibri" panose="020F0502020204030204" pitchFamily="34" charset="0"/>
                <a:cs typeface="Calibri" panose="020F0502020204030204" pitchFamily="34" charset="0"/>
              </a:rPr>
              <a:t>GeoVaLs</a:t>
            </a:r>
            <a:r>
              <a:rPr lang="en-US" dirty="0">
                <a:latin typeface="Calibri" panose="020F0502020204030204" pitchFamily="34" charset="0"/>
                <a:cs typeface="Calibri" panose="020F0502020204030204" pitchFamily="34" charset="0"/>
              </a:rPr>
              <a:t> var names change option</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#392: </a:t>
            </a:r>
            <a:r>
              <a:rPr lang="en-US" dirty="0" err="1">
                <a:latin typeface="Calibri" panose="020F0502020204030204" pitchFamily="34" charset="0"/>
                <a:cs typeface="Calibri" panose="020F0502020204030204" pitchFamily="34" charset="0"/>
              </a:rPr>
              <a:t>SatWindsLNVDCheck@ObsFunction</a:t>
            </a:r>
            <a:endParaRPr lang="en-US"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#457: </a:t>
            </a:r>
            <a:r>
              <a:rPr lang="en-US" dirty="0" err="1">
                <a:latin typeface="Calibri" panose="020F0502020204030204" pitchFamily="34" charset="0"/>
                <a:cs typeface="Calibri" panose="020F0502020204030204" pitchFamily="34" charset="0"/>
              </a:rPr>
              <a:t>SatWindsSPDBCheck@ObsFunction</a:t>
            </a:r>
            <a:endParaRPr lang="en-US"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#483: </a:t>
            </a:r>
            <a:r>
              <a:rPr lang="en-US" dirty="0" err="1">
                <a:latin typeface="Calibri" panose="020F0502020204030204" pitchFamily="34" charset="0"/>
                <a:cs typeface="Calibri" panose="020F0502020204030204" pitchFamily="34" charset="0"/>
              </a:rPr>
              <a:t>WindDirAngleDiff@ObsFunction</a:t>
            </a:r>
            <a:endParaRPr lang="en-US"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#491: </a:t>
            </a:r>
            <a:r>
              <a:rPr lang="en-US" dirty="0" err="1">
                <a:latin typeface="Calibri" panose="020F0502020204030204" pitchFamily="34" charset="0"/>
                <a:cs typeface="Calibri" panose="020F0502020204030204" pitchFamily="34" charset="0"/>
              </a:rPr>
              <a:t>TropopauseEstimate@ObsFunction</a:t>
            </a:r>
            <a:endParaRPr lang="en-US"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#661: </a:t>
            </a:r>
            <a:r>
              <a:rPr lang="en-US" dirty="0" err="1">
                <a:latin typeface="Calibri" panose="020F0502020204030204" pitchFamily="34" charset="0"/>
                <a:cs typeface="Calibri" panose="020F0502020204030204" pitchFamily="34" charset="0"/>
              </a:rPr>
              <a:t>ObsErrorFactorQuotient@ObsFunction</a:t>
            </a:r>
            <a:endParaRPr lang="en-US"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#480: </a:t>
            </a:r>
            <a:r>
              <a:rPr lang="en-US" dirty="0" err="1">
                <a:latin typeface="Calibri" panose="020F0502020204030204" pitchFamily="34" charset="0"/>
                <a:cs typeface="Calibri" panose="020F0502020204030204" pitchFamily="34" charset="0"/>
              </a:rPr>
              <a:t>ObsErrorFactorConventional</a:t>
            </a:r>
            <a:r>
              <a:rPr lang="en-US" dirty="0">
                <a:latin typeface="Calibri" panose="020F0502020204030204" pitchFamily="34" charset="0"/>
                <a:cs typeface="Calibri" panose="020F0502020204030204" pitchFamily="34" charset="0"/>
              </a:rPr>
              <a:t> (vertical distribution)</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#648: Variable transforms:  </a:t>
            </a:r>
            <a:r>
              <a:rPr lang="en-US" dirty="0" err="1">
                <a:latin typeface="Calibri" panose="020F0502020204030204" pitchFamily="34" charset="0"/>
                <a:cs typeface="Calibri" panose="020F0502020204030204" pitchFamily="34" charset="0"/>
              </a:rPr>
              <a:t>specific_humidity</a:t>
            </a:r>
            <a:r>
              <a:rPr lang="en-US" dirty="0">
                <a:latin typeface="Calibri" panose="020F0502020204030204" pitchFamily="34" charset="0"/>
                <a:cs typeface="Calibri" panose="020F0502020204030204" pitchFamily="34" charset="0"/>
              </a:rPr>
              <a:t> &lt;-&gt; </a:t>
            </a:r>
            <a:r>
              <a:rPr lang="en-US" dirty="0" err="1">
                <a:latin typeface="Calibri" panose="020F0502020204030204" pitchFamily="34" charset="0"/>
                <a:cs typeface="Calibri" panose="020F0502020204030204" pitchFamily="34" charset="0"/>
              </a:rPr>
              <a:t>relative_humidity</a:t>
            </a:r>
            <a:endParaRPr lang="en-US"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#460, 501, 538, 613:  Misc.</a:t>
            </a:r>
          </a:p>
        </p:txBody>
      </p:sp>
      <p:sp>
        <p:nvSpPr>
          <p:cNvPr id="7" name="TextBox 6">
            <a:extLst>
              <a:ext uri="{FF2B5EF4-FFF2-40B4-BE49-F238E27FC236}">
                <a16:creationId xmlns:a16="http://schemas.microsoft.com/office/drawing/2014/main" id="{7C057DAA-E8BF-794E-91D4-4E79DAC69270}"/>
              </a:ext>
            </a:extLst>
          </p:cNvPr>
          <p:cNvSpPr txBox="1"/>
          <p:nvPr/>
        </p:nvSpPr>
        <p:spPr>
          <a:xfrm>
            <a:off x="535979" y="4299348"/>
            <a:ext cx="4158511" cy="1846659"/>
          </a:xfrm>
          <a:prstGeom prst="rect">
            <a:avLst/>
          </a:prstGeom>
          <a:noFill/>
        </p:spPr>
        <p:txBody>
          <a:bodyPr wrap="none" rtlCol="0">
            <a:spAutoFit/>
          </a:bodyPr>
          <a:lstStyle/>
          <a:p>
            <a:r>
              <a:rPr lang="en-US" sz="1600" b="1" dirty="0">
                <a:latin typeface="Calibri" panose="020F0502020204030204" pitchFamily="34" charset="0"/>
                <a:cs typeface="Calibri" panose="020F0502020204030204" pitchFamily="34" charset="0"/>
              </a:rPr>
              <a:t>GitHub:  </a:t>
            </a:r>
            <a:r>
              <a:rPr lang="en-US" sz="1600" dirty="0">
                <a:latin typeface="Calibri" panose="020F0502020204030204" pitchFamily="34" charset="0"/>
                <a:cs typeface="Calibri" panose="020F0502020204030204" pitchFamily="34" charset="0"/>
              </a:rPr>
              <a:t>UFO </a:t>
            </a:r>
            <a:r>
              <a:rPr lang="en-US" sz="1600" dirty="0">
                <a:highlight>
                  <a:srgbClr val="FFFF00"/>
                </a:highlight>
                <a:latin typeface="Calibri" panose="020F0502020204030204" pitchFamily="34" charset="0"/>
                <a:cs typeface="Calibri" panose="020F0502020204030204" pitchFamily="34" charset="0"/>
              </a:rPr>
              <a:t>closed</a:t>
            </a:r>
            <a:r>
              <a:rPr lang="en-US" sz="1600" dirty="0">
                <a:latin typeface="Calibri" panose="020F0502020204030204" pitchFamily="34" charset="0"/>
                <a:cs typeface="Calibri" panose="020F0502020204030204" pitchFamily="34" charset="0"/>
              </a:rPr>
              <a:t> Pull Requests, </a:t>
            </a:r>
            <a:r>
              <a:rPr lang="en-US" sz="1600" dirty="0" err="1">
                <a:highlight>
                  <a:srgbClr val="FFFF00"/>
                </a:highlight>
                <a:latin typeface="Calibri" panose="020F0502020204030204" pitchFamily="34" charset="0"/>
                <a:cs typeface="Calibri" panose="020F0502020204030204" pitchFamily="34" charset="0"/>
              </a:rPr>
              <a:t>HofX</a:t>
            </a:r>
            <a:r>
              <a:rPr lang="en-US" sz="1600" dirty="0">
                <a:highlight>
                  <a:srgbClr val="FFFF00"/>
                </a:highlight>
                <a:latin typeface="Calibri" panose="020F0502020204030204" pitchFamily="34" charset="0"/>
                <a:cs typeface="Calibri" panose="020F0502020204030204" pitchFamily="34" charset="0"/>
              </a:rPr>
              <a:t> testing</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#421: Aircraft data</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#422: </a:t>
            </a:r>
            <a:r>
              <a:rPr lang="en-US" dirty="0" err="1">
                <a:latin typeface="Calibri" panose="020F0502020204030204" pitchFamily="34" charset="0"/>
                <a:cs typeface="Calibri" panose="020F0502020204030204" pitchFamily="34" charset="0"/>
              </a:rPr>
              <a:t>SatWinds</a:t>
            </a:r>
            <a:endParaRPr lang="en-US"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#423: </a:t>
            </a:r>
            <a:r>
              <a:rPr lang="en-US" dirty="0" err="1">
                <a:latin typeface="Calibri" panose="020F0502020204030204" pitchFamily="34" charset="0"/>
                <a:cs typeface="Calibri" panose="020F0502020204030204" pitchFamily="34" charset="0"/>
              </a:rPr>
              <a:t>Scatterometer</a:t>
            </a:r>
            <a:r>
              <a:rPr lang="en-US" dirty="0">
                <a:latin typeface="Calibri" panose="020F0502020204030204" pitchFamily="34" charset="0"/>
                <a:cs typeface="Calibri" panose="020F0502020204030204" pitchFamily="34" charset="0"/>
              </a:rPr>
              <a:t> winds</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#472: RASS temperature profiles</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#519: Sonde data</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#531: Surface (land &amp; marine) data</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#665: Merge all into develop branch</a:t>
            </a:r>
          </a:p>
        </p:txBody>
      </p:sp>
      <p:sp>
        <p:nvSpPr>
          <p:cNvPr id="8" name="TextBox 7">
            <a:extLst>
              <a:ext uri="{FF2B5EF4-FFF2-40B4-BE49-F238E27FC236}">
                <a16:creationId xmlns:a16="http://schemas.microsoft.com/office/drawing/2014/main" id="{D71B0448-E393-8543-B73B-EEA47A1EC1E1}"/>
              </a:ext>
            </a:extLst>
          </p:cNvPr>
          <p:cNvSpPr txBox="1"/>
          <p:nvPr/>
        </p:nvSpPr>
        <p:spPr>
          <a:xfrm>
            <a:off x="535979" y="6163034"/>
            <a:ext cx="3868367" cy="553998"/>
          </a:xfrm>
          <a:prstGeom prst="rect">
            <a:avLst/>
          </a:prstGeom>
          <a:noFill/>
        </p:spPr>
        <p:txBody>
          <a:bodyPr wrap="none" rtlCol="0">
            <a:spAutoFit/>
          </a:bodyPr>
          <a:lstStyle/>
          <a:p>
            <a:r>
              <a:rPr lang="en-US" sz="1600" b="1" dirty="0">
                <a:latin typeface="Calibri" panose="020F0502020204030204" pitchFamily="34" charset="0"/>
                <a:cs typeface="Calibri" panose="020F0502020204030204" pitchFamily="34" charset="0"/>
              </a:rPr>
              <a:t>GitHub:  </a:t>
            </a:r>
            <a:r>
              <a:rPr lang="en-US" sz="1600" dirty="0">
                <a:latin typeface="Calibri" panose="020F0502020204030204" pitchFamily="34" charset="0"/>
                <a:cs typeface="Calibri" panose="020F0502020204030204" pitchFamily="34" charset="0"/>
              </a:rPr>
              <a:t>UFO </a:t>
            </a:r>
            <a:r>
              <a:rPr lang="en-US" sz="1600" dirty="0">
                <a:highlight>
                  <a:srgbClr val="FFFF00"/>
                </a:highlight>
                <a:latin typeface="Calibri" panose="020F0502020204030204" pitchFamily="34" charset="0"/>
                <a:cs typeface="Calibri" panose="020F0502020204030204" pitchFamily="34" charset="0"/>
              </a:rPr>
              <a:t>closed</a:t>
            </a:r>
            <a:r>
              <a:rPr lang="en-US" sz="1600" dirty="0">
                <a:latin typeface="Calibri" panose="020F0502020204030204" pitchFamily="34" charset="0"/>
                <a:cs typeface="Calibri" panose="020F0502020204030204" pitchFamily="34" charset="0"/>
              </a:rPr>
              <a:t> Pull Requests, </a:t>
            </a:r>
            <a:r>
              <a:rPr lang="en-US" sz="1600" dirty="0">
                <a:highlight>
                  <a:srgbClr val="FFFF00"/>
                </a:highlight>
                <a:latin typeface="Calibri" panose="020F0502020204030204" pitchFamily="34" charset="0"/>
                <a:cs typeface="Calibri" panose="020F0502020204030204" pitchFamily="34" charset="0"/>
              </a:rPr>
              <a:t>QC steps</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#537: </a:t>
            </a:r>
            <a:r>
              <a:rPr lang="en-US" dirty="0" err="1">
                <a:latin typeface="Calibri" panose="020F0502020204030204" pitchFamily="34" charset="0"/>
                <a:cs typeface="Calibri" panose="020F0502020204030204" pitchFamily="34" charset="0"/>
              </a:rPr>
              <a:t>SatWinds</a:t>
            </a:r>
            <a:r>
              <a:rPr lang="en-US" dirty="0">
                <a:latin typeface="Calibri" panose="020F0502020204030204" pitchFamily="34" charset="0"/>
                <a:cs typeface="Calibri" panose="020F0502020204030204" pitchFamily="34" charset="0"/>
              </a:rPr>
              <a:t> &amp; </a:t>
            </a:r>
            <a:r>
              <a:rPr lang="en-US" dirty="0" err="1">
                <a:latin typeface="Calibri" panose="020F0502020204030204" pitchFamily="34" charset="0"/>
                <a:cs typeface="Calibri" panose="020F0502020204030204" pitchFamily="34" charset="0"/>
              </a:rPr>
              <a:t>Scatterometer</a:t>
            </a:r>
            <a:r>
              <a:rPr lang="en-US" dirty="0">
                <a:latin typeface="Calibri" panose="020F0502020204030204" pitchFamily="34" charset="0"/>
                <a:cs typeface="Calibri" panose="020F0502020204030204" pitchFamily="34" charset="0"/>
              </a:rPr>
              <a:t> winds</a:t>
            </a:r>
          </a:p>
        </p:txBody>
      </p:sp>
      <p:sp>
        <p:nvSpPr>
          <p:cNvPr id="9" name="TextBox 8">
            <a:extLst>
              <a:ext uri="{FF2B5EF4-FFF2-40B4-BE49-F238E27FC236}">
                <a16:creationId xmlns:a16="http://schemas.microsoft.com/office/drawing/2014/main" id="{D54FADCE-A06C-C244-91F8-102CA1C8AB2C}"/>
              </a:ext>
            </a:extLst>
          </p:cNvPr>
          <p:cNvSpPr txBox="1"/>
          <p:nvPr/>
        </p:nvSpPr>
        <p:spPr>
          <a:xfrm>
            <a:off x="5129673" y="5061432"/>
            <a:ext cx="3366627" cy="1631216"/>
          </a:xfrm>
          <a:prstGeom prst="rect">
            <a:avLst/>
          </a:prstGeom>
          <a:noFill/>
        </p:spPr>
        <p:txBody>
          <a:bodyPr wrap="none" rtlCol="0">
            <a:spAutoFit/>
          </a:bodyPr>
          <a:lstStyle/>
          <a:p>
            <a:r>
              <a:rPr lang="en-US" sz="1600" b="1" dirty="0">
                <a:latin typeface="Calibri" panose="020F0502020204030204" pitchFamily="34" charset="0"/>
                <a:cs typeface="Calibri" panose="020F0502020204030204" pitchFamily="34" charset="0"/>
              </a:rPr>
              <a:t>GitHub:  </a:t>
            </a:r>
            <a:r>
              <a:rPr lang="en-US" sz="1600" dirty="0">
                <a:latin typeface="Calibri" panose="020F0502020204030204" pitchFamily="34" charset="0"/>
                <a:cs typeface="Calibri" panose="020F0502020204030204" pitchFamily="34" charset="0"/>
              </a:rPr>
              <a:t>UFO </a:t>
            </a:r>
            <a:r>
              <a:rPr lang="en-US" sz="1600" dirty="0">
                <a:highlight>
                  <a:srgbClr val="FFFF00"/>
                </a:highlight>
                <a:latin typeface="Calibri" panose="020F0502020204030204" pitchFamily="34" charset="0"/>
                <a:cs typeface="Calibri" panose="020F0502020204030204" pitchFamily="34" charset="0"/>
              </a:rPr>
              <a:t>open</a:t>
            </a:r>
            <a:r>
              <a:rPr lang="en-US" sz="1600" dirty="0">
                <a:latin typeface="Calibri" panose="020F0502020204030204" pitchFamily="34" charset="0"/>
                <a:cs typeface="Calibri" panose="020F0502020204030204" pitchFamily="34" charset="0"/>
              </a:rPr>
              <a:t> Issue/PR, </a:t>
            </a:r>
            <a:r>
              <a:rPr lang="en-US" sz="1600" dirty="0">
                <a:highlight>
                  <a:srgbClr val="FFFF00"/>
                </a:highlight>
                <a:latin typeface="Calibri" panose="020F0502020204030204" pitchFamily="34" charset="0"/>
                <a:cs typeface="Calibri" panose="020F0502020204030204" pitchFamily="34" charset="0"/>
              </a:rPr>
              <a:t>QC steps</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#648: Surface data</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#503: VAD-winds</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#505: Final </a:t>
            </a:r>
            <a:r>
              <a:rPr lang="en-US" dirty="0" err="1">
                <a:latin typeface="Calibri" panose="020F0502020204030204" pitchFamily="34" charset="0"/>
                <a:cs typeface="Calibri" panose="020F0502020204030204" pitchFamily="34" charset="0"/>
              </a:rPr>
              <a:t>ObsError</a:t>
            </a:r>
            <a:r>
              <a:rPr lang="en-US" dirty="0">
                <a:latin typeface="Calibri" panose="020F0502020204030204" pitchFamily="34" charset="0"/>
                <a:cs typeface="Calibri" panose="020F0502020204030204" pitchFamily="34" charset="0"/>
              </a:rPr>
              <a:t> check</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#650: Sonde data</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#541: Aircraft data</a:t>
            </a:r>
          </a:p>
          <a:p>
            <a:pPr marL="285750" indent="-285750">
              <a:buFont typeface="Arial" panose="020B0604020202020204" pitchFamily="34" charset="0"/>
              <a:buChar char="•"/>
            </a:pPr>
            <a:endParaRPr lang="en-US" dirty="0">
              <a:latin typeface="Calibri" panose="020F0502020204030204" pitchFamily="34" charset="0"/>
              <a:cs typeface="Calibri" panose="020F050202020403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pic>
        <p:nvPicPr>
          <p:cNvPr id="90" name="Google Shape;90;p2"/>
          <p:cNvPicPr preferRelativeResize="0"/>
          <p:nvPr/>
        </p:nvPicPr>
        <p:blipFill rotWithShape="1">
          <a:blip r:embed="rId3">
            <a:alphaModFix/>
          </a:blip>
          <a:srcRect/>
          <a:stretch/>
        </p:blipFill>
        <p:spPr>
          <a:xfrm>
            <a:off x="6162648" y="4572299"/>
            <a:ext cx="2926080" cy="2194560"/>
          </a:xfrm>
          <a:prstGeom prst="rect">
            <a:avLst/>
          </a:prstGeom>
          <a:noFill/>
          <a:ln>
            <a:noFill/>
          </a:ln>
        </p:spPr>
      </p:pic>
      <p:pic>
        <p:nvPicPr>
          <p:cNvPr id="91" name="Google Shape;91;p2"/>
          <p:cNvPicPr preferRelativeResize="0"/>
          <p:nvPr/>
        </p:nvPicPr>
        <p:blipFill rotWithShape="1">
          <a:blip r:embed="rId4">
            <a:alphaModFix/>
          </a:blip>
          <a:srcRect/>
          <a:stretch/>
        </p:blipFill>
        <p:spPr>
          <a:xfrm>
            <a:off x="3134202" y="4572299"/>
            <a:ext cx="2926080" cy="2194560"/>
          </a:xfrm>
          <a:prstGeom prst="rect">
            <a:avLst/>
          </a:prstGeom>
          <a:noFill/>
          <a:ln>
            <a:noFill/>
          </a:ln>
        </p:spPr>
      </p:pic>
      <p:sp>
        <p:nvSpPr>
          <p:cNvPr id="92" name="Google Shape;92;p2"/>
          <p:cNvSpPr txBox="1"/>
          <p:nvPr/>
        </p:nvSpPr>
        <p:spPr>
          <a:xfrm>
            <a:off x="2940215" y="4448680"/>
            <a:ext cx="3247152" cy="276969"/>
          </a:xfrm>
          <a:prstGeom prst="rect">
            <a:avLst/>
          </a:prstGeom>
          <a:solidFill>
            <a:schemeClr val="lt1"/>
          </a:solidFill>
          <a:ln>
            <a:noFill/>
          </a:ln>
        </p:spPr>
        <p:txBody>
          <a:bodyPr spcFirstLastPara="1" wrap="square" lIns="68569" tIns="34275" rIns="68569" bIns="34275" anchor="t" anchorCtr="0">
            <a:spAutoFit/>
          </a:bodyPr>
          <a:lstStyle/>
          <a:p>
            <a:pPr algn="ctr"/>
            <a:r>
              <a:rPr lang="en-US" sz="1350">
                <a:solidFill>
                  <a:schemeClr val="dk1"/>
                </a:solidFill>
                <a:latin typeface="Calibri"/>
                <a:ea typeface="Calibri"/>
                <a:cs typeface="Calibri"/>
                <a:sym typeface="Calibri"/>
              </a:rPr>
              <a:t>Temperature Lapse Rate (GSI Regional)</a:t>
            </a:r>
            <a:endParaRPr sz="1050"/>
          </a:p>
        </p:txBody>
      </p:sp>
      <p:sp>
        <p:nvSpPr>
          <p:cNvPr id="93" name="Google Shape;93;p2"/>
          <p:cNvSpPr/>
          <p:nvPr/>
        </p:nvSpPr>
        <p:spPr>
          <a:xfrm>
            <a:off x="4450510" y="4072178"/>
            <a:ext cx="261542" cy="389868"/>
          </a:xfrm>
          <a:prstGeom prst="downArrow">
            <a:avLst>
              <a:gd name="adj1" fmla="val 50000"/>
              <a:gd name="adj2" fmla="val 50000"/>
            </a:avLst>
          </a:prstGeom>
          <a:solidFill>
            <a:schemeClr val="accent1"/>
          </a:solidFill>
          <a:ln w="12700" cap="flat" cmpd="sng">
            <a:solidFill>
              <a:srgbClr val="31538F"/>
            </a:solidFill>
            <a:prstDash val="solid"/>
            <a:miter lim="800000"/>
            <a:headEnd type="none" w="sm" len="sm"/>
            <a:tailEnd type="none" w="sm" len="sm"/>
          </a:ln>
        </p:spPr>
        <p:txBody>
          <a:bodyPr spcFirstLastPara="1" wrap="square" lIns="68569" tIns="34275" rIns="68569" bIns="34275" anchor="ctr" anchorCtr="0">
            <a:noAutofit/>
          </a:bodyPr>
          <a:lstStyle/>
          <a:p>
            <a:pPr algn="ctr"/>
            <a:endParaRPr sz="1350">
              <a:solidFill>
                <a:schemeClr val="lt1"/>
              </a:solidFill>
              <a:latin typeface="Calibri"/>
              <a:ea typeface="Calibri"/>
              <a:cs typeface="Calibri"/>
              <a:sym typeface="Calibri"/>
            </a:endParaRPr>
          </a:p>
        </p:txBody>
      </p:sp>
      <p:sp>
        <p:nvSpPr>
          <p:cNvPr id="94" name="Google Shape;94;p2"/>
          <p:cNvSpPr/>
          <p:nvPr/>
        </p:nvSpPr>
        <p:spPr>
          <a:xfrm>
            <a:off x="7392551" y="4070688"/>
            <a:ext cx="261542" cy="389868"/>
          </a:xfrm>
          <a:prstGeom prst="downArrow">
            <a:avLst>
              <a:gd name="adj1" fmla="val 50000"/>
              <a:gd name="adj2" fmla="val 50000"/>
            </a:avLst>
          </a:prstGeom>
          <a:solidFill>
            <a:schemeClr val="accent1"/>
          </a:solidFill>
          <a:ln w="12700" cap="flat" cmpd="sng">
            <a:solidFill>
              <a:srgbClr val="31538F"/>
            </a:solidFill>
            <a:prstDash val="solid"/>
            <a:miter lim="800000"/>
            <a:headEnd type="none" w="sm" len="sm"/>
            <a:tailEnd type="none" w="sm" len="sm"/>
          </a:ln>
        </p:spPr>
        <p:txBody>
          <a:bodyPr spcFirstLastPara="1" wrap="square" lIns="68569" tIns="34275" rIns="68569" bIns="34275" anchor="ctr" anchorCtr="0">
            <a:noAutofit/>
          </a:bodyPr>
          <a:lstStyle/>
          <a:p>
            <a:pPr algn="ctr"/>
            <a:endParaRPr sz="1350">
              <a:solidFill>
                <a:schemeClr val="lt1"/>
              </a:solidFill>
              <a:latin typeface="Calibri"/>
              <a:ea typeface="Calibri"/>
              <a:cs typeface="Calibri"/>
              <a:sym typeface="Calibri"/>
            </a:endParaRPr>
          </a:p>
        </p:txBody>
      </p:sp>
      <p:sp>
        <p:nvSpPr>
          <p:cNvPr id="95" name="Google Shape;95;p2"/>
          <p:cNvSpPr txBox="1"/>
          <p:nvPr/>
        </p:nvSpPr>
        <p:spPr>
          <a:xfrm>
            <a:off x="5050718" y="4100321"/>
            <a:ext cx="2196996" cy="276969"/>
          </a:xfrm>
          <a:prstGeom prst="rect">
            <a:avLst/>
          </a:prstGeom>
          <a:noFill/>
          <a:ln>
            <a:noFill/>
          </a:ln>
        </p:spPr>
        <p:txBody>
          <a:bodyPr spcFirstLastPara="1" wrap="square" lIns="68569" tIns="34275" rIns="68569" bIns="34275" anchor="t" anchorCtr="0">
            <a:spAutoFit/>
          </a:bodyPr>
          <a:lstStyle/>
          <a:p>
            <a:r>
              <a:rPr lang="en-US" sz="1350">
                <a:solidFill>
                  <a:schemeClr val="dk1"/>
                </a:solidFill>
                <a:latin typeface="Calibri"/>
                <a:ea typeface="Calibri"/>
                <a:cs typeface="Calibri"/>
                <a:sym typeface="Calibri"/>
              </a:rPr>
              <a:t>MAX(150, MIN(350, tropprs))</a:t>
            </a:r>
            <a:endParaRPr sz="1050"/>
          </a:p>
        </p:txBody>
      </p:sp>
      <p:pic>
        <p:nvPicPr>
          <p:cNvPr id="96" name="Google Shape;96;p2"/>
          <p:cNvPicPr preferRelativeResize="0"/>
          <p:nvPr/>
        </p:nvPicPr>
        <p:blipFill rotWithShape="1">
          <a:blip r:embed="rId5">
            <a:alphaModFix/>
          </a:blip>
          <a:srcRect/>
          <a:stretch/>
        </p:blipFill>
        <p:spPr>
          <a:xfrm>
            <a:off x="105756" y="1802046"/>
            <a:ext cx="2926080" cy="2194560"/>
          </a:xfrm>
          <a:prstGeom prst="rect">
            <a:avLst/>
          </a:prstGeom>
          <a:noFill/>
          <a:ln>
            <a:noFill/>
          </a:ln>
        </p:spPr>
      </p:pic>
      <p:sp>
        <p:nvSpPr>
          <p:cNvPr id="97" name="Google Shape;97;p2"/>
          <p:cNvSpPr txBox="1"/>
          <p:nvPr/>
        </p:nvSpPr>
        <p:spPr>
          <a:xfrm>
            <a:off x="112948" y="1687752"/>
            <a:ext cx="2904295" cy="276969"/>
          </a:xfrm>
          <a:prstGeom prst="rect">
            <a:avLst/>
          </a:prstGeom>
          <a:solidFill>
            <a:schemeClr val="lt1"/>
          </a:solidFill>
          <a:ln>
            <a:noFill/>
          </a:ln>
        </p:spPr>
        <p:txBody>
          <a:bodyPr spcFirstLastPara="1" wrap="square" lIns="68569" tIns="34275" rIns="68569" bIns="34275" anchor="t" anchorCtr="0">
            <a:spAutoFit/>
          </a:bodyPr>
          <a:lstStyle/>
          <a:p>
            <a:pPr algn="ctr"/>
            <a:r>
              <a:rPr lang="en-US" sz="1350">
                <a:solidFill>
                  <a:schemeClr val="dk1"/>
                </a:solidFill>
                <a:latin typeface="Calibri"/>
                <a:ea typeface="Calibri"/>
                <a:cs typeface="Calibri"/>
                <a:sym typeface="Calibri"/>
              </a:rPr>
              <a:t>Potential Temperature (Thompson)</a:t>
            </a:r>
            <a:endParaRPr sz="1050"/>
          </a:p>
        </p:txBody>
      </p:sp>
      <p:pic>
        <p:nvPicPr>
          <p:cNvPr id="98" name="Google Shape;98;p2"/>
          <p:cNvPicPr preferRelativeResize="0"/>
          <p:nvPr/>
        </p:nvPicPr>
        <p:blipFill rotWithShape="1">
          <a:blip r:embed="rId6">
            <a:alphaModFix/>
          </a:blip>
          <a:srcRect/>
          <a:stretch/>
        </p:blipFill>
        <p:spPr>
          <a:xfrm>
            <a:off x="3134202" y="1806299"/>
            <a:ext cx="2926080" cy="2194560"/>
          </a:xfrm>
          <a:prstGeom prst="rect">
            <a:avLst/>
          </a:prstGeom>
          <a:noFill/>
          <a:ln>
            <a:noFill/>
          </a:ln>
        </p:spPr>
      </p:pic>
      <p:sp>
        <p:nvSpPr>
          <p:cNvPr id="99" name="Google Shape;99;p2"/>
          <p:cNvSpPr txBox="1"/>
          <p:nvPr/>
        </p:nvSpPr>
        <p:spPr>
          <a:xfrm>
            <a:off x="3039028" y="1677430"/>
            <a:ext cx="2963739" cy="276969"/>
          </a:xfrm>
          <a:prstGeom prst="rect">
            <a:avLst/>
          </a:prstGeom>
          <a:solidFill>
            <a:schemeClr val="lt1"/>
          </a:solidFill>
          <a:ln>
            <a:noFill/>
          </a:ln>
        </p:spPr>
        <p:txBody>
          <a:bodyPr spcFirstLastPara="1" wrap="square" lIns="68569" tIns="34275" rIns="68569" bIns="34275" anchor="t" anchorCtr="0">
            <a:spAutoFit/>
          </a:bodyPr>
          <a:lstStyle/>
          <a:p>
            <a:pPr algn="ctr"/>
            <a:r>
              <a:rPr lang="en-US" sz="1350">
                <a:solidFill>
                  <a:schemeClr val="dk1"/>
                </a:solidFill>
                <a:latin typeface="Calibri"/>
                <a:ea typeface="Calibri"/>
                <a:cs typeface="Calibri"/>
                <a:sym typeface="Calibri"/>
              </a:rPr>
              <a:t>Temperature Lapse Rate (GSI Regional)</a:t>
            </a:r>
            <a:endParaRPr sz="1050"/>
          </a:p>
        </p:txBody>
      </p:sp>
      <p:pic>
        <p:nvPicPr>
          <p:cNvPr id="100" name="Google Shape;100;p2"/>
          <p:cNvPicPr preferRelativeResize="0"/>
          <p:nvPr/>
        </p:nvPicPr>
        <p:blipFill rotWithShape="1">
          <a:blip r:embed="rId7">
            <a:alphaModFix/>
          </a:blip>
          <a:srcRect/>
          <a:stretch/>
        </p:blipFill>
        <p:spPr>
          <a:xfrm>
            <a:off x="6164668" y="1806299"/>
            <a:ext cx="2926080" cy="2194560"/>
          </a:xfrm>
          <a:prstGeom prst="rect">
            <a:avLst/>
          </a:prstGeom>
          <a:noFill/>
          <a:ln>
            <a:noFill/>
          </a:ln>
        </p:spPr>
      </p:pic>
      <p:sp>
        <p:nvSpPr>
          <p:cNvPr id="101" name="Google Shape;101;p2"/>
          <p:cNvSpPr txBox="1"/>
          <p:nvPr/>
        </p:nvSpPr>
        <p:spPr>
          <a:xfrm>
            <a:off x="6155457" y="1677430"/>
            <a:ext cx="2933272" cy="276969"/>
          </a:xfrm>
          <a:prstGeom prst="rect">
            <a:avLst/>
          </a:prstGeom>
          <a:solidFill>
            <a:schemeClr val="lt1"/>
          </a:solidFill>
          <a:ln>
            <a:noFill/>
          </a:ln>
        </p:spPr>
        <p:txBody>
          <a:bodyPr spcFirstLastPara="1" wrap="square" lIns="68569" tIns="34275" rIns="68569" bIns="34275" anchor="t" anchorCtr="0">
            <a:spAutoFit/>
          </a:bodyPr>
          <a:lstStyle/>
          <a:p>
            <a:pPr algn="ctr"/>
            <a:r>
              <a:rPr lang="en-US" sz="1350">
                <a:solidFill>
                  <a:schemeClr val="dk1"/>
                </a:solidFill>
                <a:latin typeface="Calibri"/>
                <a:ea typeface="Calibri"/>
                <a:cs typeface="Calibri"/>
                <a:sym typeface="Calibri"/>
              </a:rPr>
              <a:t>Potential Vorticity + Ozone (GSI Global)</a:t>
            </a:r>
            <a:endParaRPr sz="1050"/>
          </a:p>
        </p:txBody>
      </p:sp>
      <p:sp>
        <p:nvSpPr>
          <p:cNvPr id="102" name="Google Shape;102;p2"/>
          <p:cNvSpPr txBox="1"/>
          <p:nvPr/>
        </p:nvSpPr>
        <p:spPr>
          <a:xfrm>
            <a:off x="2055778" y="4094606"/>
            <a:ext cx="2196996" cy="276969"/>
          </a:xfrm>
          <a:prstGeom prst="rect">
            <a:avLst/>
          </a:prstGeom>
          <a:noFill/>
          <a:ln>
            <a:noFill/>
          </a:ln>
        </p:spPr>
        <p:txBody>
          <a:bodyPr spcFirstLastPara="1" wrap="square" lIns="68569" tIns="34275" rIns="68569" bIns="34275" anchor="t" anchorCtr="0">
            <a:spAutoFit/>
          </a:bodyPr>
          <a:lstStyle/>
          <a:p>
            <a:r>
              <a:rPr lang="en-US" sz="1350">
                <a:solidFill>
                  <a:schemeClr val="dk1"/>
                </a:solidFill>
                <a:latin typeface="Calibri"/>
                <a:ea typeface="Calibri"/>
                <a:cs typeface="Calibri"/>
                <a:sym typeface="Calibri"/>
              </a:rPr>
              <a:t>MAX(150, MIN(350, tropprs))</a:t>
            </a:r>
            <a:endParaRPr sz="1050"/>
          </a:p>
        </p:txBody>
      </p:sp>
      <p:pic>
        <p:nvPicPr>
          <p:cNvPr id="103" name="Google Shape;103;p2"/>
          <p:cNvPicPr preferRelativeResize="0"/>
          <p:nvPr/>
        </p:nvPicPr>
        <p:blipFill rotWithShape="1">
          <a:blip r:embed="rId8">
            <a:alphaModFix/>
          </a:blip>
          <a:srcRect/>
          <a:stretch/>
        </p:blipFill>
        <p:spPr>
          <a:xfrm>
            <a:off x="105756" y="4572299"/>
            <a:ext cx="2926080" cy="2194560"/>
          </a:xfrm>
          <a:prstGeom prst="rect">
            <a:avLst/>
          </a:prstGeom>
          <a:noFill/>
          <a:ln>
            <a:noFill/>
          </a:ln>
        </p:spPr>
      </p:pic>
      <p:sp>
        <p:nvSpPr>
          <p:cNvPr id="104" name="Google Shape;104;p2"/>
          <p:cNvSpPr txBox="1"/>
          <p:nvPr/>
        </p:nvSpPr>
        <p:spPr>
          <a:xfrm>
            <a:off x="890491" y="4377320"/>
            <a:ext cx="1382984" cy="276969"/>
          </a:xfrm>
          <a:prstGeom prst="rect">
            <a:avLst/>
          </a:prstGeom>
          <a:solidFill>
            <a:schemeClr val="lt1"/>
          </a:solidFill>
          <a:ln>
            <a:noFill/>
          </a:ln>
        </p:spPr>
        <p:txBody>
          <a:bodyPr spcFirstLastPara="1" wrap="square" lIns="68569" tIns="34275" rIns="68569" bIns="34275" anchor="t" anchorCtr="0">
            <a:spAutoFit/>
          </a:bodyPr>
          <a:lstStyle/>
          <a:p>
            <a:pPr algn="ctr"/>
            <a:endParaRPr sz="1350">
              <a:solidFill>
                <a:schemeClr val="dk1"/>
              </a:solidFill>
              <a:latin typeface="Calibri"/>
              <a:ea typeface="Calibri"/>
              <a:cs typeface="Calibri"/>
              <a:sym typeface="Calibri"/>
            </a:endParaRPr>
          </a:p>
        </p:txBody>
      </p:sp>
      <p:sp>
        <p:nvSpPr>
          <p:cNvPr id="105" name="Google Shape;105;p2"/>
          <p:cNvSpPr/>
          <p:nvPr/>
        </p:nvSpPr>
        <p:spPr>
          <a:xfrm>
            <a:off x="1438024" y="4064590"/>
            <a:ext cx="261542" cy="389868"/>
          </a:xfrm>
          <a:prstGeom prst="downArrow">
            <a:avLst>
              <a:gd name="adj1" fmla="val 50000"/>
              <a:gd name="adj2" fmla="val 50000"/>
            </a:avLst>
          </a:prstGeom>
          <a:solidFill>
            <a:schemeClr val="accent1"/>
          </a:solidFill>
          <a:ln w="12700" cap="flat" cmpd="sng">
            <a:solidFill>
              <a:srgbClr val="31538F"/>
            </a:solidFill>
            <a:prstDash val="solid"/>
            <a:miter lim="800000"/>
            <a:headEnd type="none" w="sm" len="sm"/>
            <a:tailEnd type="none" w="sm" len="sm"/>
          </a:ln>
        </p:spPr>
        <p:txBody>
          <a:bodyPr spcFirstLastPara="1" wrap="square" lIns="68569" tIns="34275" rIns="68569" bIns="34275" anchor="ctr" anchorCtr="0">
            <a:noAutofit/>
          </a:bodyPr>
          <a:lstStyle/>
          <a:p>
            <a:pPr algn="ctr"/>
            <a:endParaRPr sz="1350">
              <a:solidFill>
                <a:schemeClr val="lt1"/>
              </a:solidFill>
              <a:latin typeface="Calibri"/>
              <a:ea typeface="Calibri"/>
              <a:cs typeface="Calibri"/>
              <a:sym typeface="Calibri"/>
            </a:endParaRPr>
          </a:p>
        </p:txBody>
      </p:sp>
      <p:sp>
        <p:nvSpPr>
          <p:cNvPr id="106" name="Google Shape;106;p2"/>
          <p:cNvSpPr txBox="1"/>
          <p:nvPr/>
        </p:nvSpPr>
        <p:spPr>
          <a:xfrm>
            <a:off x="117000" y="4447879"/>
            <a:ext cx="2904295" cy="276969"/>
          </a:xfrm>
          <a:prstGeom prst="rect">
            <a:avLst/>
          </a:prstGeom>
          <a:solidFill>
            <a:schemeClr val="lt1"/>
          </a:solidFill>
          <a:ln>
            <a:noFill/>
          </a:ln>
        </p:spPr>
        <p:txBody>
          <a:bodyPr spcFirstLastPara="1" wrap="square" lIns="68569" tIns="34275" rIns="68569" bIns="34275" anchor="t" anchorCtr="0">
            <a:spAutoFit/>
          </a:bodyPr>
          <a:lstStyle/>
          <a:p>
            <a:pPr algn="ctr"/>
            <a:r>
              <a:rPr lang="en-US" sz="1350">
                <a:solidFill>
                  <a:schemeClr val="dk1"/>
                </a:solidFill>
                <a:latin typeface="Calibri"/>
                <a:ea typeface="Calibri"/>
                <a:cs typeface="Calibri"/>
                <a:sym typeface="Calibri"/>
              </a:rPr>
              <a:t>Potential Temperature (Thompson)</a:t>
            </a:r>
            <a:endParaRPr sz="1050"/>
          </a:p>
        </p:txBody>
      </p:sp>
      <p:sp>
        <p:nvSpPr>
          <p:cNvPr id="107" name="Google Shape;107;p2"/>
          <p:cNvSpPr txBox="1"/>
          <p:nvPr/>
        </p:nvSpPr>
        <p:spPr>
          <a:xfrm>
            <a:off x="6164866" y="4454247"/>
            <a:ext cx="2933272" cy="276969"/>
          </a:xfrm>
          <a:prstGeom prst="rect">
            <a:avLst/>
          </a:prstGeom>
          <a:solidFill>
            <a:schemeClr val="lt1"/>
          </a:solidFill>
          <a:ln>
            <a:noFill/>
          </a:ln>
        </p:spPr>
        <p:txBody>
          <a:bodyPr spcFirstLastPara="1" wrap="square" lIns="68569" tIns="34275" rIns="68569" bIns="34275" anchor="t" anchorCtr="0">
            <a:spAutoFit/>
          </a:bodyPr>
          <a:lstStyle/>
          <a:p>
            <a:pPr algn="ctr"/>
            <a:r>
              <a:rPr lang="en-US" sz="1350">
                <a:solidFill>
                  <a:schemeClr val="dk1"/>
                </a:solidFill>
                <a:latin typeface="Calibri"/>
                <a:ea typeface="Calibri"/>
                <a:cs typeface="Calibri"/>
                <a:sym typeface="Calibri"/>
              </a:rPr>
              <a:t>Potential Vorticity + Ozone (GSI Global)</a:t>
            </a:r>
            <a:endParaRPr sz="1050"/>
          </a:p>
        </p:txBody>
      </p:sp>
      <p:sp>
        <p:nvSpPr>
          <p:cNvPr id="2" name="TextBox 1">
            <a:extLst>
              <a:ext uri="{FF2B5EF4-FFF2-40B4-BE49-F238E27FC236}">
                <a16:creationId xmlns:a16="http://schemas.microsoft.com/office/drawing/2014/main" id="{C3285C54-5465-8B46-830A-CC0841EB9E40}"/>
              </a:ext>
            </a:extLst>
          </p:cNvPr>
          <p:cNvSpPr txBox="1"/>
          <p:nvPr/>
        </p:nvSpPr>
        <p:spPr>
          <a:xfrm>
            <a:off x="105756" y="228600"/>
            <a:ext cx="8982972" cy="1354217"/>
          </a:xfrm>
          <a:prstGeom prst="rect">
            <a:avLst/>
          </a:prstGeom>
          <a:noFill/>
        </p:spPr>
        <p:txBody>
          <a:bodyPr wrap="square" rtlCol="0">
            <a:spAutoFit/>
          </a:bodyPr>
          <a:lstStyle/>
          <a:p>
            <a:pPr algn="ctr"/>
            <a:r>
              <a:rPr lang="en-US" sz="2000" b="1" dirty="0">
                <a:latin typeface="Calibri" panose="020F0502020204030204" pitchFamily="34" charset="0"/>
                <a:cs typeface="Calibri" panose="020F0502020204030204" pitchFamily="34" charset="0"/>
              </a:rPr>
              <a:t>Detail:  </a:t>
            </a:r>
            <a:r>
              <a:rPr lang="en-US" sz="2000" dirty="0" err="1">
                <a:latin typeface="Calibri" panose="020F0502020204030204" pitchFamily="34" charset="0"/>
                <a:cs typeface="Calibri" panose="020F0502020204030204" pitchFamily="34" charset="0"/>
              </a:rPr>
              <a:t>TropopauseEstimate@ObsFunction</a:t>
            </a:r>
            <a:endParaRPr lang="en-US" sz="2000" dirty="0">
              <a:latin typeface="Calibri" panose="020F0502020204030204" pitchFamily="34" charset="0"/>
              <a:cs typeface="Calibri" panose="020F0502020204030204" pitchFamily="34" charset="0"/>
            </a:endParaRPr>
          </a:p>
          <a:p>
            <a:endParaRPr lang="en-US" dirty="0">
              <a:latin typeface="Calibri" panose="020F0502020204030204" pitchFamily="34" charset="0"/>
              <a:cs typeface="Calibri" panose="020F0502020204030204" pitchFamily="34" charset="0"/>
            </a:endParaRPr>
          </a:p>
          <a:p>
            <a:r>
              <a:rPr lang="en-US" dirty="0">
                <a:latin typeface="Calibri" panose="020F0502020204030204" pitchFamily="34" charset="0"/>
                <a:cs typeface="Calibri" panose="020F0502020204030204" pitchFamily="34" charset="0"/>
              </a:rPr>
              <a:t>UFO PR#491, issue#486 and #70, FV3-JEDI PR#68, issue#28</a:t>
            </a:r>
          </a:p>
          <a:p>
            <a:endParaRPr lang="en-US" dirty="0">
              <a:latin typeface="Calibri" panose="020F0502020204030204" pitchFamily="34" charset="0"/>
              <a:cs typeface="Calibri" panose="020F0502020204030204" pitchFamily="34" charset="0"/>
            </a:endParaRPr>
          </a:p>
          <a:p>
            <a:r>
              <a:rPr lang="en-US" sz="1000" dirty="0">
                <a:latin typeface="Calibri" panose="020F0502020204030204" pitchFamily="34" charset="0"/>
                <a:cs typeface="Calibri" panose="020F0502020204030204" pitchFamily="34" charset="0"/>
              </a:rPr>
              <a:t>Without changing how </a:t>
            </a:r>
            <a:r>
              <a:rPr lang="en-US" sz="1000" dirty="0" err="1">
                <a:latin typeface="Calibri" panose="020F0502020204030204" pitchFamily="34" charset="0"/>
                <a:cs typeface="Calibri" panose="020F0502020204030204" pitchFamily="34" charset="0"/>
              </a:rPr>
              <a:t>GeoVaLs</a:t>
            </a:r>
            <a:r>
              <a:rPr lang="en-US" sz="1000" dirty="0">
                <a:latin typeface="Calibri" panose="020F0502020204030204" pitchFamily="34" charset="0"/>
                <a:cs typeface="Calibri" panose="020F0502020204030204" pitchFamily="34" charset="0"/>
              </a:rPr>
              <a:t> produces tropopause pressure, the </a:t>
            </a:r>
            <a:r>
              <a:rPr lang="en-US" sz="1000" dirty="0" err="1">
                <a:latin typeface="Calibri" panose="020F0502020204030204" pitchFamily="34" charset="0"/>
                <a:cs typeface="Calibri" panose="020F0502020204030204" pitchFamily="34" charset="0"/>
              </a:rPr>
              <a:t>ObsFunction</a:t>
            </a:r>
            <a:r>
              <a:rPr lang="en-US" sz="1000" dirty="0">
                <a:latin typeface="Calibri" panose="020F0502020204030204" pitchFamily="34" charset="0"/>
                <a:cs typeface="Calibri" panose="020F0502020204030204" pitchFamily="34" charset="0"/>
              </a:rPr>
              <a:t> gives an estimate based on day-of-year and decreases from tropics to poles similar to “Thompson” method shown here.</a:t>
            </a:r>
          </a:p>
        </p:txBody>
      </p:sp>
    </p:spTree>
    <p:extLst>
      <p:ext uri="{BB962C8B-B14F-4D97-AF65-F5344CB8AC3E}">
        <p14:creationId xmlns:p14="http://schemas.microsoft.com/office/powerpoint/2010/main" val="28569735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2" name="TextBox 1">
            <a:extLst>
              <a:ext uri="{FF2B5EF4-FFF2-40B4-BE49-F238E27FC236}">
                <a16:creationId xmlns:a16="http://schemas.microsoft.com/office/drawing/2014/main" id="{C3285C54-5465-8B46-830A-CC0841EB9E40}"/>
              </a:ext>
            </a:extLst>
          </p:cNvPr>
          <p:cNvSpPr txBox="1"/>
          <p:nvPr/>
        </p:nvSpPr>
        <p:spPr>
          <a:xfrm>
            <a:off x="105756" y="1527048"/>
            <a:ext cx="8982972" cy="400110"/>
          </a:xfrm>
          <a:prstGeom prst="rect">
            <a:avLst/>
          </a:prstGeom>
          <a:noFill/>
        </p:spPr>
        <p:txBody>
          <a:bodyPr wrap="square" rtlCol="0">
            <a:spAutoFit/>
          </a:bodyPr>
          <a:lstStyle/>
          <a:p>
            <a:pPr algn="ctr"/>
            <a:r>
              <a:rPr lang="en-US" sz="2000" b="1" dirty="0">
                <a:latin typeface="Calibri" panose="020F0502020204030204" pitchFamily="34" charset="0"/>
                <a:cs typeface="Calibri" panose="020F0502020204030204" pitchFamily="34" charset="0"/>
              </a:rPr>
              <a:t>Detail:  </a:t>
            </a:r>
            <a:r>
              <a:rPr lang="en-US" sz="2000" dirty="0" err="1">
                <a:latin typeface="Calibri" panose="020F0502020204030204" pitchFamily="34" charset="0"/>
                <a:cs typeface="Calibri" panose="020F0502020204030204" pitchFamily="34" charset="0"/>
              </a:rPr>
              <a:t>SatWinds</a:t>
            </a:r>
            <a:r>
              <a:rPr lang="en-US" sz="2000" dirty="0">
                <a:latin typeface="Calibri" panose="020F0502020204030204" pitchFamily="34" charset="0"/>
                <a:cs typeface="Calibri" panose="020F0502020204030204" pitchFamily="34" charset="0"/>
              </a:rPr>
              <a:t> </a:t>
            </a:r>
            <a:r>
              <a:rPr lang="en-US" sz="2000" dirty="0" err="1">
                <a:latin typeface="Calibri" panose="020F0502020204030204" pitchFamily="34" charset="0"/>
                <a:cs typeface="Calibri" panose="020F0502020204030204" pitchFamily="34" charset="0"/>
              </a:rPr>
              <a:t>GsiHofX</a:t>
            </a:r>
            <a:r>
              <a:rPr lang="en-US" sz="2000" dirty="0">
                <a:latin typeface="Calibri" panose="020F0502020204030204" pitchFamily="34" charset="0"/>
                <a:cs typeface="Calibri" panose="020F0502020204030204" pitchFamily="34" charset="0"/>
              </a:rPr>
              <a:t> versus JEDI-</a:t>
            </a:r>
            <a:r>
              <a:rPr lang="en-US" sz="2000" dirty="0" err="1">
                <a:latin typeface="Calibri" panose="020F0502020204030204" pitchFamily="34" charset="0"/>
                <a:cs typeface="Calibri" panose="020F0502020204030204" pitchFamily="34" charset="0"/>
              </a:rPr>
              <a:t>HofX</a:t>
            </a:r>
            <a:endParaRPr lang="en-US" sz="2000" dirty="0">
              <a:latin typeface="Calibri" panose="020F0502020204030204" pitchFamily="34" charset="0"/>
              <a:cs typeface="Calibri" panose="020F0502020204030204" pitchFamily="34" charset="0"/>
            </a:endParaRPr>
          </a:p>
        </p:txBody>
      </p:sp>
      <p:pic>
        <p:nvPicPr>
          <p:cNvPr id="4" name="Picture 3">
            <a:extLst>
              <a:ext uri="{FF2B5EF4-FFF2-40B4-BE49-F238E27FC236}">
                <a16:creationId xmlns:a16="http://schemas.microsoft.com/office/drawing/2014/main" id="{95313C3F-E4DB-314B-971F-4461E292B074}"/>
              </a:ext>
            </a:extLst>
          </p:cNvPr>
          <p:cNvPicPr>
            <a:picLocks noChangeAspect="1"/>
          </p:cNvPicPr>
          <p:nvPr/>
        </p:nvPicPr>
        <p:blipFill>
          <a:blip r:embed="rId3"/>
          <a:stretch>
            <a:fillRect/>
          </a:stretch>
        </p:blipFill>
        <p:spPr>
          <a:xfrm>
            <a:off x="461264" y="2169354"/>
            <a:ext cx="4110736" cy="4110736"/>
          </a:xfrm>
          <a:prstGeom prst="rect">
            <a:avLst/>
          </a:prstGeom>
        </p:spPr>
      </p:pic>
      <p:pic>
        <p:nvPicPr>
          <p:cNvPr id="6" name="Picture 5">
            <a:extLst>
              <a:ext uri="{FF2B5EF4-FFF2-40B4-BE49-F238E27FC236}">
                <a16:creationId xmlns:a16="http://schemas.microsoft.com/office/drawing/2014/main" id="{F8559363-CD16-4343-9607-236477E93FAB}"/>
              </a:ext>
            </a:extLst>
          </p:cNvPr>
          <p:cNvPicPr>
            <a:picLocks noChangeAspect="1"/>
          </p:cNvPicPr>
          <p:nvPr/>
        </p:nvPicPr>
        <p:blipFill>
          <a:blip r:embed="rId4"/>
          <a:stretch>
            <a:fillRect/>
          </a:stretch>
        </p:blipFill>
        <p:spPr>
          <a:xfrm>
            <a:off x="4597242" y="2240280"/>
            <a:ext cx="4110736" cy="4110736"/>
          </a:xfrm>
          <a:prstGeom prst="rect">
            <a:avLst/>
          </a:prstGeom>
        </p:spPr>
      </p:pic>
      <p:sp>
        <p:nvSpPr>
          <p:cNvPr id="25" name="Google Shape;201;p31">
            <a:extLst>
              <a:ext uri="{FF2B5EF4-FFF2-40B4-BE49-F238E27FC236}">
                <a16:creationId xmlns:a16="http://schemas.microsoft.com/office/drawing/2014/main" id="{2F179771-26AA-B74D-9889-355590816B03}"/>
              </a:ext>
            </a:extLst>
          </p:cNvPr>
          <p:cNvSpPr/>
          <p:nvPr/>
        </p:nvSpPr>
        <p:spPr>
          <a:xfrm>
            <a:off x="0" y="0"/>
            <a:ext cx="9144000" cy="1066800"/>
          </a:xfrm>
          <a:prstGeom prst="rect">
            <a:avLst/>
          </a:prstGeom>
          <a:blipFill rotWithShape="1">
            <a:blip r:embed="rId5">
              <a:alphaModFix/>
            </a:blip>
            <a:stretch>
              <a:fillRect/>
            </a:stretch>
          </a:bli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6" name="Google Shape;203;p31">
            <a:extLst>
              <a:ext uri="{FF2B5EF4-FFF2-40B4-BE49-F238E27FC236}">
                <a16:creationId xmlns:a16="http://schemas.microsoft.com/office/drawing/2014/main" id="{86C975CD-1A40-0147-8343-C9C2CA53B5BF}"/>
              </a:ext>
            </a:extLst>
          </p:cNvPr>
          <p:cNvSpPr txBox="1"/>
          <p:nvPr/>
        </p:nvSpPr>
        <p:spPr>
          <a:xfrm>
            <a:off x="381000" y="-228600"/>
            <a:ext cx="8686800" cy="1470000"/>
          </a:xfrm>
          <a:prstGeom prst="rect">
            <a:avLst/>
          </a:prstGeom>
          <a:noFill/>
          <a:ln>
            <a:noFill/>
          </a:ln>
          <a:effectLst>
            <a:outerShdw blurRad="50800" dist="50800" dir="2700000" algn="tl" rotWithShape="0">
              <a:srgbClr val="000000">
                <a:alpha val="86274"/>
              </a:srgbClr>
            </a:outerShdw>
          </a:effectLst>
        </p:spPr>
        <p:txBody>
          <a:bodyPr spcFirstLastPara="1" wrap="square" lIns="91425" tIns="45700" rIns="91425" bIns="45700" anchor="ctr" anchorCtr="0">
            <a:noAutofit/>
          </a:bodyPr>
          <a:lstStyle/>
          <a:p>
            <a:pPr lvl="0">
              <a:buClr>
                <a:schemeClr val="lt1"/>
              </a:buClr>
              <a:buSzPts val="3600"/>
            </a:pPr>
            <a:r>
              <a:rPr lang="en-US" sz="3600" b="1" dirty="0">
                <a:solidFill>
                  <a:schemeClr val="lt1"/>
                </a:solidFill>
                <a:latin typeface="Calibri"/>
                <a:ea typeface="Calibri"/>
                <a:cs typeface="Calibri"/>
                <a:sym typeface="Calibri"/>
              </a:rPr>
              <a:t>OBS1.7 &amp; 1.8 – </a:t>
            </a:r>
            <a:r>
              <a:rPr lang="en-US" sz="3600" b="1" dirty="0" err="1">
                <a:solidFill>
                  <a:schemeClr val="lt1"/>
                </a:solidFill>
                <a:latin typeface="Calibri"/>
                <a:ea typeface="Calibri"/>
                <a:cs typeface="Calibri"/>
                <a:sym typeface="Calibri"/>
              </a:rPr>
              <a:t>SatWinds</a:t>
            </a:r>
            <a:r>
              <a:rPr lang="en-US" sz="3600" b="1" dirty="0">
                <a:solidFill>
                  <a:schemeClr val="lt1"/>
                </a:solidFill>
                <a:latin typeface="Calibri"/>
                <a:ea typeface="Calibri"/>
                <a:cs typeface="Calibri"/>
                <a:sym typeface="Calibri"/>
              </a:rPr>
              <a:t> &amp; </a:t>
            </a:r>
            <a:r>
              <a:rPr lang="en-US" sz="3600" b="1" i="0" u="none" strike="noStrike" cap="none" dirty="0">
                <a:solidFill>
                  <a:schemeClr val="lt1"/>
                </a:solidFill>
                <a:latin typeface="Calibri"/>
                <a:ea typeface="Calibri"/>
                <a:cs typeface="Calibri"/>
                <a:sym typeface="Calibri"/>
              </a:rPr>
              <a:t>Conventional</a:t>
            </a:r>
          </a:p>
          <a:p>
            <a:pPr marL="0" marR="0" lvl="0" indent="0" algn="l" rtl="0">
              <a:lnSpc>
                <a:spcPct val="100000"/>
              </a:lnSpc>
              <a:spcBef>
                <a:spcPts val="0"/>
              </a:spcBef>
              <a:spcAft>
                <a:spcPts val="0"/>
              </a:spcAft>
              <a:buClr>
                <a:schemeClr val="lt1"/>
              </a:buClr>
              <a:buSzPts val="3600"/>
              <a:buFont typeface="Calibri"/>
              <a:buNone/>
            </a:pPr>
            <a:r>
              <a:rPr lang="en-US" sz="3600" b="1" i="0" u="none" strike="noStrike" cap="none" dirty="0">
                <a:solidFill>
                  <a:schemeClr val="lt1"/>
                </a:solidFill>
                <a:latin typeface="Calibri"/>
                <a:ea typeface="Calibri"/>
                <a:cs typeface="Calibri"/>
                <a:sym typeface="Calibri"/>
              </a:rPr>
              <a:t> Technical/Scientific Progress</a:t>
            </a:r>
            <a:endParaRPr sz="3600" b="0" i="0" u="none" strike="noStrike" cap="none" dirty="0">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25824875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2" name="TextBox 1">
            <a:extLst>
              <a:ext uri="{FF2B5EF4-FFF2-40B4-BE49-F238E27FC236}">
                <a16:creationId xmlns:a16="http://schemas.microsoft.com/office/drawing/2014/main" id="{C3285C54-5465-8B46-830A-CC0841EB9E40}"/>
              </a:ext>
            </a:extLst>
          </p:cNvPr>
          <p:cNvSpPr txBox="1"/>
          <p:nvPr/>
        </p:nvSpPr>
        <p:spPr>
          <a:xfrm>
            <a:off x="105756" y="1527048"/>
            <a:ext cx="8982972" cy="400110"/>
          </a:xfrm>
          <a:prstGeom prst="rect">
            <a:avLst/>
          </a:prstGeom>
          <a:noFill/>
        </p:spPr>
        <p:txBody>
          <a:bodyPr wrap="square" rtlCol="0">
            <a:spAutoFit/>
          </a:bodyPr>
          <a:lstStyle/>
          <a:p>
            <a:pPr algn="ctr"/>
            <a:r>
              <a:rPr lang="en-US" sz="2000" b="1" dirty="0">
                <a:latin typeface="Calibri" panose="020F0502020204030204" pitchFamily="34" charset="0"/>
                <a:cs typeface="Calibri" panose="020F0502020204030204" pitchFamily="34" charset="0"/>
              </a:rPr>
              <a:t>Detail:  </a:t>
            </a:r>
            <a:r>
              <a:rPr lang="en-US" sz="2000" dirty="0">
                <a:latin typeface="Calibri" panose="020F0502020204030204" pitchFamily="34" charset="0"/>
                <a:cs typeface="Calibri" panose="020F0502020204030204" pitchFamily="34" charset="0"/>
              </a:rPr>
              <a:t>Surface Data (surface pressure)</a:t>
            </a:r>
          </a:p>
        </p:txBody>
      </p:sp>
      <p:sp>
        <p:nvSpPr>
          <p:cNvPr id="25" name="Google Shape;201;p31">
            <a:extLst>
              <a:ext uri="{FF2B5EF4-FFF2-40B4-BE49-F238E27FC236}">
                <a16:creationId xmlns:a16="http://schemas.microsoft.com/office/drawing/2014/main" id="{2F179771-26AA-B74D-9889-355590816B03}"/>
              </a:ext>
            </a:extLst>
          </p:cNvPr>
          <p:cNvSpPr/>
          <p:nvPr/>
        </p:nvSpPr>
        <p:spPr>
          <a:xfrm>
            <a:off x="0" y="0"/>
            <a:ext cx="9144000" cy="1066800"/>
          </a:xfrm>
          <a:prstGeom prst="rect">
            <a:avLst/>
          </a:prstGeom>
          <a:blipFill rotWithShape="1">
            <a:blip r:embed="rId3">
              <a:alphaModFix/>
            </a:blip>
            <a:stretch>
              <a:fillRect/>
            </a:stretch>
          </a:bli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6" name="Google Shape;203;p31">
            <a:extLst>
              <a:ext uri="{FF2B5EF4-FFF2-40B4-BE49-F238E27FC236}">
                <a16:creationId xmlns:a16="http://schemas.microsoft.com/office/drawing/2014/main" id="{86C975CD-1A40-0147-8343-C9C2CA53B5BF}"/>
              </a:ext>
            </a:extLst>
          </p:cNvPr>
          <p:cNvSpPr txBox="1"/>
          <p:nvPr/>
        </p:nvSpPr>
        <p:spPr>
          <a:xfrm>
            <a:off x="381000" y="-228600"/>
            <a:ext cx="8686800" cy="1470000"/>
          </a:xfrm>
          <a:prstGeom prst="rect">
            <a:avLst/>
          </a:prstGeom>
          <a:noFill/>
          <a:ln>
            <a:noFill/>
          </a:ln>
          <a:effectLst>
            <a:outerShdw blurRad="50800" dist="50800" dir="2700000" algn="tl" rotWithShape="0">
              <a:srgbClr val="000000">
                <a:alpha val="86274"/>
              </a:srgbClr>
            </a:outerShdw>
          </a:effectLst>
        </p:spPr>
        <p:txBody>
          <a:bodyPr spcFirstLastPara="1" wrap="square" lIns="91425" tIns="45700" rIns="91425" bIns="45700" anchor="ctr" anchorCtr="0">
            <a:noAutofit/>
          </a:bodyPr>
          <a:lstStyle/>
          <a:p>
            <a:pPr lvl="0">
              <a:buClr>
                <a:schemeClr val="lt1"/>
              </a:buClr>
              <a:buSzPts val="3600"/>
            </a:pPr>
            <a:r>
              <a:rPr lang="en-US" sz="3600" b="1" dirty="0">
                <a:solidFill>
                  <a:schemeClr val="lt1"/>
                </a:solidFill>
                <a:latin typeface="Calibri"/>
                <a:ea typeface="Calibri"/>
                <a:cs typeface="Calibri"/>
                <a:sym typeface="Calibri"/>
              </a:rPr>
              <a:t>OBS1.7 &amp; 1.8 – </a:t>
            </a:r>
            <a:r>
              <a:rPr lang="en-US" sz="3600" b="1" dirty="0" err="1">
                <a:solidFill>
                  <a:schemeClr val="lt1"/>
                </a:solidFill>
                <a:latin typeface="Calibri"/>
                <a:ea typeface="Calibri"/>
                <a:cs typeface="Calibri"/>
                <a:sym typeface="Calibri"/>
              </a:rPr>
              <a:t>SatWinds</a:t>
            </a:r>
            <a:r>
              <a:rPr lang="en-US" sz="3600" b="1" dirty="0">
                <a:solidFill>
                  <a:schemeClr val="lt1"/>
                </a:solidFill>
                <a:latin typeface="Calibri"/>
                <a:ea typeface="Calibri"/>
                <a:cs typeface="Calibri"/>
                <a:sym typeface="Calibri"/>
              </a:rPr>
              <a:t> &amp; </a:t>
            </a:r>
            <a:r>
              <a:rPr lang="en-US" sz="3600" b="1" i="0" u="none" strike="noStrike" cap="none" dirty="0">
                <a:solidFill>
                  <a:schemeClr val="lt1"/>
                </a:solidFill>
                <a:latin typeface="Calibri"/>
                <a:ea typeface="Calibri"/>
                <a:cs typeface="Calibri"/>
                <a:sym typeface="Calibri"/>
              </a:rPr>
              <a:t>Conventional</a:t>
            </a:r>
          </a:p>
          <a:p>
            <a:pPr marL="0" marR="0" lvl="0" indent="0" algn="l" rtl="0">
              <a:lnSpc>
                <a:spcPct val="100000"/>
              </a:lnSpc>
              <a:spcBef>
                <a:spcPts val="0"/>
              </a:spcBef>
              <a:spcAft>
                <a:spcPts val="0"/>
              </a:spcAft>
              <a:buClr>
                <a:schemeClr val="lt1"/>
              </a:buClr>
              <a:buSzPts val="3600"/>
              <a:buFont typeface="Calibri"/>
              <a:buNone/>
            </a:pPr>
            <a:r>
              <a:rPr lang="en-US" sz="3600" b="1" i="0" u="none" strike="noStrike" cap="none" dirty="0">
                <a:solidFill>
                  <a:schemeClr val="lt1"/>
                </a:solidFill>
                <a:latin typeface="Calibri"/>
                <a:ea typeface="Calibri"/>
                <a:cs typeface="Calibri"/>
                <a:sym typeface="Calibri"/>
              </a:rPr>
              <a:t> Technical/Scientific Progress</a:t>
            </a:r>
            <a:endParaRPr sz="3600" b="0" i="0" u="none" strike="noStrike" cap="none" dirty="0">
              <a:solidFill>
                <a:schemeClr val="lt1"/>
              </a:solidFill>
              <a:latin typeface="Calibri"/>
              <a:ea typeface="Calibri"/>
              <a:cs typeface="Calibri"/>
              <a:sym typeface="Calibri"/>
            </a:endParaRPr>
          </a:p>
        </p:txBody>
      </p:sp>
      <p:pic>
        <p:nvPicPr>
          <p:cNvPr id="5" name="Picture 4">
            <a:extLst>
              <a:ext uri="{FF2B5EF4-FFF2-40B4-BE49-F238E27FC236}">
                <a16:creationId xmlns:a16="http://schemas.microsoft.com/office/drawing/2014/main" id="{9091A149-5C35-394A-95DB-837C46F3849F}"/>
              </a:ext>
            </a:extLst>
          </p:cNvPr>
          <p:cNvPicPr>
            <a:picLocks noChangeAspect="1"/>
          </p:cNvPicPr>
          <p:nvPr/>
        </p:nvPicPr>
        <p:blipFill>
          <a:blip r:embed="rId4"/>
          <a:stretch>
            <a:fillRect/>
          </a:stretch>
        </p:blipFill>
        <p:spPr>
          <a:xfrm>
            <a:off x="2310892" y="1972878"/>
            <a:ext cx="4522216" cy="4522216"/>
          </a:xfrm>
          <a:prstGeom prst="rect">
            <a:avLst/>
          </a:prstGeom>
        </p:spPr>
      </p:pic>
      <p:sp>
        <p:nvSpPr>
          <p:cNvPr id="9" name="TextBox 8">
            <a:extLst>
              <a:ext uri="{FF2B5EF4-FFF2-40B4-BE49-F238E27FC236}">
                <a16:creationId xmlns:a16="http://schemas.microsoft.com/office/drawing/2014/main" id="{59454964-0E6C-EE4A-B6BD-81BDB867C1FF}"/>
              </a:ext>
            </a:extLst>
          </p:cNvPr>
          <p:cNvSpPr txBox="1"/>
          <p:nvPr/>
        </p:nvSpPr>
        <p:spPr>
          <a:xfrm>
            <a:off x="105756" y="2212806"/>
            <a:ext cx="2128428" cy="954107"/>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GSI </a:t>
            </a:r>
            <a:r>
              <a:rPr lang="en-US" dirty="0">
                <a:latin typeface="Calibri" panose="020F0502020204030204" pitchFamily="34" charset="0"/>
                <a:cs typeface="Calibri" panose="020F0502020204030204" pitchFamily="34" charset="0"/>
              </a:rPr>
              <a:t>surface pressure reduction method uses model lowest temperature level</a:t>
            </a:r>
          </a:p>
        </p:txBody>
      </p:sp>
      <p:sp>
        <p:nvSpPr>
          <p:cNvPr id="10" name="TextBox 9">
            <a:extLst>
              <a:ext uri="{FF2B5EF4-FFF2-40B4-BE49-F238E27FC236}">
                <a16:creationId xmlns:a16="http://schemas.microsoft.com/office/drawing/2014/main" id="{92557261-0173-FA49-945A-A7BEC9C31EEA}"/>
              </a:ext>
            </a:extLst>
          </p:cNvPr>
          <p:cNvSpPr txBox="1"/>
          <p:nvPr/>
        </p:nvSpPr>
        <p:spPr>
          <a:xfrm>
            <a:off x="6821424" y="2212806"/>
            <a:ext cx="2267304" cy="1169551"/>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JEDI </a:t>
            </a:r>
            <a:r>
              <a:rPr lang="en-US" dirty="0">
                <a:latin typeface="Calibri" panose="020F0502020204030204" pitchFamily="34" charset="0"/>
                <a:cs typeface="Calibri" panose="020F0502020204030204" pitchFamily="34" charset="0"/>
              </a:rPr>
              <a:t>surface pressure reduction using UK Met Office method uses 2-km AGL temperature (less influenced by diurnal cycle)</a:t>
            </a:r>
          </a:p>
        </p:txBody>
      </p:sp>
    </p:spTree>
    <p:extLst>
      <p:ext uri="{BB962C8B-B14F-4D97-AF65-F5344CB8AC3E}">
        <p14:creationId xmlns:p14="http://schemas.microsoft.com/office/powerpoint/2010/main" val="4767148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31"/>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SzPts val="1200"/>
              <a:buNone/>
            </a:pPr>
            <a:fld id="{00000000-1234-1234-1234-123412341234}" type="slidenum">
              <a:rPr lang="en-US" sz="1200" b="0" i="0" u="none" strike="noStrike" cap="none">
                <a:solidFill>
                  <a:srgbClr val="888888"/>
                </a:solidFill>
                <a:latin typeface="Calibri"/>
                <a:ea typeface="Calibri"/>
                <a:cs typeface="Calibri"/>
                <a:sym typeface="Calibri"/>
              </a:rPr>
              <a:t>7</a:t>
            </a:fld>
            <a:endParaRPr sz="1200" b="0" i="0" u="none" strike="noStrike" cap="none">
              <a:solidFill>
                <a:srgbClr val="888888"/>
              </a:solidFill>
              <a:latin typeface="Calibri"/>
              <a:ea typeface="Calibri"/>
              <a:cs typeface="Calibri"/>
              <a:sym typeface="Calibri"/>
            </a:endParaRPr>
          </a:p>
        </p:txBody>
      </p:sp>
      <p:sp>
        <p:nvSpPr>
          <p:cNvPr id="201" name="Google Shape;201;p31"/>
          <p:cNvSpPr/>
          <p:nvPr/>
        </p:nvSpPr>
        <p:spPr>
          <a:xfrm>
            <a:off x="0" y="0"/>
            <a:ext cx="9144000" cy="1066800"/>
          </a:xfrm>
          <a:prstGeom prst="rect">
            <a:avLst/>
          </a:prstGeom>
          <a:blipFill rotWithShape="1">
            <a:blip r:embed="rId3">
              <a:alphaModFix/>
            </a:blip>
            <a:stretch>
              <a:fillRect/>
            </a:stretch>
          </a:bli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02" name="Google Shape;202;p31" descr="JCSDA_transp.png"/>
          <p:cNvPicPr preferRelativeResize="0"/>
          <p:nvPr/>
        </p:nvPicPr>
        <p:blipFill rotWithShape="1">
          <a:blip r:embed="rId4">
            <a:alphaModFix/>
          </a:blip>
          <a:srcRect/>
          <a:stretch/>
        </p:blipFill>
        <p:spPr>
          <a:xfrm>
            <a:off x="7924800" y="0"/>
            <a:ext cx="1143000" cy="1143000"/>
          </a:xfrm>
          <a:prstGeom prst="rect">
            <a:avLst/>
          </a:prstGeom>
          <a:noFill/>
          <a:ln>
            <a:noFill/>
          </a:ln>
          <a:effectLst>
            <a:outerShdw blurRad="50800" dist="203200" dir="8100000" algn="tr" rotWithShape="0">
              <a:srgbClr val="000000">
                <a:alpha val="40000"/>
              </a:srgbClr>
            </a:outerShdw>
          </a:effectLst>
        </p:spPr>
      </p:pic>
      <p:sp>
        <p:nvSpPr>
          <p:cNvPr id="203" name="Google Shape;203;p31"/>
          <p:cNvSpPr txBox="1"/>
          <p:nvPr/>
        </p:nvSpPr>
        <p:spPr>
          <a:xfrm>
            <a:off x="381000" y="-228600"/>
            <a:ext cx="8686800" cy="1470000"/>
          </a:xfrm>
          <a:prstGeom prst="rect">
            <a:avLst/>
          </a:prstGeom>
          <a:noFill/>
          <a:ln>
            <a:noFill/>
          </a:ln>
          <a:effectLst>
            <a:outerShdw blurRad="50800" dist="50800" dir="2700000" algn="tl" rotWithShape="0">
              <a:srgbClr val="000000">
                <a:alpha val="86274"/>
              </a:srgbClr>
            </a:outerShdw>
          </a:effectLst>
        </p:spPr>
        <p:txBody>
          <a:bodyPr spcFirstLastPara="1" wrap="square" lIns="91425" tIns="45700" rIns="91425" bIns="45700" anchor="ctr" anchorCtr="0">
            <a:noAutofit/>
          </a:bodyPr>
          <a:lstStyle/>
          <a:p>
            <a:pPr lvl="0">
              <a:buClr>
                <a:schemeClr val="lt1"/>
              </a:buClr>
              <a:buSzPts val="3600"/>
            </a:pPr>
            <a:r>
              <a:rPr lang="en-US" sz="3600" b="1" dirty="0">
                <a:solidFill>
                  <a:schemeClr val="lt1"/>
                </a:solidFill>
                <a:latin typeface="Calibri"/>
                <a:ea typeface="Calibri"/>
                <a:cs typeface="Calibri"/>
                <a:sym typeface="Calibri"/>
              </a:rPr>
              <a:t>OBS1.7 &amp; 1.8 – </a:t>
            </a:r>
            <a:r>
              <a:rPr lang="en-US" sz="3600" b="1" dirty="0" err="1">
                <a:solidFill>
                  <a:schemeClr val="lt1"/>
                </a:solidFill>
                <a:latin typeface="Calibri"/>
                <a:ea typeface="Calibri"/>
                <a:cs typeface="Calibri"/>
                <a:sym typeface="Calibri"/>
              </a:rPr>
              <a:t>SatWinds</a:t>
            </a:r>
            <a:r>
              <a:rPr lang="en-US" sz="3600" b="1" dirty="0">
                <a:solidFill>
                  <a:schemeClr val="lt1"/>
                </a:solidFill>
                <a:latin typeface="Calibri"/>
                <a:ea typeface="Calibri"/>
                <a:cs typeface="Calibri"/>
                <a:sym typeface="Calibri"/>
              </a:rPr>
              <a:t> &amp; </a:t>
            </a:r>
            <a:r>
              <a:rPr lang="en-US" sz="3600" b="1" i="0" u="none" strike="noStrike" cap="none" dirty="0">
                <a:solidFill>
                  <a:schemeClr val="lt1"/>
                </a:solidFill>
                <a:latin typeface="Calibri"/>
                <a:ea typeface="Calibri"/>
                <a:cs typeface="Calibri"/>
                <a:sym typeface="Calibri"/>
              </a:rPr>
              <a:t>Conventional</a:t>
            </a:r>
          </a:p>
          <a:p>
            <a:pPr marL="0" marR="0" lvl="0" indent="0" algn="l" rtl="0">
              <a:lnSpc>
                <a:spcPct val="100000"/>
              </a:lnSpc>
              <a:spcBef>
                <a:spcPts val="0"/>
              </a:spcBef>
              <a:spcAft>
                <a:spcPts val="0"/>
              </a:spcAft>
              <a:buClr>
                <a:schemeClr val="lt1"/>
              </a:buClr>
              <a:buSzPts val="3600"/>
              <a:buFont typeface="Calibri"/>
              <a:buNone/>
            </a:pPr>
            <a:r>
              <a:rPr lang="en-US" sz="3600" b="1" i="0" u="none" strike="noStrike" cap="none" dirty="0">
                <a:solidFill>
                  <a:schemeClr val="lt1"/>
                </a:solidFill>
                <a:latin typeface="Calibri"/>
                <a:ea typeface="Calibri"/>
                <a:cs typeface="Calibri"/>
                <a:sym typeface="Calibri"/>
              </a:rPr>
              <a:t> Technical/Scientific Progress</a:t>
            </a:r>
            <a:endParaRPr sz="3600" b="0" i="0" u="none" strike="noStrike" cap="none" dirty="0">
              <a:solidFill>
                <a:schemeClr val="lt1"/>
              </a:solidFill>
              <a:latin typeface="Calibri"/>
              <a:ea typeface="Calibri"/>
              <a:cs typeface="Calibri"/>
              <a:sym typeface="Calibri"/>
            </a:endParaRPr>
          </a:p>
        </p:txBody>
      </p:sp>
      <p:pic>
        <p:nvPicPr>
          <p:cNvPr id="3" name="Picture 2">
            <a:extLst>
              <a:ext uri="{FF2B5EF4-FFF2-40B4-BE49-F238E27FC236}">
                <a16:creationId xmlns:a16="http://schemas.microsoft.com/office/drawing/2014/main" id="{7F3EFE61-9A5F-9248-974B-04306B8BA322}"/>
              </a:ext>
            </a:extLst>
          </p:cNvPr>
          <p:cNvPicPr>
            <a:picLocks noChangeAspect="1"/>
          </p:cNvPicPr>
          <p:nvPr/>
        </p:nvPicPr>
        <p:blipFill>
          <a:blip r:embed="rId5"/>
          <a:stretch>
            <a:fillRect/>
          </a:stretch>
        </p:blipFill>
        <p:spPr>
          <a:xfrm>
            <a:off x="0" y="1777751"/>
            <a:ext cx="9144000" cy="3558382"/>
          </a:xfrm>
          <a:prstGeom prst="rect">
            <a:avLst/>
          </a:prstGeom>
        </p:spPr>
      </p:pic>
      <p:sp>
        <p:nvSpPr>
          <p:cNvPr id="10" name="TextBox 9">
            <a:extLst>
              <a:ext uri="{FF2B5EF4-FFF2-40B4-BE49-F238E27FC236}">
                <a16:creationId xmlns:a16="http://schemas.microsoft.com/office/drawing/2014/main" id="{11598DD3-A27D-FD45-B05D-C8EB2AB8F013}"/>
              </a:ext>
            </a:extLst>
          </p:cNvPr>
          <p:cNvSpPr txBox="1"/>
          <p:nvPr/>
        </p:nvSpPr>
        <p:spPr>
          <a:xfrm>
            <a:off x="84828" y="1066800"/>
            <a:ext cx="8982972" cy="461665"/>
          </a:xfrm>
          <a:prstGeom prst="rect">
            <a:avLst/>
          </a:prstGeom>
          <a:noFill/>
        </p:spPr>
        <p:txBody>
          <a:bodyPr wrap="square" rtlCol="0">
            <a:spAutoFit/>
          </a:bodyPr>
          <a:lstStyle/>
          <a:p>
            <a:pPr algn="ctr"/>
            <a:r>
              <a:rPr lang="en-US" sz="2400" b="1" dirty="0">
                <a:latin typeface="Calibri" panose="020F0502020204030204" pitchFamily="34" charset="0"/>
                <a:cs typeface="Calibri" panose="020F0502020204030204" pitchFamily="34" charset="0"/>
              </a:rPr>
              <a:t>Progress/Status check during code sprint</a:t>
            </a:r>
            <a:endParaRPr lang="en-US"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3836220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31"/>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SzPts val="1200"/>
              <a:buNone/>
            </a:pPr>
            <a:fld id="{00000000-1234-1234-1234-123412341234}" type="slidenum">
              <a:rPr lang="en-US" sz="1200" b="0" i="0" u="none" strike="noStrike" cap="none">
                <a:solidFill>
                  <a:srgbClr val="888888"/>
                </a:solidFill>
                <a:latin typeface="Calibri"/>
                <a:ea typeface="Calibri"/>
                <a:cs typeface="Calibri"/>
                <a:sym typeface="Calibri"/>
              </a:rPr>
              <a:t>8</a:t>
            </a:fld>
            <a:endParaRPr sz="1200" b="0" i="0" u="none" strike="noStrike" cap="none">
              <a:solidFill>
                <a:srgbClr val="888888"/>
              </a:solidFill>
              <a:latin typeface="Calibri"/>
              <a:ea typeface="Calibri"/>
              <a:cs typeface="Calibri"/>
              <a:sym typeface="Calibri"/>
            </a:endParaRPr>
          </a:p>
        </p:txBody>
      </p:sp>
      <p:sp>
        <p:nvSpPr>
          <p:cNvPr id="201" name="Google Shape;201;p31"/>
          <p:cNvSpPr/>
          <p:nvPr/>
        </p:nvSpPr>
        <p:spPr>
          <a:xfrm>
            <a:off x="0" y="0"/>
            <a:ext cx="9144000" cy="1066800"/>
          </a:xfrm>
          <a:prstGeom prst="rect">
            <a:avLst/>
          </a:prstGeom>
          <a:blipFill rotWithShape="1">
            <a:blip r:embed="rId3">
              <a:alphaModFix/>
            </a:blip>
            <a:stretch>
              <a:fillRect/>
            </a:stretch>
          </a:bli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02" name="Google Shape;202;p31" descr="JCSDA_transp.png"/>
          <p:cNvPicPr preferRelativeResize="0"/>
          <p:nvPr/>
        </p:nvPicPr>
        <p:blipFill rotWithShape="1">
          <a:blip r:embed="rId4">
            <a:alphaModFix/>
          </a:blip>
          <a:srcRect/>
          <a:stretch/>
        </p:blipFill>
        <p:spPr>
          <a:xfrm>
            <a:off x="7924800" y="0"/>
            <a:ext cx="1143000" cy="1143000"/>
          </a:xfrm>
          <a:prstGeom prst="rect">
            <a:avLst/>
          </a:prstGeom>
          <a:noFill/>
          <a:ln>
            <a:noFill/>
          </a:ln>
          <a:effectLst>
            <a:outerShdw blurRad="50800" dist="203200" dir="8100000" algn="tr" rotWithShape="0">
              <a:srgbClr val="000000">
                <a:alpha val="40000"/>
              </a:srgbClr>
            </a:outerShdw>
          </a:effectLst>
        </p:spPr>
      </p:pic>
      <p:sp>
        <p:nvSpPr>
          <p:cNvPr id="203" name="Google Shape;203;p31"/>
          <p:cNvSpPr txBox="1"/>
          <p:nvPr/>
        </p:nvSpPr>
        <p:spPr>
          <a:xfrm>
            <a:off x="381000" y="-228600"/>
            <a:ext cx="8686800" cy="1470000"/>
          </a:xfrm>
          <a:prstGeom prst="rect">
            <a:avLst/>
          </a:prstGeom>
          <a:noFill/>
          <a:ln>
            <a:noFill/>
          </a:ln>
          <a:effectLst>
            <a:outerShdw blurRad="50800" dist="50800" dir="2700000" algn="tl" rotWithShape="0">
              <a:srgbClr val="000000">
                <a:alpha val="86274"/>
              </a:srgbClr>
            </a:outerShdw>
          </a:effectLst>
        </p:spPr>
        <p:txBody>
          <a:bodyPr spcFirstLastPara="1" wrap="square" lIns="91425" tIns="45700" rIns="91425" bIns="45700" anchor="ctr" anchorCtr="0">
            <a:noAutofit/>
          </a:bodyPr>
          <a:lstStyle/>
          <a:p>
            <a:pPr lvl="0">
              <a:buClr>
                <a:schemeClr val="lt1"/>
              </a:buClr>
              <a:buSzPts val="3600"/>
            </a:pPr>
            <a:r>
              <a:rPr lang="en-US" sz="3600" b="1" dirty="0">
                <a:solidFill>
                  <a:schemeClr val="lt1"/>
                </a:solidFill>
                <a:latin typeface="Calibri"/>
                <a:ea typeface="Calibri"/>
                <a:cs typeface="Calibri"/>
                <a:sym typeface="Calibri"/>
              </a:rPr>
              <a:t>OBS1.7 &amp; 1.8 – </a:t>
            </a:r>
            <a:r>
              <a:rPr lang="en-US" sz="3600" b="1" dirty="0" err="1">
                <a:solidFill>
                  <a:schemeClr val="lt1"/>
                </a:solidFill>
                <a:latin typeface="Calibri"/>
                <a:ea typeface="Calibri"/>
                <a:cs typeface="Calibri"/>
                <a:sym typeface="Calibri"/>
              </a:rPr>
              <a:t>SatWinds</a:t>
            </a:r>
            <a:r>
              <a:rPr lang="en-US" sz="3600" b="1" dirty="0">
                <a:solidFill>
                  <a:schemeClr val="lt1"/>
                </a:solidFill>
                <a:latin typeface="Calibri"/>
                <a:ea typeface="Calibri"/>
                <a:cs typeface="Calibri"/>
                <a:sym typeface="Calibri"/>
              </a:rPr>
              <a:t> &amp; </a:t>
            </a:r>
            <a:r>
              <a:rPr lang="en-US" sz="3600" b="1" i="0" u="none" strike="noStrike" cap="none" dirty="0">
                <a:solidFill>
                  <a:schemeClr val="lt1"/>
                </a:solidFill>
                <a:latin typeface="Calibri"/>
                <a:ea typeface="Calibri"/>
                <a:cs typeface="Calibri"/>
                <a:sym typeface="Calibri"/>
              </a:rPr>
              <a:t>Conventional</a:t>
            </a:r>
          </a:p>
          <a:p>
            <a:pPr marL="0" marR="0" lvl="0" indent="0" algn="l" rtl="0">
              <a:lnSpc>
                <a:spcPct val="100000"/>
              </a:lnSpc>
              <a:spcBef>
                <a:spcPts val="0"/>
              </a:spcBef>
              <a:spcAft>
                <a:spcPts val="0"/>
              </a:spcAft>
              <a:buClr>
                <a:schemeClr val="lt1"/>
              </a:buClr>
              <a:buSzPts val="3600"/>
              <a:buFont typeface="Calibri"/>
              <a:buNone/>
            </a:pPr>
            <a:r>
              <a:rPr lang="en-US" sz="3600" b="1" i="0" u="none" strike="noStrike" cap="none" dirty="0">
                <a:solidFill>
                  <a:schemeClr val="lt1"/>
                </a:solidFill>
                <a:latin typeface="Calibri"/>
                <a:ea typeface="Calibri"/>
                <a:cs typeface="Calibri"/>
                <a:sym typeface="Calibri"/>
              </a:rPr>
              <a:t> Technical/Scientific Progress</a:t>
            </a:r>
            <a:endParaRPr sz="3600" b="0" i="0" u="none" strike="noStrike" cap="none" dirty="0">
              <a:solidFill>
                <a:schemeClr val="lt1"/>
              </a:solidFill>
              <a:latin typeface="Calibri"/>
              <a:ea typeface="Calibri"/>
              <a:cs typeface="Calibri"/>
              <a:sym typeface="Calibri"/>
            </a:endParaRPr>
          </a:p>
        </p:txBody>
      </p:sp>
      <p:sp>
        <p:nvSpPr>
          <p:cNvPr id="10" name="TextBox 9">
            <a:extLst>
              <a:ext uri="{FF2B5EF4-FFF2-40B4-BE49-F238E27FC236}">
                <a16:creationId xmlns:a16="http://schemas.microsoft.com/office/drawing/2014/main" id="{11598DD3-A27D-FD45-B05D-C8EB2AB8F013}"/>
              </a:ext>
            </a:extLst>
          </p:cNvPr>
          <p:cNvSpPr txBox="1"/>
          <p:nvPr/>
        </p:nvSpPr>
        <p:spPr>
          <a:xfrm>
            <a:off x="84828" y="1008335"/>
            <a:ext cx="8982972" cy="461665"/>
          </a:xfrm>
          <a:prstGeom prst="rect">
            <a:avLst/>
          </a:prstGeom>
          <a:noFill/>
        </p:spPr>
        <p:txBody>
          <a:bodyPr wrap="square" rtlCol="0">
            <a:spAutoFit/>
          </a:bodyPr>
          <a:lstStyle/>
          <a:p>
            <a:pPr algn="ctr"/>
            <a:r>
              <a:rPr lang="en-US" sz="2400" b="1" dirty="0">
                <a:latin typeface="Calibri" panose="020F0502020204030204" pitchFamily="34" charset="0"/>
                <a:cs typeface="Calibri" panose="020F0502020204030204" pitchFamily="34" charset="0"/>
              </a:rPr>
              <a:t>Progress/Status check *beyond* code sprint</a:t>
            </a:r>
            <a:endParaRPr lang="en-US" sz="2400" dirty="0">
              <a:latin typeface="Calibri" panose="020F0502020204030204" pitchFamily="34" charset="0"/>
              <a:cs typeface="Calibri" panose="020F0502020204030204" pitchFamily="34" charset="0"/>
            </a:endParaRPr>
          </a:p>
        </p:txBody>
      </p:sp>
      <p:pic>
        <p:nvPicPr>
          <p:cNvPr id="4" name="Picture 3">
            <a:extLst>
              <a:ext uri="{FF2B5EF4-FFF2-40B4-BE49-F238E27FC236}">
                <a16:creationId xmlns:a16="http://schemas.microsoft.com/office/drawing/2014/main" id="{E4E295FB-7DAD-9743-85E0-12DA4E17EF05}"/>
              </a:ext>
            </a:extLst>
          </p:cNvPr>
          <p:cNvPicPr>
            <a:picLocks noChangeAspect="1"/>
          </p:cNvPicPr>
          <p:nvPr/>
        </p:nvPicPr>
        <p:blipFill>
          <a:blip r:embed="rId5"/>
          <a:stretch>
            <a:fillRect/>
          </a:stretch>
        </p:blipFill>
        <p:spPr>
          <a:xfrm>
            <a:off x="0" y="1417631"/>
            <a:ext cx="9144000" cy="5515802"/>
          </a:xfrm>
          <a:prstGeom prst="rect">
            <a:avLst/>
          </a:prstGeom>
        </p:spPr>
      </p:pic>
      <p:sp>
        <p:nvSpPr>
          <p:cNvPr id="5" name="Oval 4">
            <a:extLst>
              <a:ext uri="{FF2B5EF4-FFF2-40B4-BE49-F238E27FC236}">
                <a16:creationId xmlns:a16="http://schemas.microsoft.com/office/drawing/2014/main" id="{431ED39A-3F7F-3742-8BCD-619FF115FE0D}"/>
              </a:ext>
            </a:extLst>
          </p:cNvPr>
          <p:cNvSpPr/>
          <p:nvPr/>
        </p:nvSpPr>
        <p:spPr>
          <a:xfrm>
            <a:off x="1581912" y="1719072"/>
            <a:ext cx="265176" cy="2542032"/>
          </a:xfrm>
          <a:prstGeom prst="ellipse">
            <a:avLst/>
          </a:prstGeom>
          <a:solidFill>
            <a:srgbClr val="00B050">
              <a:alpha val="25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27755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31"/>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SzPts val="1200"/>
              <a:buNone/>
            </a:pPr>
            <a:fld id="{00000000-1234-1234-1234-123412341234}" type="slidenum">
              <a:rPr lang="en-US" sz="1200" b="0" i="0" u="none" strike="noStrike" cap="none">
                <a:solidFill>
                  <a:srgbClr val="888888"/>
                </a:solidFill>
                <a:latin typeface="Calibri"/>
                <a:ea typeface="Calibri"/>
                <a:cs typeface="Calibri"/>
                <a:sym typeface="Calibri"/>
              </a:rPr>
              <a:t>9</a:t>
            </a:fld>
            <a:endParaRPr sz="1200" b="0" i="0" u="none" strike="noStrike" cap="none">
              <a:solidFill>
                <a:srgbClr val="888888"/>
              </a:solidFill>
              <a:latin typeface="Calibri"/>
              <a:ea typeface="Calibri"/>
              <a:cs typeface="Calibri"/>
              <a:sym typeface="Calibri"/>
            </a:endParaRPr>
          </a:p>
        </p:txBody>
      </p:sp>
      <p:sp>
        <p:nvSpPr>
          <p:cNvPr id="201" name="Google Shape;201;p31"/>
          <p:cNvSpPr/>
          <p:nvPr/>
        </p:nvSpPr>
        <p:spPr>
          <a:xfrm>
            <a:off x="0" y="0"/>
            <a:ext cx="9144000" cy="1066800"/>
          </a:xfrm>
          <a:prstGeom prst="rect">
            <a:avLst/>
          </a:prstGeom>
          <a:blipFill rotWithShape="1">
            <a:blip r:embed="rId3">
              <a:alphaModFix/>
            </a:blip>
            <a:stretch>
              <a:fillRect/>
            </a:stretch>
          </a:bli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02" name="Google Shape;202;p31" descr="JCSDA_transp.png"/>
          <p:cNvPicPr preferRelativeResize="0"/>
          <p:nvPr/>
        </p:nvPicPr>
        <p:blipFill rotWithShape="1">
          <a:blip r:embed="rId4">
            <a:alphaModFix/>
          </a:blip>
          <a:srcRect/>
          <a:stretch/>
        </p:blipFill>
        <p:spPr>
          <a:xfrm>
            <a:off x="7924800" y="0"/>
            <a:ext cx="1143000" cy="1143000"/>
          </a:xfrm>
          <a:prstGeom prst="rect">
            <a:avLst/>
          </a:prstGeom>
          <a:noFill/>
          <a:ln>
            <a:noFill/>
          </a:ln>
          <a:effectLst>
            <a:outerShdw blurRad="50800" dist="203200" dir="8100000" algn="tr" rotWithShape="0">
              <a:srgbClr val="000000">
                <a:alpha val="40000"/>
              </a:srgbClr>
            </a:outerShdw>
          </a:effectLst>
        </p:spPr>
      </p:pic>
      <p:sp>
        <p:nvSpPr>
          <p:cNvPr id="203" name="Google Shape;203;p31"/>
          <p:cNvSpPr txBox="1"/>
          <p:nvPr/>
        </p:nvSpPr>
        <p:spPr>
          <a:xfrm>
            <a:off x="381000" y="-228600"/>
            <a:ext cx="8686800" cy="1470000"/>
          </a:xfrm>
          <a:prstGeom prst="rect">
            <a:avLst/>
          </a:prstGeom>
          <a:noFill/>
          <a:ln>
            <a:noFill/>
          </a:ln>
          <a:effectLst>
            <a:outerShdw blurRad="50800" dist="50800" dir="2700000" algn="tl" rotWithShape="0">
              <a:srgbClr val="000000">
                <a:alpha val="86274"/>
              </a:srgbClr>
            </a:outerShdw>
          </a:effectLst>
        </p:spPr>
        <p:txBody>
          <a:bodyPr spcFirstLastPara="1" wrap="square" lIns="91425" tIns="45700" rIns="91425" bIns="45700" anchor="ctr" anchorCtr="0">
            <a:noAutofit/>
          </a:bodyPr>
          <a:lstStyle/>
          <a:p>
            <a:pPr>
              <a:buClr>
                <a:schemeClr val="lt1"/>
              </a:buClr>
              <a:buSzPts val="3600"/>
            </a:pPr>
            <a:r>
              <a:rPr lang="en-US" sz="3600" b="1" dirty="0">
                <a:solidFill>
                  <a:schemeClr val="lt1"/>
                </a:solidFill>
                <a:latin typeface="Calibri"/>
                <a:ea typeface="Calibri"/>
                <a:cs typeface="Calibri"/>
                <a:sym typeface="Calibri"/>
              </a:rPr>
              <a:t>OBS1.7 &amp; 1.8 – </a:t>
            </a:r>
            <a:r>
              <a:rPr lang="en-US" sz="3600" b="1" dirty="0" err="1">
                <a:solidFill>
                  <a:schemeClr val="lt1"/>
                </a:solidFill>
                <a:latin typeface="Calibri"/>
                <a:ea typeface="Calibri"/>
                <a:cs typeface="Calibri"/>
                <a:sym typeface="Calibri"/>
              </a:rPr>
              <a:t>SatWinds</a:t>
            </a:r>
            <a:r>
              <a:rPr lang="en-US" sz="3600" b="1" dirty="0">
                <a:solidFill>
                  <a:schemeClr val="lt1"/>
                </a:solidFill>
                <a:latin typeface="Calibri"/>
                <a:ea typeface="Calibri"/>
                <a:cs typeface="Calibri"/>
                <a:sym typeface="Calibri"/>
              </a:rPr>
              <a:t> &amp; Conventional</a:t>
            </a:r>
          </a:p>
          <a:p>
            <a:pPr marL="0" marR="0" lvl="0" indent="0" algn="l" rtl="0">
              <a:lnSpc>
                <a:spcPct val="100000"/>
              </a:lnSpc>
              <a:spcBef>
                <a:spcPts val="0"/>
              </a:spcBef>
              <a:spcAft>
                <a:spcPts val="0"/>
              </a:spcAft>
              <a:buClr>
                <a:schemeClr val="lt1"/>
              </a:buClr>
              <a:buSzPts val="3600"/>
              <a:buFont typeface="Calibri"/>
              <a:buNone/>
            </a:pPr>
            <a:r>
              <a:rPr lang="en-US" sz="3600" b="1" i="0" u="none" strike="noStrike" cap="none" dirty="0">
                <a:solidFill>
                  <a:schemeClr val="lt1"/>
                </a:solidFill>
                <a:latin typeface="Calibri"/>
                <a:ea typeface="Calibri"/>
                <a:cs typeface="Calibri"/>
                <a:sym typeface="Calibri"/>
              </a:rPr>
              <a:t>Challenges</a:t>
            </a:r>
            <a:endParaRPr sz="3600" b="0" i="0" u="none" strike="noStrike" cap="none" dirty="0">
              <a:solidFill>
                <a:schemeClr val="lt1"/>
              </a:solidFill>
              <a:latin typeface="Calibri"/>
              <a:ea typeface="Calibri"/>
              <a:cs typeface="Calibri"/>
              <a:sym typeface="Calibri"/>
            </a:endParaRPr>
          </a:p>
        </p:txBody>
      </p:sp>
      <p:sp>
        <p:nvSpPr>
          <p:cNvPr id="7" name="TextBox 6">
            <a:extLst>
              <a:ext uri="{FF2B5EF4-FFF2-40B4-BE49-F238E27FC236}">
                <a16:creationId xmlns:a16="http://schemas.microsoft.com/office/drawing/2014/main" id="{0CC4BC2E-0519-E74C-83F1-6FA0BCCAD1C9}"/>
              </a:ext>
            </a:extLst>
          </p:cNvPr>
          <p:cNvSpPr txBox="1"/>
          <p:nvPr/>
        </p:nvSpPr>
        <p:spPr>
          <a:xfrm>
            <a:off x="773722" y="1668026"/>
            <a:ext cx="8294078" cy="1477328"/>
          </a:xfrm>
          <a:prstGeom prst="rect">
            <a:avLst/>
          </a:prstGeom>
          <a:noFill/>
        </p:spPr>
        <p:txBody>
          <a:bodyPr wrap="square" rtlCol="0">
            <a:spAutoFit/>
          </a:bodyPr>
          <a:lstStyle/>
          <a:p>
            <a:pPr marL="285750" indent="-285750">
              <a:buFont typeface="Arial" panose="020B0604020202020204" pitchFamily="34" charset="0"/>
              <a:buChar char="•"/>
            </a:pPr>
            <a:r>
              <a:rPr lang="en-US" sz="1800" dirty="0">
                <a:latin typeface="Calibri" panose="020F0502020204030204" pitchFamily="34" charset="0"/>
                <a:cs typeface="Calibri" panose="020F0502020204030204" pitchFamily="34" charset="0"/>
              </a:rPr>
              <a:t>Additional mnemonics needed from BUFR to IODA (e.g., sonde launch time)</a:t>
            </a:r>
          </a:p>
          <a:p>
            <a:pPr marL="285750" indent="-285750">
              <a:buFont typeface="Arial" panose="020B0604020202020204" pitchFamily="34" charset="0"/>
              <a:buChar char="•"/>
            </a:pPr>
            <a:r>
              <a:rPr lang="en-US" sz="1800" dirty="0">
                <a:latin typeface="Calibri" panose="020F0502020204030204" pitchFamily="34" charset="0"/>
                <a:cs typeface="Calibri" panose="020F0502020204030204" pitchFamily="34" charset="0"/>
              </a:rPr>
              <a:t>NC-</a:t>
            </a:r>
            <a:r>
              <a:rPr lang="en-US" sz="1800" dirty="0" err="1">
                <a:latin typeface="Calibri" panose="020F0502020204030204" pitchFamily="34" charset="0"/>
                <a:cs typeface="Calibri" panose="020F0502020204030204" pitchFamily="34" charset="0"/>
              </a:rPr>
              <a:t>diag</a:t>
            </a:r>
            <a:r>
              <a:rPr lang="en-US" sz="1800" dirty="0">
                <a:latin typeface="Calibri" panose="020F0502020204030204" pitchFamily="34" charset="0"/>
                <a:cs typeface="Calibri" panose="020F0502020204030204" pitchFamily="34" charset="0"/>
              </a:rPr>
              <a:t> files converted to IODA contain duplicates (e.g., VAD-wind profiles)</a:t>
            </a:r>
          </a:p>
          <a:p>
            <a:pPr marL="285750" indent="-285750">
              <a:buFont typeface="Arial" panose="020B0604020202020204" pitchFamily="34" charset="0"/>
              <a:buChar char="•"/>
            </a:pPr>
            <a:r>
              <a:rPr lang="en-US" sz="1800" dirty="0">
                <a:latin typeface="Calibri" panose="020F0502020204030204" pitchFamily="34" charset="0"/>
                <a:cs typeface="Calibri" panose="020F0502020204030204" pitchFamily="34" charset="0"/>
              </a:rPr>
              <a:t>Wind data near surface not matching GSI  as well as upper levels</a:t>
            </a:r>
          </a:p>
          <a:p>
            <a:pPr marL="285750" indent="-285750">
              <a:buFont typeface="Arial" panose="020B0604020202020204" pitchFamily="34" charset="0"/>
              <a:buChar char="•"/>
            </a:pPr>
            <a:r>
              <a:rPr lang="en-US" sz="1800" dirty="0">
                <a:latin typeface="Calibri" panose="020F0502020204030204" pitchFamily="34" charset="0"/>
                <a:cs typeface="Calibri" panose="020F0502020204030204" pitchFamily="34" charset="0"/>
              </a:rPr>
              <a:t>Some, not all, parts of </a:t>
            </a:r>
            <a:r>
              <a:rPr lang="en-US" sz="1800" dirty="0" err="1">
                <a:latin typeface="Calibri" panose="020F0502020204030204" pitchFamily="34" charset="0"/>
                <a:cs typeface="Calibri" panose="020F0502020204030204" pitchFamily="34" charset="0"/>
              </a:rPr>
              <a:t>ObsProc</a:t>
            </a:r>
            <a:r>
              <a:rPr lang="en-US" sz="1800" dirty="0">
                <a:latin typeface="Calibri" panose="020F0502020204030204" pitchFamily="34" charset="0"/>
                <a:cs typeface="Calibri" panose="020F0502020204030204" pitchFamily="34" charset="0"/>
              </a:rPr>
              <a:t> in place (to eliminate NC-</a:t>
            </a:r>
            <a:r>
              <a:rPr lang="en-US" sz="1800" dirty="0" err="1">
                <a:latin typeface="Calibri" panose="020F0502020204030204" pitchFamily="34" charset="0"/>
                <a:cs typeface="Calibri" panose="020F0502020204030204" pitchFamily="34" charset="0"/>
              </a:rPr>
              <a:t>diag</a:t>
            </a:r>
            <a:r>
              <a:rPr lang="en-US" sz="1800" dirty="0">
                <a:latin typeface="Calibri" panose="020F0502020204030204" pitchFamily="34" charset="0"/>
                <a:cs typeface="Calibri" panose="020F0502020204030204" pitchFamily="34" charset="0"/>
              </a:rPr>
              <a:t> files)</a:t>
            </a:r>
          </a:p>
          <a:p>
            <a:pPr marL="285750" indent="-285750">
              <a:buFont typeface="Arial" panose="020B0604020202020204" pitchFamily="34" charset="0"/>
              <a:buChar char="•"/>
            </a:pPr>
            <a:r>
              <a:rPr lang="en-US" sz="1800" dirty="0">
                <a:latin typeface="Calibri" panose="020F0502020204030204" pitchFamily="34" charset="0"/>
                <a:cs typeface="Calibri" panose="020F0502020204030204" pitchFamily="34" charset="0"/>
              </a:rPr>
              <a:t>BUFR-to-IODA direct conversions of incoming data required</a:t>
            </a:r>
          </a:p>
        </p:txBody>
      </p:sp>
    </p:spTree>
    <p:extLst>
      <p:ext uri="{BB962C8B-B14F-4D97-AF65-F5344CB8AC3E}">
        <p14:creationId xmlns:p14="http://schemas.microsoft.com/office/powerpoint/2010/main" val="348674185"/>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20088</TotalTime>
  <Words>794</Words>
  <Application>Microsoft Macintosh PowerPoint</Application>
  <PresentationFormat>On-screen Show (4:3)</PresentationFormat>
  <Paragraphs>106</Paragraphs>
  <Slides>10</Slides>
  <Notes>10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10</vt:i4>
      </vt:variant>
    </vt:vector>
  </HeadingPairs>
  <TitlesOfParts>
    <vt:vector size="15" baseType="lpstr">
      <vt:lpstr>Arial</vt:lpstr>
      <vt:lpstr>Calibri</vt:lpstr>
      <vt:lpstr>Wingdings</vt:lpstr>
      <vt:lpstr>Office Theme</vt:lpstr>
      <vt:lpstr>Office Theme</vt:lpstr>
      <vt:lpstr>OBS1.7:  Satellite Winds OBS1.8:  Conventional Data  Product Team: G. Thompson H. Shao, F. Vandenberg, H. Zhang, R. Honeyager  In-Kind Contributors:  I. Genkova D. Merkova (NCEP-EMC), P. Pauley (NRL), L. Hawkness-Smith, C. Thomas, J. Cotton, W. Smigaj*, D. Simonin (UKMO) M. Hu, G. Ge (NOAA-ESRL)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and Improved Observations(NIO)  Core Team: Hui Shao, Emily Liu, Wei Han, Nan Chen, Dick Dee  In-Kind Contributors:  Andrew Collard, Daryl Kleist, Benjamin Ruston, Ben Ho, Kevin Garrett, Chris Snyder, Nancy Baker, Will McCarty, Yanqiu Zhu, Haixia Liu, Louis Kavaris, Cory Martin, M.J. Kim, Ming Hu, Mariusz Pagowski, Li Bi, Iliana Genkova, Biljana Orescanin, Jerry Wegiel, Lidia Cucurull, JJ Guerrette, Zhiquan Liu, Yali Wu, Craig Schwartz, and many others </dc:title>
  <cp:lastModifiedBy>Greg Thompson</cp:lastModifiedBy>
  <cp:revision>35</cp:revision>
  <dcterms:modified xsi:type="dcterms:W3CDTF">2021-01-21T17:00:56Z</dcterms:modified>
</cp:coreProperties>
</file>