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671" r:id="rId1"/>
  </p:sldMasterIdLst>
  <p:notesMasterIdLst>
    <p:notesMasterId r:id="rId5"/>
  </p:notesMasterIdLst>
  <p:sldIdLst>
    <p:sldId id="486" r:id="rId2"/>
    <p:sldId id="488" r:id="rId3"/>
    <p:sldId id="487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88B6CE0-99C9-4972-9613-910CC52C2769}">
  <a:tblStyle styleId="{588B6CE0-99C9-4972-9613-910CC52C276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A663ECC-8C5C-4C5F-A1C8-A0C30C73B1C4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983A968D-58A5-474B-8968-2E6848825FE3}" styleName="Table_2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08"/>
    <p:restoredTop sz="96250" autoAdjust="0"/>
  </p:normalViewPr>
  <p:slideViewPr>
    <p:cSldViewPr snapToGrid="0">
      <p:cViewPr varScale="1">
        <p:scale>
          <a:sx n="223" d="100"/>
          <a:sy n="223" d="100"/>
        </p:scale>
        <p:origin x="184" y="968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6" d="100"/>
        <a:sy n="10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882247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title"/>
          </p:nvPr>
        </p:nvSpPr>
        <p:spPr>
          <a:xfrm>
            <a:off x="180110" y="0"/>
            <a:ext cx="7625727" cy="701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>
            <a:spLocks noGrp="1"/>
          </p:cNvSpPr>
          <p:nvPr>
            <p:ph type="title"/>
          </p:nvPr>
        </p:nvSpPr>
        <p:spPr>
          <a:xfrm>
            <a:off x="722313" y="3305176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sz="4000" b="1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7"/>
          <p:cNvSpPr txBox="1">
            <a:spLocks noGrp="1"/>
          </p:cNvSpPr>
          <p:nvPr>
            <p:ph type="body" idx="1"/>
          </p:nvPr>
        </p:nvSpPr>
        <p:spPr>
          <a:xfrm>
            <a:off x="722313" y="2180035"/>
            <a:ext cx="77724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17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dirty="0"/>
              <a:t>JEDI</a:t>
            </a:r>
            <a:endParaRPr dirty="0"/>
          </a:p>
        </p:txBody>
      </p:sp>
      <p:sp>
        <p:nvSpPr>
          <p:cNvPr id="113" name="Google Shape;113;p17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Y. Trémolet, JCSDA</a:t>
            </a:r>
            <a:endParaRPr/>
          </a:p>
        </p:txBody>
      </p:sp>
      <p:sp>
        <p:nvSpPr>
          <p:cNvPr id="114" name="Google Shape;114;p17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 txBox="1">
            <a:spLocks noGrp="1"/>
          </p:cNvSpPr>
          <p:nvPr>
            <p:ph type="title"/>
          </p:nvPr>
        </p:nvSpPr>
        <p:spPr>
          <a:xfrm>
            <a:off x="0" y="0"/>
            <a:ext cx="7771200" cy="79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8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4038600" cy="3394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body" idx="2"/>
          </p:nvPr>
        </p:nvSpPr>
        <p:spPr>
          <a:xfrm>
            <a:off x="4648200" y="1200151"/>
            <a:ext cx="4038600" cy="3394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19" name="Google Shape;119;p18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dirty="0"/>
              <a:t>JEDI</a:t>
            </a:r>
            <a:endParaRPr dirty="0"/>
          </a:p>
        </p:txBody>
      </p:sp>
      <p:sp>
        <p:nvSpPr>
          <p:cNvPr id="120" name="Google Shape;120;p18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Y. Trémolet, JCSDA</a:t>
            </a:r>
            <a:endParaRPr/>
          </a:p>
        </p:txBody>
      </p:sp>
      <p:sp>
        <p:nvSpPr>
          <p:cNvPr id="121" name="Google Shape;121;p18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>
            <a:spLocks noGrp="1"/>
          </p:cNvSpPr>
          <p:nvPr>
            <p:ph type="title"/>
          </p:nvPr>
        </p:nvSpPr>
        <p:spPr>
          <a:xfrm>
            <a:off x="0" y="0"/>
            <a:ext cx="7771200" cy="79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9"/>
          <p:cNvSpPr txBox="1">
            <a:spLocks noGrp="1"/>
          </p:cNvSpPr>
          <p:nvPr>
            <p:ph type="body" idx="1"/>
          </p:nvPr>
        </p:nvSpPr>
        <p:spPr>
          <a:xfrm>
            <a:off x="457200" y="1151335"/>
            <a:ext cx="4040100" cy="4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5" name="Google Shape;125;p19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00" cy="2963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26" name="Google Shape;126;p19"/>
          <p:cNvSpPr txBox="1">
            <a:spLocks noGrp="1"/>
          </p:cNvSpPr>
          <p:nvPr>
            <p:ph type="body" idx="3"/>
          </p:nvPr>
        </p:nvSpPr>
        <p:spPr>
          <a:xfrm>
            <a:off x="4645026" y="1151335"/>
            <a:ext cx="4041900" cy="4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7" name="Google Shape;127;p19"/>
          <p:cNvSpPr txBox="1">
            <a:spLocks noGrp="1"/>
          </p:cNvSpPr>
          <p:nvPr>
            <p:ph type="body" idx="4"/>
          </p:nvPr>
        </p:nvSpPr>
        <p:spPr>
          <a:xfrm>
            <a:off x="4645026" y="1631156"/>
            <a:ext cx="4041900" cy="2963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28" name="Google Shape;128;p19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dirty="0"/>
              <a:t>JEDI</a:t>
            </a:r>
            <a:endParaRPr dirty="0"/>
          </a:p>
        </p:txBody>
      </p: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Y. Trémolet, JCSDA</a:t>
            </a:r>
            <a:endParaRPr/>
          </a:p>
        </p:txBody>
      </p:sp>
      <p:sp>
        <p:nvSpPr>
          <p:cNvPr id="130" name="Google Shape;130;p19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1"/>
          <p:cNvSpPr txBox="1">
            <a:spLocks noGrp="1"/>
          </p:cNvSpPr>
          <p:nvPr>
            <p:ph type="title"/>
          </p:nvPr>
        </p:nvSpPr>
        <p:spPr>
          <a:xfrm>
            <a:off x="457201" y="204787"/>
            <a:ext cx="3008400" cy="87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1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00" cy="4389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38" name="Google Shape;138;p21"/>
          <p:cNvSpPr txBox="1">
            <a:spLocks noGrp="1"/>
          </p:cNvSpPr>
          <p:nvPr>
            <p:ph type="body" idx="2"/>
          </p:nvPr>
        </p:nvSpPr>
        <p:spPr>
          <a:xfrm>
            <a:off x="457201" y="1076326"/>
            <a:ext cx="3008400" cy="3518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39" name="Google Shape;139;p2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dirty="0"/>
              <a:t>JEDI</a:t>
            </a:r>
            <a:endParaRPr dirty="0"/>
          </a:p>
        </p:txBody>
      </p:sp>
      <p:sp>
        <p:nvSpPr>
          <p:cNvPr id="140" name="Google Shape;140;p2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Y. Trémolet, JCSDA</a:t>
            </a:r>
            <a:endParaRPr/>
          </a:p>
        </p:txBody>
      </p:sp>
      <p:sp>
        <p:nvSpPr>
          <p:cNvPr id="141" name="Google Shape;141;p2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2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2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5" name="Google Shape;145;p22"/>
          <p:cNvSpPr txBox="1">
            <a:spLocks noGrp="1"/>
          </p:cNvSpPr>
          <p:nvPr>
            <p:ph type="body" idx="1"/>
          </p:nvPr>
        </p:nvSpPr>
        <p:spPr>
          <a:xfrm>
            <a:off x="1792288" y="4025504"/>
            <a:ext cx="5486400" cy="603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46" name="Google Shape;146;p22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dirty="0"/>
              <a:t>JEDI</a:t>
            </a:r>
            <a:endParaRPr dirty="0"/>
          </a:p>
        </p:txBody>
      </p:sp>
      <p:sp>
        <p:nvSpPr>
          <p:cNvPr id="147" name="Google Shape;147;p2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Y. Trémolet, JCSDA</a:t>
            </a:r>
            <a:endParaRPr/>
          </a:p>
        </p:txBody>
      </p:sp>
      <p:sp>
        <p:nvSpPr>
          <p:cNvPr id="148" name="Google Shape;148;p2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3"/>
          <p:cNvSpPr txBox="1">
            <a:spLocks noGrp="1"/>
          </p:cNvSpPr>
          <p:nvPr>
            <p:ph type="title"/>
          </p:nvPr>
        </p:nvSpPr>
        <p:spPr>
          <a:xfrm>
            <a:off x="0" y="0"/>
            <a:ext cx="7771200" cy="79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3"/>
          <p:cNvSpPr txBox="1">
            <a:spLocks noGrp="1"/>
          </p:cNvSpPr>
          <p:nvPr>
            <p:ph type="body" idx="1"/>
          </p:nvPr>
        </p:nvSpPr>
        <p:spPr>
          <a:xfrm rot="5400000">
            <a:off x="2874713" y="-1217362"/>
            <a:ext cx="3394575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2" name="Google Shape;152;p23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dirty="0"/>
              <a:t>JEDI</a:t>
            </a:r>
            <a:endParaRPr dirty="0"/>
          </a:p>
        </p:txBody>
      </p:sp>
      <p:sp>
        <p:nvSpPr>
          <p:cNvPr id="153" name="Google Shape;153;p2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Y. Trémolet, JCSDA</a:t>
            </a:r>
            <a:endParaRPr/>
          </a:p>
        </p:txBody>
      </p:sp>
      <p:sp>
        <p:nvSpPr>
          <p:cNvPr id="154" name="Google Shape;154;p2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4"/>
          <p:cNvSpPr txBox="1">
            <a:spLocks noGrp="1"/>
          </p:cNvSpPr>
          <p:nvPr>
            <p:ph type="title"/>
          </p:nvPr>
        </p:nvSpPr>
        <p:spPr>
          <a:xfrm rot="5400000">
            <a:off x="5463788" y="1371592"/>
            <a:ext cx="43886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4"/>
          <p:cNvSpPr txBox="1">
            <a:spLocks noGrp="1"/>
          </p:cNvSpPr>
          <p:nvPr>
            <p:ph type="body" idx="1"/>
          </p:nvPr>
        </p:nvSpPr>
        <p:spPr>
          <a:xfrm rot="5400000">
            <a:off x="1272788" y="-609608"/>
            <a:ext cx="43886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8" name="Google Shape;158;p2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dirty="0"/>
              <a:t>JEDI</a:t>
            </a:r>
            <a:endParaRPr dirty="0"/>
          </a:p>
        </p:txBody>
      </p:sp>
      <p:sp>
        <p:nvSpPr>
          <p:cNvPr id="159" name="Google Shape;159;p2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Y. Trémolet, JCSDA</a:t>
            </a:r>
            <a:endParaRPr/>
          </a:p>
        </p:txBody>
      </p:sp>
      <p:sp>
        <p:nvSpPr>
          <p:cNvPr id="160" name="Google Shape;160;p2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0">
            <a:alphaModFix/>
          </a:blip>
          <a:stretch>
            <a:fillRect/>
          </a:stretch>
        </a:blip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/>
          <p:nvPr/>
        </p:nvSpPr>
        <p:spPr>
          <a:xfrm>
            <a:off x="0" y="0"/>
            <a:ext cx="9144000" cy="794925"/>
          </a:xfrm>
          <a:prstGeom prst="rect">
            <a:avLst/>
          </a:prstGeom>
          <a:solidFill>
            <a:schemeClr val="dk1">
              <a:alpha val="498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cap="none">
              <a:solidFill>
                <a:srgbClr val="F4F0E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dt" idx="10"/>
          </p:nvPr>
        </p:nvSpPr>
        <p:spPr>
          <a:xfrm>
            <a:off x="0" y="4863038"/>
            <a:ext cx="2133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dirty="0"/>
              <a:t>JEDI Project</a:t>
            </a:r>
          </a:p>
        </p:txBody>
      </p:sp>
      <p:sp>
        <p:nvSpPr>
          <p:cNvPr id="89" name="Google Shape;89;p1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Y. Trémolet, JCSDA</a:t>
            </a:r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title"/>
          </p:nvPr>
        </p:nvSpPr>
        <p:spPr>
          <a:xfrm>
            <a:off x="131652" y="0"/>
            <a:ext cx="7771200" cy="79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pic>
        <p:nvPicPr>
          <p:cNvPr id="2" name="Picture 1" descr="jcsda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835" y="0"/>
            <a:ext cx="1144210" cy="1144210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63" r:id="rId3"/>
    <p:sldLayoutId id="2147483664" r:id="rId4"/>
    <p:sldLayoutId id="2147483666" r:id="rId5"/>
    <p:sldLayoutId id="2147483667" r:id="rId6"/>
    <p:sldLayoutId id="2147483668" r:id="rId7"/>
    <p:sldLayoutId id="2147483669" r:id="rId8"/>
  </p:sldLayoutIdLst>
  <p:hf sldNum="0"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53F74-B73D-BB4A-B6EB-A0B59E0EB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JCSDA Workflow Requirements</a:t>
            </a:r>
          </a:p>
        </p:txBody>
      </p:sp>
      <p:sp>
        <p:nvSpPr>
          <p:cNvPr id="6" name="Google Shape;117;p4">
            <a:extLst>
              <a:ext uri="{FF2B5EF4-FFF2-40B4-BE49-F238E27FC236}">
                <a16:creationId xmlns:a16="http://schemas.microsoft.com/office/drawing/2014/main" id="{66E0832A-19A4-BC49-815E-73C55839C44E}"/>
              </a:ext>
            </a:extLst>
          </p:cNvPr>
          <p:cNvSpPr/>
          <p:nvPr/>
        </p:nvSpPr>
        <p:spPr>
          <a:xfrm>
            <a:off x="4145692" y="1160477"/>
            <a:ext cx="3867482" cy="1878567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Systems</a:t>
            </a:r>
            <a:endParaRPr dirty="0"/>
          </a:p>
          <a:p>
            <a:pPr marL="6286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HPC (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NOAA, NASA</a:t>
            </a:r>
            <a:r>
              <a:rPr lang="en-US" sz="1600" dirty="0">
                <a:solidFill>
                  <a:schemeClr val="dk1"/>
                </a:solidFill>
              </a:rPr>
              <a:t>,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dirty="0">
                <a:solidFill>
                  <a:schemeClr val="dk1"/>
                </a:solidFill>
              </a:rPr>
              <a:t>Navy, USAF, NCAR,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Met Office…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dirty="0"/>
          </a:p>
          <a:p>
            <a:pPr marL="6286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Cloud (AWS, …)</a:t>
            </a:r>
            <a:endParaRPr dirty="0"/>
          </a:p>
          <a:p>
            <a:pPr marL="6286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Workstations, laptops (Linux, OSX)</a:t>
            </a:r>
            <a:endParaRPr dirty="0"/>
          </a:p>
        </p:txBody>
      </p:sp>
      <p:sp>
        <p:nvSpPr>
          <p:cNvPr id="7" name="Google Shape;118;p4">
            <a:extLst>
              <a:ext uri="{FF2B5EF4-FFF2-40B4-BE49-F238E27FC236}">
                <a16:creationId xmlns:a16="http://schemas.microsoft.com/office/drawing/2014/main" id="{56B250D6-8338-0343-93A8-DB37FE027419}"/>
              </a:ext>
            </a:extLst>
          </p:cNvPr>
          <p:cNvSpPr/>
          <p:nvPr/>
        </p:nvSpPr>
        <p:spPr>
          <a:xfrm>
            <a:off x="274638" y="896924"/>
            <a:ext cx="3259249" cy="2405674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7030A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Models</a:t>
            </a:r>
            <a:endParaRPr dirty="0"/>
          </a:p>
          <a:p>
            <a:pPr marL="6286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FV3-GFS / FV3-GEOS</a:t>
            </a:r>
            <a:endParaRPr dirty="0"/>
          </a:p>
          <a:p>
            <a:pPr marL="6286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MOM6 / SOCA</a:t>
            </a:r>
          </a:p>
          <a:p>
            <a:pPr marL="6286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dk1"/>
                </a:solidFill>
              </a:rPr>
              <a:t>UFS</a:t>
            </a:r>
            <a:endParaRPr dirty="0"/>
          </a:p>
          <a:p>
            <a:pPr marL="628650" lvl="1" indent="-285750">
              <a:buClr>
                <a:schemeClr val="bg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dk1"/>
                </a:solidFill>
              </a:rPr>
              <a:t>MPAS</a:t>
            </a:r>
            <a:endParaRPr lang="en-US" sz="1800" dirty="0"/>
          </a:p>
          <a:p>
            <a:pPr marL="6286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Neptune</a:t>
            </a:r>
            <a:endParaRPr dirty="0"/>
          </a:p>
          <a:p>
            <a:pPr marL="6286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LFRic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286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 dirty="0"/>
          </a:p>
          <a:p>
            <a:pPr marL="600075" marR="0" lvl="1" indent="-1428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None/>
            </a:pP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119;p4">
            <a:extLst>
              <a:ext uri="{FF2B5EF4-FFF2-40B4-BE49-F238E27FC236}">
                <a16:creationId xmlns:a16="http://schemas.microsoft.com/office/drawing/2014/main" id="{15B700DD-AF2B-F840-AE2E-EB3B36DD8645}"/>
              </a:ext>
            </a:extLst>
          </p:cNvPr>
          <p:cNvSpPr/>
          <p:nvPr/>
        </p:nvSpPr>
        <p:spPr>
          <a:xfrm>
            <a:off x="2549882" y="3578566"/>
            <a:ext cx="2710608" cy="1380709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Workflow engines</a:t>
            </a:r>
            <a:endParaRPr dirty="0"/>
          </a:p>
          <a:p>
            <a:pPr marL="6286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ecFlow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286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Cylc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286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Airflow?</a:t>
            </a:r>
            <a:endParaRPr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07200F-EE66-9D4F-82EF-E21D0090271A}"/>
              </a:ext>
            </a:extLst>
          </p:cNvPr>
          <p:cNvSpPr txBox="1"/>
          <p:nvPr/>
        </p:nvSpPr>
        <p:spPr>
          <a:xfrm>
            <a:off x="6357548" y="3853421"/>
            <a:ext cx="2329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 addition to all </a:t>
            </a:r>
            <a:r>
              <a:rPr lang="en-US" sz="1600" i="1" dirty="0"/>
              <a:t>normal</a:t>
            </a:r>
            <a:r>
              <a:rPr lang="en-US" sz="1600" dirty="0"/>
              <a:t> operational and research requirements</a:t>
            </a:r>
          </a:p>
        </p:txBody>
      </p:sp>
    </p:spTree>
    <p:extLst>
      <p:ext uri="{BB962C8B-B14F-4D97-AF65-F5344CB8AC3E}">
        <p14:creationId xmlns:p14="http://schemas.microsoft.com/office/powerpoint/2010/main" val="3800800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53F74-B73D-BB4A-B6EB-A0B59E0EB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110" y="0"/>
            <a:ext cx="8449878" cy="701387"/>
          </a:xfrm>
        </p:spPr>
        <p:txBody>
          <a:bodyPr/>
          <a:lstStyle/>
          <a:p>
            <a:r>
              <a:rPr lang="en-US" sz="3200" dirty="0"/>
              <a:t>Experiments and Workflows Orchestration Kit</a:t>
            </a:r>
          </a:p>
        </p:txBody>
      </p:sp>
      <p:sp>
        <p:nvSpPr>
          <p:cNvPr id="6" name="Google Shape;126;p3">
            <a:extLst>
              <a:ext uri="{FF2B5EF4-FFF2-40B4-BE49-F238E27FC236}">
                <a16:creationId xmlns:a16="http://schemas.microsoft.com/office/drawing/2014/main" id="{5D59FDAA-017B-A04D-8E11-96D8F378E70E}"/>
              </a:ext>
            </a:extLst>
          </p:cNvPr>
          <p:cNvSpPr txBox="1"/>
          <p:nvPr/>
        </p:nvSpPr>
        <p:spPr>
          <a:xfrm>
            <a:off x="139453" y="1193645"/>
            <a:ext cx="6329927" cy="286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EWOK provides generic tools to describe suites = abstract algorithms </a:t>
            </a:r>
            <a:r>
              <a:rPr lang="en-US" sz="1800" dirty="0"/>
              <a:t>(same concepts as OOPS/JEDI)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r>
              <a:rPr lang="en-US" sz="1800" dirty="0"/>
              <a:t>Tasks are generic as much as possible, delegating to model specific implementations when required (same concepts as OOPS/JEDI)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lang="en-US" sz="1800" dirty="0"/>
              <a:t>Given specific parameters (experiment configuration) a suite for a target model (UFS, MPAS, Lorenz…) and workflow engine (</a:t>
            </a:r>
            <a:r>
              <a:rPr lang="en-US" sz="1800" dirty="0" err="1"/>
              <a:t>ecflow</a:t>
            </a:r>
            <a:r>
              <a:rPr lang="en-US" sz="1800" dirty="0"/>
              <a:t>, </a:t>
            </a:r>
            <a:r>
              <a:rPr lang="en-US" sz="1800" dirty="0" err="1"/>
              <a:t>cylc</a:t>
            </a:r>
            <a:r>
              <a:rPr lang="en-US" sz="1800" dirty="0"/>
              <a:t>…) is generated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F4BAE5-DB01-094A-AC6C-05D09BCF4C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8107" y="857250"/>
            <a:ext cx="2445893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3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53F74-B73D-BB4A-B6EB-A0B59E0EB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110" y="0"/>
            <a:ext cx="8449878" cy="701387"/>
          </a:xfrm>
        </p:spPr>
        <p:txBody>
          <a:bodyPr/>
          <a:lstStyle/>
          <a:p>
            <a:r>
              <a:rPr lang="en-US" sz="3200" dirty="0"/>
              <a:t>Research Repository for Data and Diagnostics</a:t>
            </a:r>
          </a:p>
        </p:txBody>
      </p:sp>
      <p:sp>
        <p:nvSpPr>
          <p:cNvPr id="10" name="Google Shape;126;p3">
            <a:extLst>
              <a:ext uri="{FF2B5EF4-FFF2-40B4-BE49-F238E27FC236}">
                <a16:creationId xmlns:a16="http://schemas.microsoft.com/office/drawing/2014/main" id="{95960206-6DD3-9647-AB13-B4EE3DDD3C65}"/>
              </a:ext>
            </a:extLst>
          </p:cNvPr>
          <p:cNvSpPr txBox="1"/>
          <p:nvPr/>
        </p:nvSpPr>
        <p:spPr>
          <a:xfrm>
            <a:off x="262708" y="1007068"/>
            <a:ext cx="8612687" cy="3724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dirty="0"/>
              <a:t>A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ccess to data is a major obstacle to portability and genericity.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endParaRPr lang="en-US" sz="1800" dirty="0"/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R2D2 abstracts storage from the workflow</a:t>
            </a:r>
            <a:endParaRPr lang="en-US" sz="1600" dirty="0"/>
          </a:p>
          <a:p>
            <a:pPr marL="285750" indent="-285750">
              <a:spcBef>
                <a:spcPts val="400"/>
              </a:spcBef>
              <a:buClr>
                <a:schemeClr val="bg2"/>
              </a:buClr>
              <a:buFont typeface="System Font Regular"/>
              <a:buChar char="–"/>
            </a:pPr>
            <a:r>
              <a:rPr lang="en-US" sz="1600" dirty="0"/>
              <a:t>Data is managed and accessed by key/values (not path or filename).</a:t>
            </a:r>
          </a:p>
          <a:p>
            <a:pPr marL="285750" indent="-285750">
              <a:spcBef>
                <a:spcPts val="400"/>
              </a:spcBef>
              <a:buClr>
                <a:schemeClr val="bg2"/>
              </a:buClr>
              <a:buFont typeface="System Font Regular"/>
              <a:buChar char="–"/>
            </a:pPr>
            <a:r>
              <a:rPr lang="en-US" sz="1600" dirty="0"/>
              <a:t>Easy access for experiments (HPC, cloud) and diagnostics (desktop, cloud).</a:t>
            </a:r>
          </a:p>
          <a:p>
            <a:pPr marL="285750" indent="-285750">
              <a:spcBef>
                <a:spcPts val="400"/>
              </a:spcBef>
              <a:buClr>
                <a:schemeClr val="bg2"/>
              </a:buClr>
              <a:buFont typeface="System Font Regular"/>
              <a:buChar char="–"/>
            </a:pPr>
            <a:r>
              <a:rPr lang="en-US" sz="1600" dirty="0"/>
              <a:t>It can store/fetch data in the cloud (S3) and locally, or a combination of both (local data store first, then remote).</a:t>
            </a:r>
          </a:p>
          <a:p>
            <a:pPr>
              <a:buClr>
                <a:schemeClr val="bg2"/>
              </a:buClr>
            </a:pPr>
            <a:endParaRPr lang="en-US" sz="1800" dirty="0"/>
          </a:p>
          <a:p>
            <a:pPr>
              <a:buClr>
                <a:schemeClr val="bg2"/>
              </a:buClr>
            </a:pPr>
            <a:r>
              <a:rPr lang="en-US" sz="1800" dirty="0"/>
              <a:t>As importantly for JCSDA, R2D2 will be used for comparing experiments between partners.</a:t>
            </a:r>
          </a:p>
          <a:p>
            <a:pPr>
              <a:buClr>
                <a:schemeClr val="bg2"/>
              </a:buClr>
            </a:pPr>
            <a:endParaRPr lang="en-US" sz="1800" dirty="0"/>
          </a:p>
          <a:p>
            <a:pPr>
              <a:buClr>
                <a:schemeClr val="bg2"/>
              </a:buClr>
            </a:pPr>
            <a:r>
              <a:rPr lang="en-US" sz="1800" dirty="0"/>
              <a:t>It opens the door to new collaboration possibilities yet to be explored, including potential for storing/exchanging observations for </a:t>
            </a:r>
            <a:r>
              <a:rPr lang="en-US" sz="1800" dirty="0" err="1"/>
              <a:t>reanalyses</a:t>
            </a:r>
            <a:r>
              <a:rPr lang="en-US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7028444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4531</TotalTime>
  <Words>257</Words>
  <Application>Microsoft Macintosh PowerPoint</Application>
  <PresentationFormat>On-screen Show (16:9)</PresentationFormat>
  <Paragraphs>35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Arial</vt:lpstr>
      <vt:lpstr>Noto Sans Symbols</vt:lpstr>
      <vt:lpstr>System Font Regular</vt:lpstr>
      <vt:lpstr>1_Office Theme</vt:lpstr>
      <vt:lpstr>JCSDA Workflow Requirements</vt:lpstr>
      <vt:lpstr>Experiments and Workflows Orchestration Kit</vt:lpstr>
      <vt:lpstr>Research Repository for Data and Diagnostics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Joint Effort for Data assimilation Integration (JEDI)</dc:title>
  <dc:subject/>
  <dc:creator/>
  <cp:keywords/>
  <dc:description/>
  <cp:lastModifiedBy>Yannick Tremolet</cp:lastModifiedBy>
  <cp:revision>141</cp:revision>
  <dcterms:modified xsi:type="dcterms:W3CDTF">2021-02-18T15:30:54Z</dcterms:modified>
  <cp:category/>
</cp:coreProperties>
</file>