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5"/>
  </p:notesMasterIdLst>
  <p:sldIdLst>
    <p:sldId id="328" r:id="rId2"/>
    <p:sldId id="456" r:id="rId3"/>
    <p:sldId id="457" r:id="rId4"/>
    <p:sldId id="461" r:id="rId5"/>
    <p:sldId id="463" r:id="rId6"/>
    <p:sldId id="466" r:id="rId7"/>
    <p:sldId id="462" r:id="rId8"/>
    <p:sldId id="465" r:id="rId9"/>
    <p:sldId id="464" r:id="rId10"/>
    <p:sldId id="393" r:id="rId11"/>
    <p:sldId id="467" r:id="rId12"/>
    <p:sldId id="458" r:id="rId13"/>
    <p:sldId id="468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6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133"/>
    <p:restoredTop sz="84785"/>
  </p:normalViewPr>
  <p:slideViewPr>
    <p:cSldViewPr snapToGrid="0">
      <p:cViewPr varScale="1">
        <p:scale>
          <a:sx n="115" d="100"/>
          <a:sy n="115" d="100"/>
        </p:scale>
        <p:origin x="224" y="464"/>
      </p:cViewPr>
      <p:guideLst>
        <p:guide orient="horz" pos="2136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358033-1078-454D-8E81-AC07C4475F2C}" type="datetimeFigureOut">
              <a:rPr lang="en-US" smtClean="0"/>
              <a:t>3/25/21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08D9DB-7A10-4E45-AE99-03C2DAFAC96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1714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57" name="Google Shape;357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8" name="Google Shape;358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tabLst/>
              <a:defRPr/>
            </a:pPr>
            <a:fld id="{00000000-1234-1234-1234-123412341234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Calibri"/>
                <a:buNone/>
                <a:tabLst/>
                <a:defRPr/>
              </a:pPr>
              <a:t>1</a:t>
            </a:fld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831629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57" name="Google Shape;357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8" name="Google Shape;358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tabLst/>
              <a:defRPr/>
            </a:pPr>
            <a:fld id="{00000000-1234-1234-1234-123412341234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Calibri"/>
                <a:buNone/>
                <a:tabLst/>
                <a:defRPr/>
              </a:pPr>
              <a:t>2</a:t>
            </a:fld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855117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57" name="Google Shape;357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8" name="Google Shape;358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tabLst/>
              <a:defRPr/>
            </a:pPr>
            <a:fld id="{00000000-1234-1234-1234-123412341234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Calibri"/>
                <a:buNone/>
                <a:tabLst/>
                <a:defRPr/>
              </a:pPr>
              <a:t>10</a:t>
            </a:fld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047617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57" name="Google Shape;357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8" name="Google Shape;358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tabLst/>
              <a:defRPr/>
            </a:pPr>
            <a:fld id="{00000000-1234-1234-1234-123412341234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Calibri"/>
                <a:buNone/>
                <a:tabLst/>
                <a:defRPr/>
              </a:pPr>
              <a:t>12</a:t>
            </a:fld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842277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 type="title">
  <p:cSld name="Title Slide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  <a:defRPr sz="3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dt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ft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sldNum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US" smtClean="0"/>
              <a:pPr/>
              <a:t>‹Nr.›</a:t>
            </a:fld>
            <a:endParaRPr lang="en-US"/>
          </a:p>
        </p:txBody>
      </p:sp>
      <p:pic>
        <p:nvPicPr>
          <p:cNvPr id="7" name="Google Shape;365;p62">
            <a:extLst>
              <a:ext uri="{FF2B5EF4-FFF2-40B4-BE49-F238E27FC236}">
                <a16:creationId xmlns:a16="http://schemas.microsoft.com/office/drawing/2014/main" id="{39200ABC-6963-0043-9E67-B3B48BC9311F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 l="35081" t="2772" r="35920" b="5522"/>
          <a:stretch/>
        </p:blipFill>
        <p:spPr>
          <a:xfrm>
            <a:off x="10490201" y="0"/>
            <a:ext cx="1659466" cy="16384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317579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and Content" type="obj">
  <p:cSld name="Title and Conten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C1D54305-0129-F543-B1E9-6FB2ACB4CE59}"/>
              </a:ext>
            </a:extLst>
          </p:cNvPr>
          <p:cNvSpPr/>
          <p:nvPr userDrawn="1"/>
        </p:nvSpPr>
        <p:spPr>
          <a:xfrm>
            <a:off x="-14446" y="-38257"/>
            <a:ext cx="12191999" cy="148226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389466" y="1674190"/>
            <a:ext cx="11192933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dt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ft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sldNum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US" smtClean="0"/>
              <a:pPr/>
              <a:t>‹Nr.›</a:t>
            </a:fld>
            <a:endParaRPr lang="en-US"/>
          </a:p>
        </p:txBody>
      </p:sp>
      <p:pic>
        <p:nvPicPr>
          <p:cNvPr id="8" name="Google Shape;362;p62" descr="full_disk_ahi_true_color_20150819070000 (1).jpg">
            <a:extLst>
              <a:ext uri="{FF2B5EF4-FFF2-40B4-BE49-F238E27FC236}">
                <a16:creationId xmlns:a16="http://schemas.microsoft.com/office/drawing/2014/main" id="{60B863F5-5FD4-BE4A-A72E-5434382396AD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 l="6069" t="22480" r="9020" b="62559"/>
          <a:stretch/>
        </p:blipFill>
        <p:spPr>
          <a:xfrm>
            <a:off x="-14445" y="-38257"/>
            <a:ext cx="9405405" cy="1482261"/>
          </a:xfrm>
          <a:prstGeom prst="rect">
            <a:avLst/>
          </a:prstGeom>
          <a:noFill/>
          <a:ln>
            <a:noFill/>
          </a:ln>
          <a:effectLst>
            <a:glow>
              <a:schemeClr val="bg1"/>
            </a:glow>
          </a:effec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BB225C29-0476-3C4A-A08C-090CFAF94EF8}"/>
              </a:ext>
            </a:extLst>
          </p:cNvPr>
          <p:cNvSpPr/>
          <p:nvPr userDrawn="1"/>
        </p:nvSpPr>
        <p:spPr>
          <a:xfrm>
            <a:off x="-28893" y="-38258"/>
            <a:ext cx="12191999" cy="1482261"/>
          </a:xfrm>
          <a:prstGeom prst="rect">
            <a:avLst/>
          </a:prstGeom>
          <a:solidFill>
            <a:schemeClr val="tx1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Google Shape;365;p62">
            <a:extLst>
              <a:ext uri="{FF2B5EF4-FFF2-40B4-BE49-F238E27FC236}">
                <a16:creationId xmlns:a16="http://schemas.microsoft.com/office/drawing/2014/main" id="{F675BC3F-7CD5-944F-8AB7-0DEE0C7BAE13}"/>
              </a:ext>
            </a:extLst>
          </p:cNvPr>
          <p:cNvPicPr preferRelativeResize="0"/>
          <p:nvPr userDrawn="1"/>
        </p:nvPicPr>
        <p:blipFill rotWithShape="1">
          <a:blip r:embed="rId3">
            <a:alphaModFix/>
          </a:blip>
          <a:srcRect l="35081" t="2772" r="35920" b="5522"/>
          <a:stretch/>
        </p:blipFill>
        <p:spPr>
          <a:xfrm>
            <a:off x="10532534" y="-38257"/>
            <a:ext cx="1659466" cy="1638460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Shape 24"/>
          <p:cNvSpPr txBox="1">
            <a:spLocks noGrp="1"/>
          </p:cNvSpPr>
          <p:nvPr>
            <p:ph type="title"/>
          </p:nvPr>
        </p:nvSpPr>
        <p:spPr>
          <a:xfrm>
            <a:off x="352443" y="276136"/>
            <a:ext cx="9798756" cy="9073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libri"/>
              <a:buNone/>
              <a:defRPr sz="3200" b="1" i="0" u="none" strike="noStrike" cap="none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129888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>
            <a:off x="0" y="3"/>
            <a:ext cx="12192000" cy="1060123"/>
          </a:xfrm>
          <a:prstGeom prst="rect">
            <a:avLst/>
          </a:prstGeom>
          <a:solidFill>
            <a:schemeClr val="dk1">
              <a:alpha val="49803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1" cap="none">
              <a:solidFill>
                <a:srgbClr val="F4F0E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" name="Shape 11" descr="JCSDA_transp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551241" y="-1"/>
            <a:ext cx="1632000" cy="1224000"/>
          </a:xfrm>
          <a:prstGeom prst="rect">
            <a:avLst/>
          </a:prstGeom>
          <a:noFill/>
          <a:ln>
            <a:noFill/>
          </a:ln>
          <a:effectLst>
            <a:outerShdw blurRad="50800" dist="203200" dir="8100000" algn="tr" rotWithShape="0">
              <a:srgbClr val="000000">
                <a:alpha val="40000"/>
              </a:srgbClr>
            </a:outerShdw>
          </a:effectLst>
        </p:spPr>
      </p:pic>
      <p:sp>
        <p:nvSpPr>
          <p:cNvPr id="12" name="Shape 12"/>
          <p:cNvSpPr txBox="1"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dt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ft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u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u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u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u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u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u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u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u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u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16" name="Shape 16"/>
          <p:cNvSpPr txBox="1">
            <a:spLocks noGrp="1"/>
          </p:cNvSpPr>
          <p:nvPr>
            <p:ph type="title"/>
          </p:nvPr>
        </p:nvSpPr>
        <p:spPr>
          <a:xfrm>
            <a:off x="349956" y="-1"/>
            <a:ext cx="9618133" cy="1059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68263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200" b="0" i="0" u="none" strike="noStrike" cap="none">
          <a:solidFill>
            <a:schemeClr val="tx1"/>
          </a:solidFill>
          <a:latin typeface="Cambria" panose="02040503050406030204" pitchFamily="18" charset="0"/>
          <a:ea typeface="Cambria" panose="02040503050406030204" pitchFamily="18" charset="0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8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file:////var/folders/6w/84lkjj5j21x68qljrv8jdjvc0000gp/T/com.microsoft.Powerpoint/converted_emf.emf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file:////var/folders/6w/84lkjj5j21x68qljrv8jdjvc0000gp/T/com.microsoft.Powerpoint/converted_emf.emf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file:////var/folders/6w/84lkjj5j21x68qljrv8jdjvc0000gp/T/com.microsoft.Powerpoint/converted_emf.emf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file:////var/folders/6w/84lkjj5j21x68qljrv8jdjvc0000gp/T/com.microsoft.Powerpoint/converted_emf.emf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p6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12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 </a:t>
            </a:r>
            <a:endParaRPr kumimoji="0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1" name="Google Shape;361;p62"/>
          <p:cNvSpPr/>
          <p:nvPr/>
        </p:nvSpPr>
        <p:spPr>
          <a:xfrm>
            <a:off x="4380773" y="1843092"/>
            <a:ext cx="3429000" cy="7386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Tx/>
              <a:buNone/>
              <a:tabLst/>
              <a:defRPr/>
            </a:pPr>
            <a:b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</a:b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62" name="Google Shape;362;p62" descr="full_disk_ahi_true_color_20150819070000 (1).jpg"/>
          <p:cNvPicPr preferRelativeResize="0"/>
          <p:nvPr/>
        </p:nvPicPr>
        <p:blipFill rotWithShape="1">
          <a:blip r:embed="rId3">
            <a:alphaModFix/>
          </a:blip>
          <a:srcRect r="37417" b="24276"/>
          <a:stretch/>
        </p:blipFill>
        <p:spPr>
          <a:xfrm>
            <a:off x="7861905" y="1664851"/>
            <a:ext cx="4291997" cy="5193148"/>
          </a:xfrm>
          <a:prstGeom prst="rect">
            <a:avLst/>
          </a:prstGeom>
          <a:noFill/>
          <a:ln>
            <a:noFill/>
          </a:ln>
        </p:spPr>
      </p:pic>
      <p:sp>
        <p:nvSpPr>
          <p:cNvPr id="364" name="Google Shape;364;p62"/>
          <p:cNvSpPr txBox="1">
            <a:spLocks noGrp="1"/>
          </p:cNvSpPr>
          <p:nvPr>
            <p:ph type="ctrTitle"/>
          </p:nvPr>
        </p:nvSpPr>
        <p:spPr>
          <a:xfrm>
            <a:off x="1058295" y="2581756"/>
            <a:ext cx="6506737" cy="2236443"/>
          </a:xfrm>
          <a:prstGeom prst="rect">
            <a:avLst/>
          </a:prstGeom>
          <a:gradFill>
            <a:gsLst>
              <a:gs pos="0">
                <a:schemeClr val="dk1"/>
              </a:gs>
              <a:gs pos="6000">
                <a:schemeClr val="dk1"/>
              </a:gs>
              <a:gs pos="100000">
                <a:srgbClr val="E0E8F4">
                  <a:alpha val="0"/>
                </a:srgbClr>
              </a:gs>
            </a:gsLst>
            <a:lin ang="0" scaled="0"/>
          </a:gradFill>
          <a:ln>
            <a:noFill/>
          </a:ln>
          <a:effectLst>
            <a:outerShdw blurRad="50800" dist="50800" dir="2700000" algn="tl" rotWithShape="0">
              <a:srgbClr val="000000">
                <a:alpha val="85490"/>
              </a:srgb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l">
              <a:buSzPts val="3600"/>
            </a:pPr>
            <a:br>
              <a:rPr lang="en-US" sz="3600" b="1" dirty="0"/>
            </a:br>
            <a:r>
              <a:rPr lang="en-US" sz="3600" b="1" dirty="0"/>
              <a:t>	CRTM Monthly Meeting</a:t>
            </a:r>
            <a:br>
              <a:rPr lang="en-US" sz="3600" b="1" dirty="0"/>
            </a:br>
            <a:r>
              <a:rPr lang="en-US" sz="3600" b="1" dirty="0"/>
              <a:t>		March 2021</a:t>
            </a:r>
            <a:br>
              <a:rPr lang="en-US" sz="2000" i="1" dirty="0"/>
            </a:br>
            <a:endParaRPr sz="2000" dirty="0"/>
          </a:p>
          <a:p>
            <a:pPr algn="l">
              <a:buSzPts val="3600"/>
            </a:pPr>
            <a:br>
              <a:rPr lang="en-US" sz="2400" dirty="0"/>
            </a:br>
            <a:br>
              <a:rPr lang="en-US" sz="2400" dirty="0"/>
            </a:br>
            <a:endParaRPr sz="2400" i="1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7917131-7E07-BA40-9AD1-13E3A05C278E}"/>
              </a:ext>
            </a:extLst>
          </p:cNvPr>
          <p:cNvGrpSpPr/>
          <p:nvPr/>
        </p:nvGrpSpPr>
        <p:grpSpPr>
          <a:xfrm>
            <a:off x="2635610" y="-69517"/>
            <a:ext cx="6919326" cy="2160367"/>
            <a:chOff x="4130080" y="-69517"/>
            <a:chExt cx="6919326" cy="2160367"/>
          </a:xfrm>
        </p:grpSpPr>
        <p:sp>
          <p:nvSpPr>
            <p:cNvPr id="363" name="Google Shape;363;p62"/>
            <p:cNvSpPr/>
            <p:nvPr/>
          </p:nvSpPr>
          <p:spPr>
            <a:xfrm>
              <a:off x="4150413" y="492897"/>
              <a:ext cx="900201" cy="915633"/>
            </a:xfrm>
            <a:prstGeom prst="ellipse">
              <a:avLst/>
            </a:pr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3000" dir="5400000" rotWithShape="0">
                <a:srgbClr val="000000">
                  <a:alpha val="34117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365" name="Google Shape;365;p62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4130080" y="-69517"/>
              <a:ext cx="6919326" cy="2160367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66" name="Google Shape;366;p62"/>
          <p:cNvSpPr txBox="1"/>
          <p:nvPr/>
        </p:nvSpPr>
        <p:spPr>
          <a:xfrm>
            <a:off x="228600" y="6067537"/>
            <a:ext cx="51252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rPr>
              <a:t>March 25, 2021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A5A5A5"/>
                </a:solidFill>
                <a:effectLst/>
                <a:uLnTx/>
                <a:uFillTx/>
                <a:latin typeface="Calibri"/>
                <a:ea typeface="Arial"/>
                <a:cs typeface="Calibri"/>
                <a:sym typeface="Calibri"/>
              </a:rPr>
              <a:t>Virtual</a:t>
            </a:r>
            <a:endParaRPr kumimoji="0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D958D29-7131-4F47-A2C4-73BE9EFDF575}"/>
              </a:ext>
            </a:extLst>
          </p:cNvPr>
          <p:cNvSpPr txBox="1"/>
          <p:nvPr/>
        </p:nvSpPr>
        <p:spPr>
          <a:xfrm>
            <a:off x="-778476" y="614130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FADA99AD-CA15-2245-8F3C-15F6FB74E50D}"/>
              </a:ext>
            </a:extLst>
          </p:cNvPr>
          <p:cNvPicPr>
            <a:picLocks noChangeAspect="1"/>
          </p:cNvPicPr>
          <p:nvPr/>
        </p:nvPicPr>
        <p:blipFill>
          <a:blip r:link="rId5"/>
          <a:stretch>
            <a:fillRect/>
          </a:stretch>
        </p:blipFill>
        <p:spPr>
          <a:xfrm>
            <a:off x="1270000" y="1270000"/>
            <a:ext cx="63500" cy="76200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DB959988-00A6-0247-907B-32F037DBF127}"/>
              </a:ext>
            </a:extLst>
          </p:cNvPr>
          <p:cNvPicPr>
            <a:picLocks noChangeAspect="1"/>
          </p:cNvPicPr>
          <p:nvPr/>
        </p:nvPicPr>
        <p:blipFill>
          <a:blip r:link="rId5"/>
          <a:stretch>
            <a:fillRect/>
          </a:stretch>
        </p:blipFill>
        <p:spPr>
          <a:xfrm>
            <a:off x="1270000" y="1270000"/>
            <a:ext cx="63500" cy="76200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A348149D-5BF5-BF49-BAEE-3062E9B19A5F}"/>
              </a:ext>
            </a:extLst>
          </p:cNvPr>
          <p:cNvPicPr>
            <a:picLocks noChangeAspect="1"/>
          </p:cNvPicPr>
          <p:nvPr/>
        </p:nvPicPr>
        <p:blipFill>
          <a:blip r:link="rId5"/>
          <a:stretch>
            <a:fillRect/>
          </a:stretch>
        </p:blipFill>
        <p:spPr>
          <a:xfrm>
            <a:off x="1270000" y="1270000"/>
            <a:ext cx="63500" cy="76200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1907537C-4386-E54A-8183-B1D961F39D9C}"/>
              </a:ext>
            </a:extLst>
          </p:cNvPr>
          <p:cNvPicPr>
            <a:picLocks noChangeAspect="1"/>
          </p:cNvPicPr>
          <p:nvPr/>
        </p:nvPicPr>
        <p:blipFill>
          <a:blip r:link="rId5"/>
          <a:stretch>
            <a:fillRect/>
          </a:stretch>
        </p:blipFill>
        <p:spPr>
          <a:xfrm>
            <a:off x="1270000" y="1270000"/>
            <a:ext cx="63500" cy="76200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E0FACA3F-8F97-AF45-B5FE-FE5EFD7E87BC}"/>
              </a:ext>
            </a:extLst>
          </p:cNvPr>
          <p:cNvPicPr>
            <a:picLocks noChangeAspect="1"/>
          </p:cNvPicPr>
          <p:nvPr/>
        </p:nvPicPr>
        <p:blipFill>
          <a:blip r:link="rId5"/>
          <a:stretch>
            <a:fillRect/>
          </a:stretch>
        </p:blipFill>
        <p:spPr>
          <a:xfrm>
            <a:off x="1270000" y="1270000"/>
            <a:ext cx="63500" cy="76200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FEC85076-365C-A947-9320-0D2B799C9192}"/>
              </a:ext>
            </a:extLst>
          </p:cNvPr>
          <p:cNvPicPr>
            <a:picLocks noChangeAspect="1"/>
          </p:cNvPicPr>
          <p:nvPr/>
        </p:nvPicPr>
        <p:blipFill>
          <a:blip r:link="rId5"/>
          <a:stretch>
            <a:fillRect/>
          </a:stretch>
        </p:blipFill>
        <p:spPr>
          <a:xfrm>
            <a:off x="1270000" y="1270000"/>
            <a:ext cx="63500" cy="76200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DC81DD2A-F325-D047-9F4B-4FE9BA9BC507}"/>
              </a:ext>
            </a:extLst>
          </p:cNvPr>
          <p:cNvPicPr>
            <a:picLocks noChangeAspect="1"/>
          </p:cNvPicPr>
          <p:nvPr/>
        </p:nvPicPr>
        <p:blipFill>
          <a:blip r:link="rId5"/>
          <a:stretch>
            <a:fillRect/>
          </a:stretch>
        </p:blipFill>
        <p:spPr>
          <a:xfrm>
            <a:off x="1270000" y="1270000"/>
            <a:ext cx="63500" cy="7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91670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p6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12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 </a:t>
            </a:r>
            <a:endParaRPr kumimoji="0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1" name="Google Shape;361;p62"/>
          <p:cNvSpPr/>
          <p:nvPr/>
        </p:nvSpPr>
        <p:spPr>
          <a:xfrm>
            <a:off x="4380773" y="1843092"/>
            <a:ext cx="3429000" cy="7386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Tx/>
              <a:buNone/>
              <a:tabLst/>
              <a:defRPr/>
            </a:pPr>
            <a:b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</a:b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62" name="Google Shape;362;p62" descr="full_disk_ahi_true_color_20150819070000 (1).jpg"/>
          <p:cNvPicPr preferRelativeResize="0"/>
          <p:nvPr/>
        </p:nvPicPr>
        <p:blipFill rotWithShape="1">
          <a:blip r:embed="rId3">
            <a:alphaModFix/>
          </a:blip>
          <a:srcRect r="37417" b="24276"/>
          <a:stretch/>
        </p:blipFill>
        <p:spPr>
          <a:xfrm>
            <a:off x="7861905" y="1664851"/>
            <a:ext cx="4291997" cy="5193148"/>
          </a:xfrm>
          <a:prstGeom prst="rect">
            <a:avLst/>
          </a:prstGeom>
          <a:noFill/>
          <a:ln>
            <a:noFill/>
          </a:ln>
        </p:spPr>
      </p:pic>
      <p:sp>
        <p:nvSpPr>
          <p:cNvPr id="364" name="Google Shape;364;p62"/>
          <p:cNvSpPr txBox="1">
            <a:spLocks noGrp="1"/>
          </p:cNvSpPr>
          <p:nvPr>
            <p:ph type="ctrTitle"/>
          </p:nvPr>
        </p:nvSpPr>
        <p:spPr>
          <a:xfrm>
            <a:off x="228600" y="2491674"/>
            <a:ext cx="7459133" cy="2707289"/>
          </a:xfrm>
          <a:prstGeom prst="rect">
            <a:avLst/>
          </a:prstGeom>
          <a:gradFill>
            <a:gsLst>
              <a:gs pos="0">
                <a:schemeClr val="dk1"/>
              </a:gs>
              <a:gs pos="6000">
                <a:schemeClr val="dk1"/>
              </a:gs>
              <a:gs pos="100000">
                <a:srgbClr val="E0E8F4">
                  <a:alpha val="0"/>
                </a:srgbClr>
              </a:gs>
            </a:gsLst>
            <a:lin ang="0" scaled="0"/>
          </a:gradFill>
          <a:ln>
            <a:noFill/>
          </a:ln>
          <a:effectLst>
            <a:outerShdw blurRad="50800" dist="50800" dir="2700000" algn="tl" rotWithShape="0">
              <a:srgbClr val="000000">
                <a:alpha val="85490"/>
              </a:srgb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SzPts val="3600"/>
            </a:pPr>
            <a:br>
              <a:rPr lang="en-US" sz="3600" b="1" dirty="0"/>
            </a:br>
            <a:r>
              <a:rPr lang="en-US" sz="3600" b="1" dirty="0"/>
              <a:t>CRTM v2.4.1</a:t>
            </a:r>
            <a:br>
              <a:rPr lang="en-US" sz="3600" b="1" dirty="0"/>
            </a:br>
            <a:r>
              <a:rPr lang="en-US" sz="3600" b="1" dirty="0"/>
              <a:t>Recent Updates</a:t>
            </a:r>
            <a:br>
              <a:rPr lang="en-US" sz="2000" i="1" dirty="0"/>
            </a:br>
            <a:endParaRPr sz="2000" dirty="0"/>
          </a:p>
          <a:p>
            <a:pPr algn="l">
              <a:buSzPts val="3600"/>
            </a:pPr>
            <a:br>
              <a:rPr lang="en-US" sz="2400" dirty="0"/>
            </a:br>
            <a:br>
              <a:rPr lang="en-US" sz="2400" dirty="0"/>
            </a:br>
            <a:endParaRPr sz="2400" i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D958D29-7131-4F47-A2C4-73BE9EFDF575}"/>
              </a:ext>
            </a:extLst>
          </p:cNvPr>
          <p:cNvSpPr txBox="1"/>
          <p:nvPr/>
        </p:nvSpPr>
        <p:spPr>
          <a:xfrm>
            <a:off x="-778476" y="614130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FADA99AD-CA15-2245-8F3C-15F6FB74E50D}"/>
              </a:ext>
            </a:extLst>
          </p:cNvPr>
          <p:cNvPicPr>
            <a:picLocks noChangeAspect="1"/>
          </p:cNvPicPr>
          <p:nvPr/>
        </p:nvPicPr>
        <p:blipFill>
          <a:blip r:link="rId4"/>
          <a:stretch>
            <a:fillRect/>
          </a:stretch>
        </p:blipFill>
        <p:spPr>
          <a:xfrm>
            <a:off x="1270000" y="1270000"/>
            <a:ext cx="63500" cy="76200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DB959988-00A6-0247-907B-32F037DBF127}"/>
              </a:ext>
            </a:extLst>
          </p:cNvPr>
          <p:cNvPicPr>
            <a:picLocks noChangeAspect="1"/>
          </p:cNvPicPr>
          <p:nvPr/>
        </p:nvPicPr>
        <p:blipFill>
          <a:blip r:link="rId4"/>
          <a:stretch>
            <a:fillRect/>
          </a:stretch>
        </p:blipFill>
        <p:spPr>
          <a:xfrm>
            <a:off x="1270000" y="1270000"/>
            <a:ext cx="63500" cy="7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84323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>
            <a:extLst>
              <a:ext uri="{FF2B5EF4-FFF2-40B4-BE49-F238E27FC236}">
                <a16:creationId xmlns:a16="http://schemas.microsoft.com/office/drawing/2014/main" id="{20356B1A-5FB2-4844-81CC-39F7585C8D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9466" y="1674190"/>
            <a:ext cx="10946405" cy="4525963"/>
          </a:xfrm>
        </p:spPr>
        <p:txBody>
          <a:bodyPr/>
          <a:lstStyle/>
          <a:p>
            <a:r>
              <a:rPr lang="de-DE" dirty="0"/>
              <a:t>Minor </a:t>
            </a:r>
            <a:r>
              <a:rPr lang="de-DE" dirty="0" err="1"/>
              <a:t>bugfixes</a:t>
            </a:r>
            <a:endParaRPr lang="de-DE" dirty="0"/>
          </a:p>
          <a:p>
            <a:r>
              <a:rPr lang="de-DE" dirty="0"/>
              <a:t>Return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Git</a:t>
            </a:r>
            <a:r>
              <a:rPr lang="de-DE" dirty="0"/>
              <a:t>-LFS </a:t>
            </a:r>
            <a:r>
              <a:rPr lang="de-DE" dirty="0" err="1"/>
              <a:t>support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large </a:t>
            </a:r>
            <a:r>
              <a:rPr lang="de-DE" dirty="0" err="1"/>
              <a:t>coefficient</a:t>
            </a:r>
            <a:r>
              <a:rPr lang="de-DE" dirty="0"/>
              <a:t> </a:t>
            </a:r>
            <a:r>
              <a:rPr lang="de-DE" dirty="0" err="1"/>
              <a:t>files</a:t>
            </a:r>
            <a:endParaRPr lang="de-DE" dirty="0"/>
          </a:p>
          <a:p>
            <a:r>
              <a:rPr lang="de-DE" dirty="0"/>
              <a:t>Updated Release </a:t>
            </a:r>
            <a:r>
              <a:rPr lang="de-DE" dirty="0" err="1"/>
              <a:t>branch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EMC</a:t>
            </a:r>
          </a:p>
          <a:p>
            <a:r>
              <a:rPr lang="de-DE" dirty="0" err="1"/>
              <a:t>Tarball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users</a:t>
            </a:r>
            <a:r>
              <a:rPr lang="de-DE" dirty="0"/>
              <a:t> </a:t>
            </a:r>
            <a:r>
              <a:rPr lang="de-DE" dirty="0" err="1"/>
              <a:t>without</a:t>
            </a:r>
            <a:r>
              <a:rPr lang="de-DE" dirty="0"/>
              <a:t> </a:t>
            </a:r>
            <a:r>
              <a:rPr lang="de-DE" dirty="0" err="1"/>
              <a:t>Git</a:t>
            </a:r>
            <a:endParaRPr lang="de-DE" dirty="0"/>
          </a:p>
          <a:p>
            <a:r>
              <a:rPr lang="de-DE" dirty="0"/>
              <a:t>Target </a:t>
            </a:r>
            <a:r>
              <a:rPr lang="de-DE" dirty="0" err="1"/>
              <a:t>release</a:t>
            </a:r>
            <a:r>
              <a:rPr lang="de-DE" dirty="0"/>
              <a:t> </a:t>
            </a:r>
            <a:r>
              <a:rPr lang="de-DE" dirty="0" err="1"/>
              <a:t>date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integration</a:t>
            </a:r>
            <a:r>
              <a:rPr lang="de-DE" dirty="0"/>
              <a:t> </a:t>
            </a:r>
            <a:r>
              <a:rPr lang="de-DE" dirty="0" err="1"/>
              <a:t>testing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mid</a:t>
            </a:r>
            <a:r>
              <a:rPr lang="de-DE" dirty="0"/>
              <a:t>-April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C1B5E8C-EE23-7E4C-9B0F-76D19C50D52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D617A7B-8AA7-704F-826D-7D6ECD7189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600" dirty="0">
                <a:latin typeface="Calibri" panose="020F0502020204030204" pitchFamily="34" charset="0"/>
                <a:cs typeface="Calibri" panose="020F0502020204030204" pitchFamily="34" charset="0"/>
              </a:rPr>
              <a:t>CRTM v2.4.1 Updates</a:t>
            </a:r>
          </a:p>
        </p:txBody>
      </p:sp>
    </p:spTree>
    <p:extLst>
      <p:ext uri="{BB962C8B-B14F-4D97-AF65-F5344CB8AC3E}">
        <p14:creationId xmlns:p14="http://schemas.microsoft.com/office/powerpoint/2010/main" val="28474673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p6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12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 </a:t>
            </a:r>
            <a:endParaRPr kumimoji="0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1" name="Google Shape;361;p62"/>
          <p:cNvSpPr/>
          <p:nvPr/>
        </p:nvSpPr>
        <p:spPr>
          <a:xfrm>
            <a:off x="4380773" y="1843092"/>
            <a:ext cx="3429000" cy="7386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Tx/>
              <a:buNone/>
              <a:tabLst/>
              <a:defRPr/>
            </a:pPr>
            <a:b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</a:b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62" name="Google Shape;362;p62" descr="full_disk_ahi_true_color_20150819070000 (1).jpg"/>
          <p:cNvPicPr preferRelativeResize="0"/>
          <p:nvPr/>
        </p:nvPicPr>
        <p:blipFill rotWithShape="1">
          <a:blip r:embed="rId3">
            <a:alphaModFix/>
          </a:blip>
          <a:srcRect r="37417" b="24276"/>
          <a:stretch/>
        </p:blipFill>
        <p:spPr>
          <a:xfrm>
            <a:off x="7861905" y="1664851"/>
            <a:ext cx="4291997" cy="5193148"/>
          </a:xfrm>
          <a:prstGeom prst="rect">
            <a:avLst/>
          </a:prstGeom>
          <a:noFill/>
          <a:ln>
            <a:noFill/>
          </a:ln>
        </p:spPr>
      </p:pic>
      <p:sp>
        <p:nvSpPr>
          <p:cNvPr id="364" name="Google Shape;364;p62"/>
          <p:cNvSpPr txBox="1">
            <a:spLocks noGrp="1"/>
          </p:cNvSpPr>
          <p:nvPr>
            <p:ph type="ctrTitle"/>
          </p:nvPr>
        </p:nvSpPr>
        <p:spPr>
          <a:xfrm>
            <a:off x="228600" y="2491674"/>
            <a:ext cx="7459133" cy="2707289"/>
          </a:xfrm>
          <a:prstGeom prst="rect">
            <a:avLst/>
          </a:prstGeom>
          <a:gradFill>
            <a:gsLst>
              <a:gs pos="0">
                <a:schemeClr val="dk1"/>
              </a:gs>
              <a:gs pos="6000">
                <a:schemeClr val="dk1"/>
              </a:gs>
              <a:gs pos="100000">
                <a:srgbClr val="E0E8F4">
                  <a:alpha val="0"/>
                </a:srgbClr>
              </a:gs>
            </a:gsLst>
            <a:lin ang="0" scaled="0"/>
          </a:gradFill>
          <a:ln>
            <a:noFill/>
          </a:ln>
          <a:effectLst>
            <a:outerShdw blurRad="50800" dist="50800" dir="2700000" algn="tl" rotWithShape="0">
              <a:srgbClr val="000000">
                <a:alpha val="85490"/>
              </a:srgb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SzPts val="3600"/>
            </a:pPr>
            <a:br>
              <a:rPr lang="en-US" sz="3600" b="1" dirty="0"/>
            </a:br>
            <a:r>
              <a:rPr lang="en-US" sz="3600" b="1" dirty="0"/>
              <a:t>CRTM v3.0.0</a:t>
            </a:r>
            <a:br>
              <a:rPr lang="en-US" sz="3600" b="1" dirty="0"/>
            </a:br>
            <a:r>
              <a:rPr lang="en-US" sz="3600" b="1" dirty="0"/>
              <a:t>Release Plans</a:t>
            </a:r>
            <a:br>
              <a:rPr lang="en-US" sz="2000" i="1" dirty="0"/>
            </a:br>
            <a:endParaRPr sz="2000" dirty="0"/>
          </a:p>
          <a:p>
            <a:pPr algn="l">
              <a:buSzPts val="3600"/>
            </a:pPr>
            <a:br>
              <a:rPr lang="en-US" sz="2400" dirty="0"/>
            </a:br>
            <a:br>
              <a:rPr lang="en-US" sz="2400" dirty="0"/>
            </a:br>
            <a:endParaRPr sz="2400" i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D958D29-7131-4F47-A2C4-73BE9EFDF575}"/>
              </a:ext>
            </a:extLst>
          </p:cNvPr>
          <p:cNvSpPr txBox="1"/>
          <p:nvPr/>
        </p:nvSpPr>
        <p:spPr>
          <a:xfrm>
            <a:off x="-778476" y="614130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FADA99AD-CA15-2245-8F3C-15F6FB74E50D}"/>
              </a:ext>
            </a:extLst>
          </p:cNvPr>
          <p:cNvPicPr>
            <a:picLocks noChangeAspect="1"/>
          </p:cNvPicPr>
          <p:nvPr/>
        </p:nvPicPr>
        <p:blipFill>
          <a:blip r:link="rId4"/>
          <a:stretch>
            <a:fillRect/>
          </a:stretch>
        </p:blipFill>
        <p:spPr>
          <a:xfrm>
            <a:off x="1270000" y="1270000"/>
            <a:ext cx="63500" cy="76200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DB959988-00A6-0247-907B-32F037DBF127}"/>
              </a:ext>
            </a:extLst>
          </p:cNvPr>
          <p:cNvPicPr>
            <a:picLocks noChangeAspect="1"/>
          </p:cNvPicPr>
          <p:nvPr/>
        </p:nvPicPr>
        <p:blipFill>
          <a:blip r:link="rId4"/>
          <a:stretch>
            <a:fillRect/>
          </a:stretch>
        </p:blipFill>
        <p:spPr>
          <a:xfrm>
            <a:off x="1270000" y="1270000"/>
            <a:ext cx="63500" cy="7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72747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>
            <a:extLst>
              <a:ext uri="{FF2B5EF4-FFF2-40B4-BE49-F238E27FC236}">
                <a16:creationId xmlns:a16="http://schemas.microsoft.com/office/drawing/2014/main" id="{20356B1A-5FB2-4844-81CC-39F7585C8D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9466" y="1674190"/>
            <a:ext cx="10946405" cy="4525963"/>
          </a:xfrm>
        </p:spPr>
        <p:txBody>
          <a:bodyPr/>
          <a:lstStyle/>
          <a:p>
            <a:r>
              <a:rPr lang="de-DE" dirty="0"/>
              <a:t>Limited beta-release </a:t>
            </a:r>
            <a:r>
              <a:rPr lang="de-DE" dirty="0" err="1"/>
              <a:t>expected</a:t>
            </a:r>
            <a:r>
              <a:rPr lang="de-DE" dirty="0"/>
              <a:t> </a:t>
            </a:r>
            <a:r>
              <a:rPr lang="de-DE" dirty="0" err="1"/>
              <a:t>towards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end </a:t>
            </a:r>
            <a:r>
              <a:rPr lang="de-DE" dirty="0" err="1"/>
              <a:t>of</a:t>
            </a:r>
            <a:r>
              <a:rPr lang="de-DE" dirty="0"/>
              <a:t> April.</a:t>
            </a:r>
          </a:p>
          <a:p>
            <a:r>
              <a:rPr lang="de-DE" dirty="0" err="1"/>
              <a:t>Based</a:t>
            </a:r>
            <a:r>
              <a:rPr lang="de-DE" dirty="0"/>
              <a:t> on  Dr. </a:t>
            </a:r>
            <a:r>
              <a:rPr lang="de-DE"/>
              <a:t>Liu‘</a:t>
            </a:r>
            <a:r>
              <a:rPr lang="de-DE" dirty="0" err="1"/>
              <a:t>s</a:t>
            </a:r>
            <a:r>
              <a:rPr lang="de-DE" dirty="0"/>
              <a:t> </a:t>
            </a:r>
            <a:r>
              <a:rPr lang="de-DE" dirty="0" err="1"/>
              <a:t>polarized</a:t>
            </a:r>
            <a:r>
              <a:rPr lang="de-DE" dirty="0"/>
              <a:t> </a:t>
            </a:r>
            <a:r>
              <a:rPr lang="de-DE" dirty="0" err="1"/>
              <a:t>solver</a:t>
            </a:r>
            <a:r>
              <a:rPr lang="de-DE" dirty="0"/>
              <a:t>.</a:t>
            </a:r>
          </a:p>
          <a:p>
            <a:r>
              <a:rPr lang="de-DE" dirty="0" err="1"/>
              <a:t>Includes</a:t>
            </a:r>
            <a:r>
              <a:rPr lang="de-DE" dirty="0"/>
              <a:t> v2.4.1 </a:t>
            </a:r>
            <a:r>
              <a:rPr lang="de-DE" dirty="0" err="1"/>
              <a:t>bugfixes</a:t>
            </a:r>
            <a:r>
              <a:rPr lang="de-DE" dirty="0"/>
              <a:t>.</a:t>
            </a:r>
          </a:p>
          <a:p>
            <a:r>
              <a:rPr lang="de-DE" dirty="0" err="1"/>
              <a:t>Primarily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testing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integration</a:t>
            </a:r>
            <a:r>
              <a:rPr lang="de-DE" dirty="0"/>
              <a:t> </a:t>
            </a:r>
            <a:r>
              <a:rPr lang="de-DE" dirty="0" err="1"/>
              <a:t>checks</a:t>
            </a:r>
            <a:r>
              <a:rPr lang="de-DE" dirty="0"/>
              <a:t>.</a:t>
            </a:r>
          </a:p>
          <a:p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adoption</a:t>
            </a:r>
            <a:r>
              <a:rPr lang="de-DE" dirty="0"/>
              <a:t> </a:t>
            </a:r>
            <a:r>
              <a:rPr lang="de-DE" dirty="0" err="1"/>
              <a:t>required</a:t>
            </a:r>
            <a:r>
              <a:rPr lang="de-DE" dirty="0"/>
              <a:t> </a:t>
            </a:r>
            <a:r>
              <a:rPr lang="de-DE" dirty="0" err="1"/>
              <a:t>yet</a:t>
            </a:r>
            <a:r>
              <a:rPr lang="de-DE" dirty="0"/>
              <a:t>.</a:t>
            </a:r>
          </a:p>
          <a:p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C1B5E8C-EE23-7E4C-9B0F-76D19C50D52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D617A7B-8AA7-704F-826D-7D6ECD7189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600" dirty="0">
                <a:latin typeface="Calibri" panose="020F0502020204030204" pitchFamily="34" charset="0"/>
                <a:cs typeface="Calibri" panose="020F0502020204030204" pitchFamily="34" charset="0"/>
              </a:rPr>
              <a:t>CRTM v3.0 Release Plans</a:t>
            </a:r>
          </a:p>
        </p:txBody>
      </p:sp>
    </p:spTree>
    <p:extLst>
      <p:ext uri="{BB962C8B-B14F-4D97-AF65-F5344CB8AC3E}">
        <p14:creationId xmlns:p14="http://schemas.microsoft.com/office/powerpoint/2010/main" val="3303513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p6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12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 </a:t>
            </a:r>
            <a:endParaRPr kumimoji="0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1" name="Google Shape;361;p62"/>
          <p:cNvSpPr/>
          <p:nvPr/>
        </p:nvSpPr>
        <p:spPr>
          <a:xfrm>
            <a:off x="4380773" y="1843092"/>
            <a:ext cx="3429000" cy="7386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Tx/>
              <a:buNone/>
              <a:tabLst/>
              <a:defRPr/>
            </a:pPr>
            <a:b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</a:b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62" name="Google Shape;362;p62" descr="full_disk_ahi_true_color_20150819070000 (1).jpg"/>
          <p:cNvPicPr preferRelativeResize="0"/>
          <p:nvPr/>
        </p:nvPicPr>
        <p:blipFill rotWithShape="1">
          <a:blip r:embed="rId3">
            <a:alphaModFix/>
          </a:blip>
          <a:srcRect r="37417" b="24276"/>
          <a:stretch/>
        </p:blipFill>
        <p:spPr>
          <a:xfrm>
            <a:off x="7861905" y="1664851"/>
            <a:ext cx="4291997" cy="5193148"/>
          </a:xfrm>
          <a:prstGeom prst="rect">
            <a:avLst/>
          </a:prstGeom>
          <a:noFill/>
          <a:ln>
            <a:noFill/>
          </a:ln>
        </p:spPr>
      </p:pic>
      <p:sp>
        <p:nvSpPr>
          <p:cNvPr id="364" name="Google Shape;364;p62"/>
          <p:cNvSpPr txBox="1">
            <a:spLocks noGrp="1"/>
          </p:cNvSpPr>
          <p:nvPr>
            <p:ph type="ctrTitle"/>
          </p:nvPr>
        </p:nvSpPr>
        <p:spPr>
          <a:xfrm>
            <a:off x="228600" y="2491674"/>
            <a:ext cx="7459133" cy="2202989"/>
          </a:xfrm>
          <a:prstGeom prst="rect">
            <a:avLst/>
          </a:prstGeom>
          <a:gradFill>
            <a:gsLst>
              <a:gs pos="0">
                <a:schemeClr val="dk1"/>
              </a:gs>
              <a:gs pos="6000">
                <a:schemeClr val="dk1"/>
              </a:gs>
              <a:gs pos="100000">
                <a:srgbClr val="E0E8F4">
                  <a:alpha val="0"/>
                </a:srgbClr>
              </a:gs>
            </a:gsLst>
            <a:lin ang="0" scaled="0"/>
          </a:gradFill>
          <a:ln>
            <a:noFill/>
          </a:ln>
          <a:effectLst>
            <a:outerShdw blurRad="50800" dist="50800" dir="2700000" algn="tl" rotWithShape="0">
              <a:srgbClr val="000000">
                <a:alpha val="85490"/>
              </a:srgb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SzPts val="3600"/>
            </a:pPr>
            <a:br>
              <a:rPr lang="en-US" sz="3600" b="1" dirty="0"/>
            </a:br>
            <a:r>
              <a:rPr lang="en-US" sz="3600" b="1" dirty="0"/>
              <a:t>AOP 2020</a:t>
            </a:r>
            <a:br>
              <a:rPr lang="en-US" sz="3600" b="1" dirty="0"/>
            </a:br>
            <a:r>
              <a:rPr lang="en-US" sz="3600" b="1" dirty="0"/>
              <a:t>Summary of Achievements </a:t>
            </a:r>
            <a:br>
              <a:rPr lang="en-US" sz="2000" i="1" dirty="0"/>
            </a:br>
            <a:endParaRPr sz="2000" dirty="0"/>
          </a:p>
          <a:p>
            <a:pPr algn="l">
              <a:buSzPts val="3600"/>
            </a:pPr>
            <a:br>
              <a:rPr lang="en-US" sz="2400" dirty="0"/>
            </a:br>
            <a:br>
              <a:rPr lang="en-US" sz="2400" dirty="0"/>
            </a:br>
            <a:endParaRPr sz="2400" i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D958D29-7131-4F47-A2C4-73BE9EFDF575}"/>
              </a:ext>
            </a:extLst>
          </p:cNvPr>
          <p:cNvSpPr txBox="1"/>
          <p:nvPr/>
        </p:nvSpPr>
        <p:spPr>
          <a:xfrm>
            <a:off x="-778476" y="614130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FADA99AD-CA15-2245-8F3C-15F6FB74E50D}"/>
              </a:ext>
            </a:extLst>
          </p:cNvPr>
          <p:cNvPicPr>
            <a:picLocks noChangeAspect="1"/>
          </p:cNvPicPr>
          <p:nvPr/>
        </p:nvPicPr>
        <p:blipFill>
          <a:blip r:link="rId4"/>
          <a:stretch>
            <a:fillRect/>
          </a:stretch>
        </p:blipFill>
        <p:spPr>
          <a:xfrm>
            <a:off x="1270000" y="1270000"/>
            <a:ext cx="63500" cy="76200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DB959988-00A6-0247-907B-32F037DBF127}"/>
              </a:ext>
            </a:extLst>
          </p:cNvPr>
          <p:cNvPicPr>
            <a:picLocks noChangeAspect="1"/>
          </p:cNvPicPr>
          <p:nvPr/>
        </p:nvPicPr>
        <p:blipFill>
          <a:blip r:link="rId4"/>
          <a:stretch>
            <a:fillRect/>
          </a:stretch>
        </p:blipFill>
        <p:spPr>
          <a:xfrm>
            <a:off x="1270000" y="1270000"/>
            <a:ext cx="63500" cy="7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18262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>
            <a:extLst>
              <a:ext uri="{FF2B5EF4-FFF2-40B4-BE49-F238E27FC236}">
                <a16:creationId xmlns:a16="http://schemas.microsoft.com/office/drawing/2014/main" id="{20356B1A-5FB2-4844-81CC-39F7585C8D0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CMAQ </a:t>
            </a:r>
            <a:r>
              <a:rPr lang="de-DE" dirty="0" err="1"/>
              <a:t>contributed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Yingtao</a:t>
            </a:r>
            <a:r>
              <a:rPr lang="de-DE" dirty="0"/>
              <a:t> Ma</a:t>
            </a:r>
          </a:p>
          <a:p>
            <a:r>
              <a:rPr lang="de-DE" dirty="0"/>
              <a:t>GOCART GEOS-5 </a:t>
            </a:r>
            <a:r>
              <a:rPr lang="de-DE" dirty="0" err="1"/>
              <a:t>merged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Cheng</a:t>
            </a:r>
          </a:p>
          <a:p>
            <a:r>
              <a:rPr lang="de-DE" dirty="0"/>
              <a:t>NAAPS </a:t>
            </a:r>
            <a:r>
              <a:rPr lang="de-DE" dirty="0" err="1"/>
              <a:t>data</a:t>
            </a:r>
            <a:r>
              <a:rPr lang="de-DE" dirty="0"/>
              <a:t> </a:t>
            </a:r>
            <a:r>
              <a:rPr lang="de-DE" dirty="0" err="1"/>
              <a:t>implemented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Cheng</a:t>
            </a:r>
          </a:p>
          <a:p>
            <a:r>
              <a:rPr lang="de-DE" dirty="0"/>
              <a:t>New flexible </a:t>
            </a:r>
            <a:r>
              <a:rPr lang="de-DE" dirty="0" err="1"/>
              <a:t>aerosol</a:t>
            </a:r>
            <a:r>
              <a:rPr lang="de-DE" dirty="0"/>
              <a:t> </a:t>
            </a:r>
            <a:r>
              <a:rPr lang="de-DE" dirty="0" err="1"/>
              <a:t>interface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C1B5E8C-EE23-7E4C-9B0F-76D19C50D52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D617A7B-8AA7-704F-826D-7D6ECD7189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600" dirty="0">
                <a:latin typeface="Calibri" panose="020F0502020204030204" pitchFamily="34" charset="0"/>
                <a:cs typeface="Calibri" panose="020F0502020204030204" pitchFamily="34" charset="0"/>
              </a:rPr>
              <a:t>New Aerosol Cloud </a:t>
            </a:r>
            <a:r>
              <a:rPr lang="de-DE" sz="3600" dirty="0" err="1">
                <a:latin typeface="Calibri" panose="020F0502020204030204" pitchFamily="34" charset="0"/>
                <a:cs typeface="Calibri" panose="020F0502020204030204" pitchFamily="34" charset="0"/>
              </a:rPr>
              <a:t>Coefficients</a:t>
            </a:r>
            <a:r>
              <a:rPr lang="de-DE" sz="3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311678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>
            <a:extLst>
              <a:ext uri="{FF2B5EF4-FFF2-40B4-BE49-F238E27FC236}">
                <a16:creationId xmlns:a16="http://schemas.microsoft.com/office/drawing/2014/main" id="{20356B1A-5FB2-4844-81CC-39F7585C8D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9467" y="1674190"/>
            <a:ext cx="5661709" cy="4525963"/>
          </a:xfrm>
        </p:spPr>
        <p:txBody>
          <a:bodyPr/>
          <a:lstStyle/>
          <a:p>
            <a:r>
              <a:rPr lang="de-DE" dirty="0"/>
              <a:t>ABI_G17, AMI_GK2, VIIRS-J2 </a:t>
            </a:r>
            <a:r>
              <a:rPr lang="de-DE" dirty="0" err="1"/>
              <a:t>contributed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Yingtao</a:t>
            </a:r>
            <a:r>
              <a:rPr lang="de-DE" dirty="0"/>
              <a:t> Ma</a:t>
            </a:r>
          </a:p>
          <a:p>
            <a:r>
              <a:rPr lang="de-DE" dirty="0"/>
              <a:t>Pathfinder TROPICS (MW </a:t>
            </a:r>
            <a:r>
              <a:rPr lang="de-DE" dirty="0" err="1"/>
              <a:t>Sounder</a:t>
            </a:r>
            <a:r>
              <a:rPr lang="de-DE" dirty="0"/>
              <a:t>)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new</a:t>
            </a:r>
            <a:r>
              <a:rPr lang="de-DE" dirty="0"/>
              <a:t> </a:t>
            </a:r>
            <a:r>
              <a:rPr lang="de-DE" dirty="0" err="1"/>
              <a:t>polarization</a:t>
            </a:r>
            <a:r>
              <a:rPr lang="de-DE" dirty="0"/>
              <a:t> </a:t>
            </a:r>
            <a:r>
              <a:rPr lang="de-DE" dirty="0" err="1"/>
              <a:t>scheme</a:t>
            </a:r>
            <a:endParaRPr lang="de-DE" dirty="0"/>
          </a:p>
          <a:p>
            <a:r>
              <a:rPr lang="de-DE" dirty="0" err="1"/>
              <a:t>Preliminary</a:t>
            </a:r>
            <a:r>
              <a:rPr lang="de-DE" dirty="0"/>
              <a:t> </a:t>
            </a:r>
            <a:r>
              <a:rPr lang="de-DE" dirty="0" err="1"/>
              <a:t>coefficients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MetOp</a:t>
            </a:r>
            <a:r>
              <a:rPr lang="de-DE" dirty="0"/>
              <a:t>-SG IASI-NG (</a:t>
            </a:r>
            <a:r>
              <a:rPr lang="de-DE" dirty="0" err="1"/>
              <a:t>Spectrometer</a:t>
            </a:r>
            <a:r>
              <a:rPr lang="de-DE" dirty="0"/>
              <a:t>)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C1B5E8C-EE23-7E4C-9B0F-76D19C50D52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D617A7B-8AA7-704F-826D-7D6ECD7189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600" dirty="0">
                <a:latin typeface="Calibri" panose="020F0502020204030204" pitchFamily="34" charset="0"/>
                <a:cs typeface="Calibri" panose="020F0502020204030204" pitchFamily="34" charset="0"/>
              </a:rPr>
              <a:t>New Instrument </a:t>
            </a:r>
            <a:r>
              <a:rPr lang="de-DE" sz="3600" dirty="0" err="1">
                <a:latin typeface="Calibri" panose="020F0502020204030204" pitchFamily="34" charset="0"/>
                <a:cs typeface="Calibri" panose="020F0502020204030204" pitchFamily="34" charset="0"/>
              </a:rPr>
              <a:t>Coefficients</a:t>
            </a:r>
            <a:endParaRPr lang="de-DE" sz="3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23809B7B-5D94-B849-8D82-4B431164341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736" t="6420" r="9105"/>
          <a:stretch/>
        </p:blipFill>
        <p:spPr>
          <a:xfrm>
            <a:off x="5782235" y="1719815"/>
            <a:ext cx="5800165" cy="4617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28969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>
            <a:extLst>
              <a:ext uri="{FF2B5EF4-FFF2-40B4-BE49-F238E27FC236}">
                <a16:creationId xmlns:a16="http://schemas.microsoft.com/office/drawing/2014/main" id="{20356B1A-5FB2-4844-81CC-39F7585C8D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9467" y="1674190"/>
            <a:ext cx="6240722" cy="4525963"/>
          </a:xfrm>
        </p:spPr>
        <p:txBody>
          <a:bodyPr/>
          <a:lstStyle/>
          <a:p>
            <a:r>
              <a:rPr lang="de-DE" dirty="0"/>
              <a:t>OMP </a:t>
            </a:r>
            <a:r>
              <a:rPr lang="de-DE" dirty="0" err="1"/>
              <a:t>over</a:t>
            </a:r>
            <a:r>
              <a:rPr lang="de-DE" dirty="0"/>
              <a:t> </a:t>
            </a:r>
            <a:r>
              <a:rPr lang="de-DE" dirty="0" err="1"/>
              <a:t>profiles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Jim </a:t>
            </a:r>
            <a:r>
              <a:rPr lang="de-DE" dirty="0" err="1"/>
              <a:t>Rosinski</a:t>
            </a:r>
            <a:endParaRPr lang="de-DE" dirty="0"/>
          </a:p>
          <a:p>
            <a:r>
              <a:rPr lang="de-DE" dirty="0"/>
              <a:t>OMP </a:t>
            </a:r>
            <a:r>
              <a:rPr lang="de-DE" dirty="0" err="1"/>
              <a:t>over</a:t>
            </a:r>
            <a:r>
              <a:rPr lang="de-DE" dirty="0"/>
              <a:t> </a:t>
            </a:r>
            <a:r>
              <a:rPr lang="de-DE" dirty="0" err="1"/>
              <a:t>channels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vectorization</a:t>
            </a:r>
            <a:r>
              <a:rPr lang="de-DE" dirty="0"/>
              <a:t> </a:t>
            </a:r>
            <a:r>
              <a:rPr lang="de-DE" dirty="0" err="1"/>
              <a:t>over</a:t>
            </a:r>
            <a:r>
              <a:rPr lang="de-DE" dirty="0"/>
              <a:t> </a:t>
            </a:r>
            <a:r>
              <a:rPr lang="de-DE" dirty="0" err="1"/>
              <a:t>layers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Daniel Abdi</a:t>
            </a:r>
          </a:p>
          <a:p>
            <a:r>
              <a:rPr lang="de-DE" dirty="0"/>
              <a:t>OMP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polarized</a:t>
            </a:r>
            <a:r>
              <a:rPr lang="de-DE" dirty="0"/>
              <a:t> </a:t>
            </a:r>
            <a:r>
              <a:rPr lang="de-DE" dirty="0" err="1"/>
              <a:t>solver</a:t>
            </a:r>
            <a:r>
              <a:rPr lang="de-DE" dirty="0"/>
              <a:t> in v3.0 </a:t>
            </a:r>
            <a:r>
              <a:rPr lang="de-DE" dirty="0" err="1"/>
              <a:t>by</a:t>
            </a:r>
            <a:r>
              <a:rPr lang="de-DE" dirty="0"/>
              <a:t> Liu </a:t>
            </a:r>
            <a:r>
              <a:rPr lang="de-DE" dirty="0" err="1"/>
              <a:t>Quanhua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C1B5E8C-EE23-7E4C-9B0F-76D19C50D52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D617A7B-8AA7-704F-826D-7D6ECD7189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600" dirty="0" err="1">
                <a:latin typeface="Calibri" panose="020F0502020204030204" pitchFamily="34" charset="0"/>
                <a:cs typeface="Calibri" panose="020F0502020204030204" pitchFamily="34" charset="0"/>
              </a:rPr>
              <a:t>OpenMP</a:t>
            </a:r>
            <a:r>
              <a:rPr lang="de-DE" sz="3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3600" dirty="0" err="1">
                <a:latin typeface="Calibri" panose="020F0502020204030204" pitchFamily="34" charset="0"/>
                <a:cs typeface="Calibri" panose="020F0502020204030204" pitchFamily="34" charset="0"/>
              </a:rPr>
              <a:t>Parallelization</a:t>
            </a:r>
            <a:r>
              <a:rPr lang="de-DE" sz="3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3600" dirty="0" err="1"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de-DE" sz="3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3600" dirty="0" err="1"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de-DE" sz="3600" dirty="0">
                <a:latin typeface="Calibri" panose="020F0502020204030204" pitchFamily="34" charset="0"/>
                <a:cs typeface="Calibri" panose="020F0502020204030204" pitchFamily="34" charset="0"/>
              </a:rPr>
              <a:t> CRTM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1BF1AA44-69DD-1740-9ED7-035BA12EF5B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535" t="9949" r="8324"/>
          <a:stretch/>
        </p:blipFill>
        <p:spPr>
          <a:xfrm>
            <a:off x="6482859" y="1886249"/>
            <a:ext cx="5561223" cy="4213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94338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>
            <a:extLst>
              <a:ext uri="{FF2B5EF4-FFF2-40B4-BE49-F238E27FC236}">
                <a16:creationId xmlns:a16="http://schemas.microsoft.com/office/drawing/2014/main" id="{20356B1A-5FB2-4844-81CC-39F7585C8D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9466" y="1674190"/>
            <a:ext cx="10946405" cy="4525963"/>
          </a:xfrm>
        </p:spPr>
        <p:txBody>
          <a:bodyPr/>
          <a:lstStyle/>
          <a:p>
            <a:r>
              <a:rPr lang="de-DE" dirty="0" err="1"/>
              <a:t>Based</a:t>
            </a:r>
            <a:r>
              <a:rPr lang="de-DE" dirty="0"/>
              <a:t> on Dr. </a:t>
            </a:r>
            <a:r>
              <a:rPr lang="de-DE" dirty="0" err="1"/>
              <a:t>Liu‘s</a:t>
            </a:r>
            <a:r>
              <a:rPr lang="de-DE" dirty="0"/>
              <a:t> </a:t>
            </a:r>
            <a:r>
              <a:rPr lang="de-DE" dirty="0" err="1"/>
              <a:t>polarized</a:t>
            </a:r>
            <a:r>
              <a:rPr lang="de-DE" dirty="0"/>
              <a:t> ADA CRTM </a:t>
            </a:r>
            <a:r>
              <a:rPr lang="de-DE" dirty="0" err="1"/>
              <a:t>solver</a:t>
            </a:r>
            <a:r>
              <a:rPr lang="de-DE" dirty="0"/>
              <a:t>.</a:t>
            </a:r>
          </a:p>
          <a:p>
            <a:r>
              <a:rPr lang="de-DE" dirty="0" err="1"/>
              <a:t>Fully</a:t>
            </a:r>
            <a:r>
              <a:rPr lang="de-DE" dirty="0"/>
              <a:t> </a:t>
            </a:r>
            <a:r>
              <a:rPr lang="de-DE" dirty="0" err="1"/>
              <a:t>polarized</a:t>
            </a:r>
            <a:r>
              <a:rPr lang="de-DE" dirty="0"/>
              <a:t> Forward </a:t>
            </a:r>
            <a:r>
              <a:rPr lang="de-DE" dirty="0" err="1"/>
              <a:t>operator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corresponding</a:t>
            </a:r>
            <a:r>
              <a:rPr lang="de-DE" dirty="0"/>
              <a:t> Tangent-Linear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Adjoint</a:t>
            </a:r>
            <a:r>
              <a:rPr lang="de-DE" dirty="0"/>
              <a:t>.</a:t>
            </a:r>
          </a:p>
          <a:p>
            <a:r>
              <a:rPr lang="de-DE" dirty="0"/>
              <a:t>CSEM </a:t>
            </a:r>
            <a:r>
              <a:rPr lang="de-DE" dirty="0" err="1"/>
              <a:t>code</a:t>
            </a:r>
            <a:r>
              <a:rPr lang="de-DE" dirty="0"/>
              <a:t> </a:t>
            </a:r>
            <a:r>
              <a:rPr lang="de-DE" dirty="0" err="1"/>
              <a:t>available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review</a:t>
            </a:r>
            <a:r>
              <a:rPr lang="de-DE" dirty="0"/>
              <a:t>.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C1B5E8C-EE23-7E4C-9B0F-76D19C50D52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D617A7B-8AA7-704F-826D-7D6ECD7189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600" dirty="0">
                <a:latin typeface="Calibri" panose="020F0502020204030204" pitchFamily="34" charset="0"/>
                <a:cs typeface="Calibri" panose="020F0502020204030204" pitchFamily="34" charset="0"/>
              </a:rPr>
              <a:t>CRTM v3.0 Development</a:t>
            </a:r>
          </a:p>
        </p:txBody>
      </p:sp>
    </p:spTree>
    <p:extLst>
      <p:ext uri="{BB962C8B-B14F-4D97-AF65-F5344CB8AC3E}">
        <p14:creationId xmlns:p14="http://schemas.microsoft.com/office/powerpoint/2010/main" val="11543037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>
            <a:extLst>
              <a:ext uri="{FF2B5EF4-FFF2-40B4-BE49-F238E27FC236}">
                <a16:creationId xmlns:a16="http://schemas.microsoft.com/office/drawing/2014/main" id="{20356B1A-5FB2-4844-81CC-39F7585C8D0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Python </a:t>
            </a:r>
            <a:r>
              <a:rPr lang="de-DE" dirty="0" err="1"/>
              <a:t>interface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CRTM</a:t>
            </a:r>
          </a:p>
          <a:p>
            <a:r>
              <a:rPr lang="de-DE" dirty="0" err="1"/>
              <a:t>Developed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Brian </a:t>
            </a:r>
            <a:r>
              <a:rPr lang="de-DE" dirty="0" err="1"/>
              <a:t>Karpowicz</a:t>
            </a:r>
            <a:endParaRPr lang="de-DE" dirty="0"/>
          </a:p>
          <a:p>
            <a:r>
              <a:rPr lang="de-DE" dirty="0"/>
              <a:t>OMP-parallel</a:t>
            </a:r>
          </a:p>
          <a:p>
            <a:r>
              <a:rPr lang="de-DE" dirty="0"/>
              <a:t>Works </a:t>
            </a:r>
            <a:r>
              <a:rPr lang="de-DE"/>
              <a:t>with </a:t>
            </a:r>
            <a:r>
              <a:rPr lang="de-DE" dirty="0" err="1"/>
              <a:t>Jupyter</a:t>
            </a:r>
            <a:r>
              <a:rPr lang="de-DE" dirty="0"/>
              <a:t> </a:t>
            </a:r>
            <a:r>
              <a:rPr lang="de-DE" dirty="0" err="1"/>
              <a:t>notebooks</a:t>
            </a:r>
            <a:endParaRPr lang="de-DE" dirty="0"/>
          </a:p>
          <a:p>
            <a:r>
              <a:rPr lang="de-DE" dirty="0"/>
              <a:t>First Release in </a:t>
            </a:r>
            <a:r>
              <a:rPr lang="de-DE" dirty="0" err="1"/>
              <a:t>October</a:t>
            </a:r>
            <a:r>
              <a:rPr lang="de-DE" dirty="0"/>
              <a:t> 2020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C1B5E8C-EE23-7E4C-9B0F-76D19C50D52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D617A7B-8AA7-704F-826D-7D6ECD7189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600" dirty="0" err="1">
                <a:latin typeface="Calibri" panose="020F0502020204030204" pitchFamily="34" charset="0"/>
                <a:cs typeface="Calibri" panose="020F0502020204030204" pitchFamily="34" charset="0"/>
              </a:rPr>
              <a:t>pyCRTM</a:t>
            </a:r>
            <a:endParaRPr lang="de-DE" sz="3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8AEC2E4A-A07D-AD43-9510-ACCE47BDAB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9220" y="1964120"/>
            <a:ext cx="4780682" cy="1836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89171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>
            <a:extLst>
              <a:ext uri="{FF2B5EF4-FFF2-40B4-BE49-F238E27FC236}">
                <a16:creationId xmlns:a16="http://schemas.microsoft.com/office/drawing/2014/main" id="{20356B1A-5FB2-4844-81CC-39F7585C8D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9466" y="1674190"/>
            <a:ext cx="5594475" cy="4820739"/>
          </a:xfrm>
        </p:spPr>
        <p:txBody>
          <a:bodyPr/>
          <a:lstStyle/>
          <a:p>
            <a:r>
              <a:rPr lang="de-DE" dirty="0"/>
              <a:t>JCSDA </a:t>
            </a:r>
            <a:r>
              <a:rPr lang="de-DE" dirty="0" err="1"/>
              <a:t>transmittance</a:t>
            </a:r>
            <a:r>
              <a:rPr lang="de-DE" dirty="0"/>
              <a:t> </a:t>
            </a:r>
            <a:r>
              <a:rPr lang="de-DE" dirty="0" err="1"/>
              <a:t>coefficient</a:t>
            </a:r>
            <a:r>
              <a:rPr lang="de-DE" dirty="0"/>
              <a:t> </a:t>
            </a:r>
            <a:r>
              <a:rPr lang="de-DE" dirty="0" err="1"/>
              <a:t>generation</a:t>
            </a:r>
            <a:r>
              <a:rPr lang="de-DE" dirty="0"/>
              <a:t> </a:t>
            </a:r>
            <a:r>
              <a:rPr lang="de-DE" dirty="0" err="1"/>
              <a:t>capability</a:t>
            </a:r>
            <a:r>
              <a:rPr lang="de-DE" dirty="0"/>
              <a:t> </a:t>
            </a:r>
            <a:r>
              <a:rPr lang="de-DE" dirty="0" err="1"/>
              <a:t>restored</a:t>
            </a:r>
            <a:r>
              <a:rPr lang="de-DE" dirty="0"/>
              <a:t>.</a:t>
            </a:r>
          </a:p>
          <a:p>
            <a:r>
              <a:rPr lang="de-DE" dirty="0" err="1"/>
              <a:t>Thanks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all </a:t>
            </a:r>
            <a:r>
              <a:rPr lang="de-DE" dirty="0" err="1"/>
              <a:t>participants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January</a:t>
            </a:r>
            <a:r>
              <a:rPr lang="de-DE" dirty="0"/>
              <a:t> 2020 </a:t>
            </a:r>
            <a:r>
              <a:rPr lang="de-DE" dirty="0" err="1"/>
              <a:t>code</a:t>
            </a:r>
            <a:r>
              <a:rPr lang="de-DE" dirty="0"/>
              <a:t> </a:t>
            </a:r>
            <a:r>
              <a:rPr lang="de-DE" dirty="0" err="1"/>
              <a:t>sprint</a:t>
            </a:r>
            <a:r>
              <a:rPr lang="de-DE" dirty="0"/>
              <a:t>.</a:t>
            </a:r>
          </a:p>
          <a:p>
            <a:r>
              <a:rPr lang="de-DE" dirty="0"/>
              <a:t>Supports MW, IR,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spectrometer</a:t>
            </a:r>
            <a:r>
              <a:rPr lang="de-DE" dirty="0"/>
              <a:t> </a:t>
            </a:r>
            <a:r>
              <a:rPr lang="de-DE" dirty="0" err="1"/>
              <a:t>instruments</a:t>
            </a:r>
            <a:r>
              <a:rPr lang="de-DE" dirty="0"/>
              <a:t>.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C1B5E8C-EE23-7E4C-9B0F-76D19C50D52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D617A7B-8AA7-704F-826D-7D6ECD7189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600" dirty="0" err="1">
                <a:latin typeface="Calibri" panose="020F0502020204030204" pitchFamily="34" charset="0"/>
                <a:cs typeface="Calibri" panose="020F0502020204030204" pitchFamily="34" charset="0"/>
              </a:rPr>
              <a:t>Transmittance</a:t>
            </a:r>
            <a:r>
              <a:rPr lang="de-DE" sz="3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3600" dirty="0" err="1">
                <a:latin typeface="Calibri" panose="020F0502020204030204" pitchFamily="34" charset="0"/>
                <a:cs typeface="Calibri" panose="020F0502020204030204" pitchFamily="34" charset="0"/>
              </a:rPr>
              <a:t>Coefficient</a:t>
            </a:r>
            <a:r>
              <a:rPr lang="de-DE" sz="3600" dirty="0">
                <a:latin typeface="Calibri" panose="020F0502020204030204" pitchFamily="34" charset="0"/>
                <a:cs typeface="Calibri" panose="020F0502020204030204" pitchFamily="34" charset="0"/>
              </a:rPr>
              <a:t> Generation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26FEF289-D6C3-E44B-A669-F16FDF5D91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63610" y="1752373"/>
            <a:ext cx="5380155" cy="4035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17686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>
            <a:extLst>
              <a:ext uri="{FF2B5EF4-FFF2-40B4-BE49-F238E27FC236}">
                <a16:creationId xmlns:a16="http://schemas.microsoft.com/office/drawing/2014/main" id="{20356B1A-5FB2-4844-81CC-39F7585C8D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52443" y="1499379"/>
            <a:ext cx="11376709" cy="4525963"/>
          </a:xfrm>
        </p:spPr>
        <p:txBody>
          <a:bodyPr/>
          <a:lstStyle/>
          <a:p>
            <a:r>
              <a:rPr lang="de-DE" dirty="0" err="1"/>
              <a:t>Released</a:t>
            </a:r>
            <a:r>
              <a:rPr lang="de-DE" dirty="0"/>
              <a:t> in </a:t>
            </a:r>
            <a:r>
              <a:rPr lang="de-DE" dirty="0" err="1"/>
              <a:t>October</a:t>
            </a:r>
            <a:r>
              <a:rPr lang="de-DE" dirty="0"/>
              <a:t> 2020, </a:t>
            </a:r>
            <a:r>
              <a:rPr lang="de-DE" dirty="0" err="1"/>
              <a:t>together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fv3-jedi 1.0</a:t>
            </a:r>
          </a:p>
          <a:p>
            <a:r>
              <a:rPr lang="de-DE" dirty="0"/>
              <a:t>OMP-parallel </a:t>
            </a:r>
            <a:r>
              <a:rPr lang="de-DE" dirty="0" err="1"/>
              <a:t>over</a:t>
            </a:r>
            <a:r>
              <a:rPr lang="de-DE" dirty="0"/>
              <a:t> </a:t>
            </a:r>
            <a:r>
              <a:rPr lang="de-DE" dirty="0" err="1"/>
              <a:t>atmospheric</a:t>
            </a:r>
            <a:r>
              <a:rPr lang="de-DE" dirty="0"/>
              <a:t> </a:t>
            </a:r>
            <a:r>
              <a:rPr lang="de-DE" dirty="0" err="1"/>
              <a:t>profiles</a:t>
            </a:r>
            <a:r>
              <a:rPr lang="de-DE" dirty="0"/>
              <a:t> (Jim </a:t>
            </a:r>
            <a:r>
              <a:rPr lang="de-DE" dirty="0" err="1"/>
              <a:t>Rosinski</a:t>
            </a:r>
            <a:r>
              <a:rPr lang="de-DE" dirty="0"/>
              <a:t>)</a:t>
            </a:r>
          </a:p>
          <a:p>
            <a:r>
              <a:rPr lang="de-DE" dirty="0"/>
              <a:t>New, flexible </a:t>
            </a:r>
            <a:r>
              <a:rPr lang="de-DE" dirty="0" err="1"/>
              <a:t>netCDF</a:t>
            </a:r>
            <a:r>
              <a:rPr lang="de-DE" dirty="0"/>
              <a:t> I/O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aerosol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water</a:t>
            </a:r>
            <a:r>
              <a:rPr lang="de-DE" dirty="0"/>
              <a:t> </a:t>
            </a:r>
            <a:r>
              <a:rPr lang="de-DE" dirty="0" err="1"/>
              <a:t>cloud</a:t>
            </a:r>
            <a:r>
              <a:rPr lang="de-DE" dirty="0"/>
              <a:t> </a:t>
            </a:r>
            <a:r>
              <a:rPr lang="de-DE" dirty="0" err="1"/>
              <a:t>coefficients</a:t>
            </a:r>
            <a:endParaRPr lang="de-DE" dirty="0"/>
          </a:p>
          <a:p>
            <a:r>
              <a:rPr lang="de-DE" dirty="0"/>
              <a:t>New </a:t>
            </a:r>
            <a:r>
              <a:rPr lang="de-DE" dirty="0" err="1"/>
              <a:t>build</a:t>
            </a:r>
            <a:r>
              <a:rPr lang="de-DE" dirty="0"/>
              <a:t> </a:t>
            </a:r>
            <a:r>
              <a:rPr lang="de-DE" dirty="0" err="1"/>
              <a:t>system</a:t>
            </a:r>
            <a:r>
              <a:rPr lang="de-DE" dirty="0"/>
              <a:t>: </a:t>
            </a:r>
            <a:r>
              <a:rPr lang="de-DE" dirty="0" err="1"/>
              <a:t>ecbuild</a:t>
            </a:r>
            <a:endParaRPr lang="de-DE" dirty="0"/>
          </a:p>
          <a:p>
            <a:r>
              <a:rPr lang="de-DE" dirty="0"/>
              <a:t>Updated </a:t>
            </a:r>
            <a:r>
              <a:rPr lang="de-DE" dirty="0" err="1"/>
              <a:t>testing</a:t>
            </a:r>
            <a:r>
              <a:rPr lang="de-DE" dirty="0"/>
              <a:t> </a:t>
            </a:r>
            <a:r>
              <a:rPr lang="de-DE" dirty="0" err="1"/>
              <a:t>framework</a:t>
            </a:r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C1B5E8C-EE23-7E4C-9B0F-76D19C50D52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D617A7B-8AA7-704F-826D-7D6ECD7189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600" dirty="0">
                <a:latin typeface="Calibri" panose="020F0502020204030204" pitchFamily="34" charset="0"/>
                <a:cs typeface="Calibri" panose="020F0502020204030204" pitchFamily="34" charset="0"/>
              </a:rPr>
              <a:t>CRTM v2.4.0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98F8B6B0-7712-2141-8932-81C3491320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6667" y="4710115"/>
            <a:ext cx="98425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8867898"/>
      </p:ext>
    </p:extLst>
  </p:cSld>
  <p:clrMapOvr>
    <a:masterClrMapping/>
  </p:clrMapOvr>
</p:sld>
</file>

<file path=ppt/theme/theme1.xml><?xml version="1.0" encoding="utf-8"?>
<a:theme xmlns:a="http://schemas.openxmlformats.org/drawingml/2006/main" name="2_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345</Words>
  <Application>Microsoft Macintosh PowerPoint</Application>
  <PresentationFormat>Breitbild</PresentationFormat>
  <Paragraphs>76</Paragraphs>
  <Slides>13</Slides>
  <Notes>4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13</vt:i4>
      </vt:variant>
    </vt:vector>
  </HeadingPairs>
  <TitlesOfParts>
    <vt:vector size="17" baseType="lpstr">
      <vt:lpstr>Arial</vt:lpstr>
      <vt:lpstr>Calibri</vt:lpstr>
      <vt:lpstr>Cambria</vt:lpstr>
      <vt:lpstr>2_Office Theme</vt:lpstr>
      <vt:lpstr>  CRTM Monthly Meeting   March 2021    </vt:lpstr>
      <vt:lpstr> AOP 2020 Summary of Achievements     </vt:lpstr>
      <vt:lpstr>New Aerosol Cloud Coefficients </vt:lpstr>
      <vt:lpstr>New Instrument Coefficients</vt:lpstr>
      <vt:lpstr>OpenMP Parallelization of the CRTM</vt:lpstr>
      <vt:lpstr>CRTM v3.0 Development</vt:lpstr>
      <vt:lpstr>pyCRTM</vt:lpstr>
      <vt:lpstr>Transmittance Coefficient Generation</vt:lpstr>
      <vt:lpstr>CRTM v2.4.0</vt:lpstr>
      <vt:lpstr> CRTM v2.4.1 Recent Updates    </vt:lpstr>
      <vt:lpstr>CRTM v2.4.1 Updates</vt:lpstr>
      <vt:lpstr> CRTM v3.0.0 Release Plans    </vt:lpstr>
      <vt:lpstr>CRTM v3.0 Release Plans</vt:lpstr>
    </vt:vector>
  </TitlesOfParts>
  <Manager/>
  <Company/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JEDI and C++</dc:title>
  <dc:subject/>
  <dc:creator>Honeyager, Ryan</dc:creator>
  <cp:keywords/>
  <dc:description/>
  <cp:lastModifiedBy>Microsoft Office User</cp:lastModifiedBy>
  <cp:revision>318</cp:revision>
  <dcterms:created xsi:type="dcterms:W3CDTF">2019-06-04T23:10:53Z</dcterms:created>
  <dcterms:modified xsi:type="dcterms:W3CDTF">2021-03-25T17:54:24Z</dcterms:modified>
  <cp:category/>
</cp:coreProperties>
</file>