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4" roundtripDataSignature="AMtx7mgwfWktWYmraEuXu19eEsVASynD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81a17a298_0_2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d81a17a298_0_2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gd81a17a298_0_20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d81a17a29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d81a17a29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d81a17a298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d81a17a298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d81a17a298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d81a17a298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81a17a298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81a17a298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d81a17a298_0_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d81a17a298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d81a17a298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d81a17a298_0_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d81a17a298_0_1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d81a17a298_0_1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d81a17a298_0_1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9" name="Google Shape;21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d81a17a298_0_2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d81a17a298_0_2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d81a17a298_0_2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81a17a298_0_223"/>
          <p:cNvSpPr txBox="1"/>
          <p:nvPr>
            <p:ph type="ctrTitle"/>
          </p:nvPr>
        </p:nvSpPr>
        <p:spPr>
          <a:xfrm>
            <a:off x="914400" y="2130428"/>
            <a:ext cx="10363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8" name="Google Shape;98;gd81a17a298_0_223"/>
          <p:cNvSpPr txBox="1"/>
          <p:nvPr>
            <p:ph idx="1" type="subTitle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gd81a17a298_0_223"/>
          <p:cNvSpPr txBox="1"/>
          <p:nvPr>
            <p:ph idx="10" type="dt"/>
          </p:nvPr>
        </p:nvSpPr>
        <p:spPr>
          <a:xfrm>
            <a:off x="609600" y="6356353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gd81a17a298_0_223"/>
          <p:cNvSpPr txBox="1"/>
          <p:nvPr>
            <p:ph idx="11" type="ftr"/>
          </p:nvPr>
        </p:nvSpPr>
        <p:spPr>
          <a:xfrm>
            <a:off x="4165600" y="6356353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gd81a17a298_0_223"/>
          <p:cNvSpPr txBox="1"/>
          <p:nvPr>
            <p:ph idx="12" type="sldNum"/>
          </p:nvPr>
        </p:nvSpPr>
        <p:spPr>
          <a:xfrm>
            <a:off x="8737600" y="6356353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2" name="Google Shape;102;gd81a17a298_0_223"/>
          <p:cNvPicPr preferRelativeResize="0"/>
          <p:nvPr/>
        </p:nvPicPr>
        <p:blipFill rotWithShape="1">
          <a:blip r:embed="rId2">
            <a:alphaModFix/>
          </a:blip>
          <a:srcRect b="5520" l="35080" r="35921" t="2769"/>
          <a:stretch/>
        </p:blipFill>
        <p:spPr>
          <a:xfrm>
            <a:off x="10490201" y="0"/>
            <a:ext cx="1659465" cy="1638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 type="obj">
  <p:cSld name="OBJEC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d81a17a298_0_230"/>
          <p:cNvSpPr/>
          <p:nvPr/>
        </p:nvSpPr>
        <p:spPr>
          <a:xfrm>
            <a:off x="-14446" y="-38257"/>
            <a:ext cx="12192000" cy="1482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d81a17a298_0_230"/>
          <p:cNvSpPr txBox="1"/>
          <p:nvPr>
            <p:ph idx="1" type="body"/>
          </p:nvPr>
        </p:nvSpPr>
        <p:spPr>
          <a:xfrm>
            <a:off x="389466" y="1674190"/>
            <a:ext cx="111930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gd81a17a298_0_230"/>
          <p:cNvSpPr txBox="1"/>
          <p:nvPr>
            <p:ph idx="10" type="dt"/>
          </p:nvPr>
        </p:nvSpPr>
        <p:spPr>
          <a:xfrm>
            <a:off x="609600" y="6356353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gd81a17a298_0_230"/>
          <p:cNvSpPr txBox="1"/>
          <p:nvPr>
            <p:ph idx="11" type="ftr"/>
          </p:nvPr>
        </p:nvSpPr>
        <p:spPr>
          <a:xfrm>
            <a:off x="4165600" y="6356353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gd81a17a298_0_230"/>
          <p:cNvSpPr txBox="1"/>
          <p:nvPr>
            <p:ph idx="12" type="sldNum"/>
          </p:nvPr>
        </p:nvSpPr>
        <p:spPr>
          <a:xfrm>
            <a:off x="8737600" y="6356353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sz="120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full_disk_ahi_true_color_20150819070000 (1).jpg" id="109" name="Google Shape;109;gd81a17a298_0_230"/>
          <p:cNvPicPr preferRelativeResize="0"/>
          <p:nvPr/>
        </p:nvPicPr>
        <p:blipFill rotWithShape="1">
          <a:blip r:embed="rId2">
            <a:alphaModFix/>
          </a:blip>
          <a:srcRect b="62558" l="6071" r="9017" t="22480"/>
          <a:stretch/>
        </p:blipFill>
        <p:spPr>
          <a:xfrm>
            <a:off x="-14445" y="-38257"/>
            <a:ext cx="9405404" cy="148226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d81a17a298_0_230"/>
          <p:cNvSpPr/>
          <p:nvPr/>
        </p:nvSpPr>
        <p:spPr>
          <a:xfrm>
            <a:off x="-28893" y="-38258"/>
            <a:ext cx="12192000" cy="1482300"/>
          </a:xfrm>
          <a:prstGeom prst="rect">
            <a:avLst/>
          </a:prstGeom>
          <a:solidFill>
            <a:schemeClr val="dk1">
              <a:alpha val="6078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gd81a17a298_0_230"/>
          <p:cNvPicPr preferRelativeResize="0"/>
          <p:nvPr/>
        </p:nvPicPr>
        <p:blipFill rotWithShape="1">
          <a:blip r:embed="rId3">
            <a:alphaModFix/>
          </a:blip>
          <a:srcRect b="5520" l="35080" r="35921" t="2769"/>
          <a:stretch/>
        </p:blipFill>
        <p:spPr>
          <a:xfrm>
            <a:off x="10532534" y="-38257"/>
            <a:ext cx="1659465" cy="163846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d81a17a298_0_230"/>
          <p:cNvSpPr txBox="1"/>
          <p:nvPr>
            <p:ph type="title"/>
          </p:nvPr>
        </p:nvSpPr>
        <p:spPr>
          <a:xfrm>
            <a:off x="352443" y="276136"/>
            <a:ext cx="97989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1" i="0" sz="3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3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-14450" y="-38250"/>
            <a:ext cx="12270600" cy="14823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full_disk_ahi_true_color_20150819070000 (1).jpg" id="16" name="Google Shape;16;p4"/>
          <p:cNvPicPr preferRelativeResize="0"/>
          <p:nvPr/>
        </p:nvPicPr>
        <p:blipFill rotWithShape="1">
          <a:blip r:embed="rId1">
            <a:alphaModFix/>
          </a:blip>
          <a:srcRect b="62558" l="6071" r="9017" t="22480"/>
          <a:stretch/>
        </p:blipFill>
        <p:spPr>
          <a:xfrm>
            <a:off x="5" y="-38232"/>
            <a:ext cx="9405404" cy="148226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4"/>
          <p:cNvSpPr/>
          <p:nvPr/>
        </p:nvSpPr>
        <p:spPr>
          <a:xfrm>
            <a:off x="7" y="-38258"/>
            <a:ext cx="12192000" cy="1482300"/>
          </a:xfrm>
          <a:prstGeom prst="rect">
            <a:avLst/>
          </a:prstGeom>
          <a:solidFill>
            <a:srgbClr val="000000">
              <a:alpha val="6078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4"/>
          <p:cNvPicPr preferRelativeResize="0"/>
          <p:nvPr/>
        </p:nvPicPr>
        <p:blipFill rotWithShape="1">
          <a:blip r:embed="rId2">
            <a:alphaModFix/>
          </a:blip>
          <a:srcRect b="5520" l="35080" r="35921" t="2769"/>
          <a:stretch/>
        </p:blipFill>
        <p:spPr>
          <a:xfrm>
            <a:off x="10532534" y="-38257"/>
            <a:ext cx="1659465" cy="163846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d81a17a298_0_215"/>
          <p:cNvSpPr/>
          <p:nvPr/>
        </p:nvSpPr>
        <p:spPr>
          <a:xfrm>
            <a:off x="0" y="3"/>
            <a:ext cx="12192000" cy="1060200"/>
          </a:xfrm>
          <a:prstGeom prst="rect">
            <a:avLst/>
          </a:prstGeom>
          <a:solidFill>
            <a:schemeClr val="dk1">
              <a:alpha val="4941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4F0E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JCSDA_transp.png" id="90" name="Google Shape;90;gd81a17a298_0_2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551241" y="-1"/>
            <a:ext cx="1632000" cy="1224000"/>
          </a:xfrm>
          <a:prstGeom prst="rect">
            <a:avLst/>
          </a:prstGeom>
          <a:noFill/>
          <a:ln>
            <a:noFill/>
          </a:ln>
          <a:effectLst>
            <a:outerShdw blurRad="50800" rotWithShape="0" algn="tr" dir="8100000" dist="203200">
              <a:srgbClr val="000000">
                <a:alpha val="40000"/>
              </a:srgbClr>
            </a:outerShdw>
          </a:effectLst>
        </p:spPr>
      </p:pic>
      <p:sp>
        <p:nvSpPr>
          <p:cNvPr id="91" name="Google Shape;91;gd81a17a298_0_215"/>
          <p:cNvSpPr txBox="1"/>
          <p:nvPr>
            <p:ph idx="1" type="body"/>
          </p:nvPr>
        </p:nvSpPr>
        <p:spPr>
          <a:xfrm>
            <a:off x="609600" y="1600203"/>
            <a:ext cx="109728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gd81a17a298_0_215"/>
          <p:cNvSpPr txBox="1"/>
          <p:nvPr>
            <p:ph idx="10" type="dt"/>
          </p:nvPr>
        </p:nvSpPr>
        <p:spPr>
          <a:xfrm>
            <a:off x="609600" y="6356353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gd81a17a298_0_215"/>
          <p:cNvSpPr txBox="1"/>
          <p:nvPr>
            <p:ph idx="11" type="ftr"/>
          </p:nvPr>
        </p:nvSpPr>
        <p:spPr>
          <a:xfrm>
            <a:off x="4165600" y="6356353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gd81a17a298_0_215"/>
          <p:cNvSpPr txBox="1"/>
          <p:nvPr>
            <p:ph idx="12" type="sldNum"/>
          </p:nvPr>
        </p:nvSpPr>
        <p:spPr>
          <a:xfrm>
            <a:off x="8737600" y="6356353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gd81a17a298_0_215"/>
          <p:cNvSpPr txBox="1"/>
          <p:nvPr>
            <p:ph type="title"/>
          </p:nvPr>
        </p:nvSpPr>
        <p:spPr>
          <a:xfrm>
            <a:off x="349956" y="-1"/>
            <a:ext cx="9618000" cy="105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hyperlink" Target="http://docs-ioda-engines.s3-website-us-east-1.amazonaws.com/" TargetMode="External"/><Relationship Id="rId10" Type="http://schemas.openxmlformats.org/officeDocument/2006/relationships/hyperlink" Target="https://jointcenterforsatellitedataassimilation-jedi-docs.readthedocs-hosted.com/en/latest/inside/jedi-components/ioda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iki.ucar.edu/display/JEDI/2020-07-02%3A+ioda-engines?preview=/418450153/418450154/IodaEnginesIntro.pptx" TargetMode="External"/><Relationship Id="rId4" Type="http://schemas.openxmlformats.org/officeDocument/2006/relationships/hyperlink" Target="https://drive.google.com/file/d/10Kn8FGasfbFl9SNeWevRg79enLYd3gGF/view?usp=sharing" TargetMode="External"/><Relationship Id="rId9" Type="http://schemas.openxmlformats.org/officeDocument/2006/relationships/hyperlink" Target="https://github.com/JCSDA-internal/ioda/tree/develop/src/engines/Examples/Python" TargetMode="External"/><Relationship Id="rId5" Type="http://schemas.openxmlformats.org/officeDocument/2006/relationships/hyperlink" Target="https://wiki.ucar.edu/display/JEDI/2020-09-10%3A+IODA+Engines+Converter+Tutorial" TargetMode="External"/><Relationship Id="rId6" Type="http://schemas.openxmlformats.org/officeDocument/2006/relationships/hyperlink" Target="https://wiki.ucar.edu/display/JEDI/2021-04-01%3A+IODA+v2+and+ecbuild+3.6+migration" TargetMode="External"/><Relationship Id="rId7" Type="http://schemas.openxmlformats.org/officeDocument/2006/relationships/hyperlink" Target="https://github.com/JCSDA-internal/ioda/tree/develop/src/engines/Examples/Basic" TargetMode="External"/><Relationship Id="rId8" Type="http://schemas.openxmlformats.org/officeDocument/2006/relationships/hyperlink" Target="https://github.com/JCSDA-internal/ioda/tree/develop/src/engines/Examples/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d81a17a298_0_20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12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d81a17a298_0_202"/>
          <p:cNvSpPr/>
          <p:nvPr/>
        </p:nvSpPr>
        <p:spPr>
          <a:xfrm>
            <a:off x="4380773" y="1843092"/>
            <a:ext cx="34290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</a:pPr>
            <a:br>
              <a:rPr b="1" i="0" lang="en-US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full_disk_ahi_true_color_20150819070000 (1).jpg" id="120" name="Google Shape;120;gd81a17a298_0_202"/>
          <p:cNvPicPr preferRelativeResize="0"/>
          <p:nvPr/>
        </p:nvPicPr>
        <p:blipFill rotWithShape="1">
          <a:blip r:embed="rId3">
            <a:alphaModFix/>
          </a:blip>
          <a:srcRect b="24276" l="0" r="37417" t="0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d81a17a298_0_202"/>
          <p:cNvSpPr txBox="1"/>
          <p:nvPr>
            <p:ph type="ctrTitle"/>
          </p:nvPr>
        </p:nvSpPr>
        <p:spPr>
          <a:xfrm>
            <a:off x="228600" y="2491675"/>
            <a:ext cx="7459200" cy="2285100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rotWithShape="0" algn="tl" dir="2700000" dist="50800">
              <a:srgbClr val="000000">
                <a:alpha val="851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-US" sz="3600"/>
              <a:t>IODA v2</a:t>
            </a:r>
            <a:br>
              <a:rPr i="1" lang="en-US" sz="2000"/>
            </a:b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400"/>
              <a:t>Stephen Herbener</a:t>
            </a:r>
            <a:br>
              <a:rPr lang="en-US" sz="2400"/>
            </a:br>
            <a:r>
              <a:rPr lang="en-US" sz="2400"/>
              <a:t>Ryan Honeyager</a:t>
            </a:r>
            <a:br>
              <a:rPr lang="en-US" sz="2400"/>
            </a:br>
            <a:br>
              <a:rPr lang="en-US" sz="2400"/>
            </a:br>
            <a:endParaRPr i="1" sz="2400"/>
          </a:p>
        </p:txBody>
      </p:sp>
      <p:grpSp>
        <p:nvGrpSpPr>
          <p:cNvPr id="122" name="Google Shape;122;gd81a17a298_0_202"/>
          <p:cNvGrpSpPr/>
          <p:nvPr/>
        </p:nvGrpSpPr>
        <p:grpSpPr>
          <a:xfrm>
            <a:off x="2635610" y="-69517"/>
            <a:ext cx="6919326" cy="2160367"/>
            <a:chOff x="4130080" y="-69517"/>
            <a:chExt cx="6919326" cy="2160367"/>
          </a:xfrm>
        </p:grpSpPr>
        <p:sp>
          <p:nvSpPr>
            <p:cNvPr id="123" name="Google Shape;123;gd81a17a298_0_202"/>
            <p:cNvSpPr/>
            <p:nvPr/>
          </p:nvSpPr>
          <p:spPr>
            <a:xfrm>
              <a:off x="4150413" y="492897"/>
              <a:ext cx="900300" cy="9156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373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4" name="Google Shape;124;gd81a17a298_0_20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30080" y="-69517"/>
              <a:ext cx="6919326" cy="2160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5" name="Google Shape;125;gd81a17a298_0_202"/>
          <p:cNvSpPr txBox="1"/>
          <p:nvPr/>
        </p:nvSpPr>
        <p:spPr>
          <a:xfrm>
            <a:off x="228600" y="6581099"/>
            <a:ext cx="51252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Calibri"/>
              <a:buNone/>
            </a:pPr>
            <a:r>
              <a:rPr lang="en-US" sz="12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May</a:t>
            </a:r>
            <a:r>
              <a:rPr b="0" i="0" lang="en-US" sz="1200" u="none" cap="none" strike="noStrik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b="0" i="0" lang="en-US" sz="1200" u="none" cap="none" strike="noStrike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, 202</a:t>
            </a:r>
            <a:r>
              <a:rPr lang="en-US" sz="120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d81a17a298_0_202"/>
          <p:cNvSpPr txBox="1"/>
          <p:nvPr/>
        </p:nvSpPr>
        <p:spPr>
          <a:xfrm>
            <a:off x="-778476" y="6141308"/>
            <a:ext cx="18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d81a17a298_0_0"/>
          <p:cNvSpPr/>
          <p:nvPr/>
        </p:nvSpPr>
        <p:spPr>
          <a:xfrm>
            <a:off x="449225" y="3184100"/>
            <a:ext cx="10904700" cy="2263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User-facing classes</a:t>
            </a:r>
            <a:endParaRPr/>
          </a:p>
        </p:txBody>
      </p:sp>
      <p:sp>
        <p:nvSpPr>
          <p:cNvPr id="133" name="Google Shape;133;gd81a17a298_0_0"/>
          <p:cNvSpPr/>
          <p:nvPr/>
        </p:nvSpPr>
        <p:spPr>
          <a:xfrm>
            <a:off x="9688050" y="0"/>
            <a:ext cx="2530500" cy="155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d81a17a298_0_0"/>
          <p:cNvSpPr txBox="1"/>
          <p:nvPr>
            <p:ph type="title"/>
          </p:nvPr>
        </p:nvSpPr>
        <p:spPr>
          <a:xfrm>
            <a:off x="838200" y="0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idea</a:t>
            </a:r>
            <a:endParaRPr/>
          </a:p>
        </p:txBody>
      </p:sp>
      <p:sp>
        <p:nvSpPr>
          <p:cNvPr id="135" name="Google Shape;135;gd81a17a298_0_0"/>
          <p:cNvSpPr txBox="1"/>
          <p:nvPr>
            <p:ph idx="1" type="body"/>
          </p:nvPr>
        </p:nvSpPr>
        <p:spPr>
          <a:xfrm>
            <a:off x="807050" y="1419175"/>
            <a:ext cx="10515600" cy="132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Build high performance data storage containers. Separate the client interface from the storage implementation details.</a:t>
            </a:r>
            <a:endParaRPr/>
          </a:p>
        </p:txBody>
      </p:sp>
      <p:sp>
        <p:nvSpPr>
          <p:cNvPr id="136" name="Google Shape;136;gd81a17a298_0_0"/>
          <p:cNvSpPr/>
          <p:nvPr/>
        </p:nvSpPr>
        <p:spPr>
          <a:xfrm>
            <a:off x="807050" y="2431225"/>
            <a:ext cx="1531800" cy="509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HDF5</a:t>
            </a:r>
            <a:endParaRPr sz="2400"/>
          </a:p>
        </p:txBody>
      </p:sp>
      <p:sp>
        <p:nvSpPr>
          <p:cNvPr id="137" name="Google Shape;137;gd81a17a298_0_0"/>
          <p:cNvSpPr/>
          <p:nvPr/>
        </p:nvSpPr>
        <p:spPr>
          <a:xfrm>
            <a:off x="2535414" y="2431225"/>
            <a:ext cx="1531800" cy="509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ObsStore</a:t>
            </a:r>
            <a:endParaRPr sz="2400"/>
          </a:p>
        </p:txBody>
      </p:sp>
      <p:sp>
        <p:nvSpPr>
          <p:cNvPr id="138" name="Google Shape;138;gd81a17a298_0_0"/>
          <p:cNvSpPr/>
          <p:nvPr/>
        </p:nvSpPr>
        <p:spPr>
          <a:xfrm>
            <a:off x="4263778" y="2431225"/>
            <a:ext cx="1531800" cy="5091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BUFR</a:t>
            </a:r>
            <a:endParaRPr sz="2400"/>
          </a:p>
        </p:txBody>
      </p:sp>
      <p:sp>
        <p:nvSpPr>
          <p:cNvPr id="139" name="Google Shape;139;gd81a17a298_0_0"/>
          <p:cNvSpPr/>
          <p:nvPr/>
        </p:nvSpPr>
        <p:spPr>
          <a:xfrm>
            <a:off x="5992142" y="2431225"/>
            <a:ext cx="1531800" cy="5091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ODC</a:t>
            </a:r>
            <a:endParaRPr sz="2400"/>
          </a:p>
        </p:txBody>
      </p:sp>
      <p:sp>
        <p:nvSpPr>
          <p:cNvPr id="140" name="Google Shape;140;gd81a17a298_0_0"/>
          <p:cNvSpPr/>
          <p:nvPr/>
        </p:nvSpPr>
        <p:spPr>
          <a:xfrm>
            <a:off x="7720506" y="2431225"/>
            <a:ext cx="1531800" cy="5091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YAML</a:t>
            </a:r>
            <a:endParaRPr sz="2400"/>
          </a:p>
        </p:txBody>
      </p:sp>
      <p:sp>
        <p:nvSpPr>
          <p:cNvPr id="141" name="Google Shape;141;gd81a17a298_0_0"/>
          <p:cNvSpPr/>
          <p:nvPr/>
        </p:nvSpPr>
        <p:spPr>
          <a:xfrm>
            <a:off x="9448856" y="2431225"/>
            <a:ext cx="1531800" cy="5091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ATLAS</a:t>
            </a:r>
            <a:endParaRPr sz="2400"/>
          </a:p>
        </p:txBody>
      </p:sp>
      <p:sp>
        <p:nvSpPr>
          <p:cNvPr id="142" name="Google Shape;142;gd81a17a298_0_0"/>
          <p:cNvSpPr/>
          <p:nvPr/>
        </p:nvSpPr>
        <p:spPr>
          <a:xfrm>
            <a:off x="807050" y="3440863"/>
            <a:ext cx="10173600" cy="509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IODA-Engines: Groups, Variables, Dimensions, Attributes, Type System</a:t>
            </a:r>
            <a:endParaRPr sz="2400"/>
          </a:p>
        </p:txBody>
      </p:sp>
      <p:sp>
        <p:nvSpPr>
          <p:cNvPr id="143" name="Google Shape;143;gd81a17a298_0_0"/>
          <p:cNvSpPr/>
          <p:nvPr/>
        </p:nvSpPr>
        <p:spPr>
          <a:xfrm>
            <a:off x="807000" y="4450513"/>
            <a:ext cx="1728300" cy="509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ObsSpace</a:t>
            </a:r>
            <a:endParaRPr sz="2400"/>
          </a:p>
        </p:txBody>
      </p:sp>
      <p:sp>
        <p:nvSpPr>
          <p:cNvPr id="144" name="Google Shape;144;gd81a17a298_0_0"/>
          <p:cNvSpPr/>
          <p:nvPr/>
        </p:nvSpPr>
        <p:spPr>
          <a:xfrm>
            <a:off x="4044925" y="4452175"/>
            <a:ext cx="1728300" cy="5091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Converters</a:t>
            </a:r>
            <a:endParaRPr sz="2400"/>
          </a:p>
        </p:txBody>
      </p:sp>
      <p:sp>
        <p:nvSpPr>
          <p:cNvPr id="145" name="Google Shape;145;gd81a17a298_0_0"/>
          <p:cNvSpPr/>
          <p:nvPr/>
        </p:nvSpPr>
        <p:spPr>
          <a:xfrm>
            <a:off x="6036350" y="4450525"/>
            <a:ext cx="1891200" cy="5091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Diagnostics</a:t>
            </a:r>
            <a:endParaRPr sz="2400"/>
          </a:p>
        </p:txBody>
      </p:sp>
      <p:sp>
        <p:nvSpPr>
          <p:cNvPr id="146" name="Google Shape;146;gd81a17a298_0_0"/>
          <p:cNvSpPr txBox="1"/>
          <p:nvPr/>
        </p:nvSpPr>
        <p:spPr>
          <a:xfrm>
            <a:off x="121250" y="5644075"/>
            <a:ext cx="60234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Consistent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, well-documented data access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Less code duplication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Separation of data access / frame reads / MPI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d81a17a298_0_0"/>
          <p:cNvSpPr txBox="1"/>
          <p:nvPr/>
        </p:nvSpPr>
        <p:spPr>
          <a:xfrm>
            <a:off x="5929625" y="5644075"/>
            <a:ext cx="62313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Cross-language bindings (</a:t>
            </a:r>
            <a:r>
              <a:rPr lang="en-US" sz="2200">
                <a:solidFill>
                  <a:srgbClr val="93C47D"/>
                </a:solidFill>
                <a:latin typeface="Calibri"/>
                <a:ea typeface="Calibri"/>
                <a:cs typeface="Calibri"/>
                <a:sym typeface="Calibri"/>
              </a:rPr>
              <a:t>C++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200">
                <a:solidFill>
                  <a:srgbClr val="93C47D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200">
                <a:solidFill>
                  <a:srgbClr val="93C47D"/>
                </a:solidFill>
                <a:latin typeface="Calibri"/>
                <a:ea typeface="Calibri"/>
                <a:cs typeface="Calibri"/>
                <a:sym typeface="Calibri"/>
              </a:rPr>
              <a:t>Python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200">
                <a:solidFill>
                  <a:srgbClr val="F1C232"/>
                </a:solidFill>
                <a:latin typeface="Calibri"/>
                <a:ea typeface="Calibri"/>
                <a:cs typeface="Calibri"/>
                <a:sym typeface="Calibri"/>
              </a:rPr>
              <a:t>Fortran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)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Multidimensional data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Rich type system (more integers and floats)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8" name="Google Shape;148;gd81a17a298_0_0"/>
          <p:cNvCxnSpPr>
            <a:stCxn id="136" idx="2"/>
          </p:cNvCxnSpPr>
          <p:nvPr/>
        </p:nvCxnSpPr>
        <p:spPr>
          <a:xfrm>
            <a:off x="1572950" y="2940325"/>
            <a:ext cx="134100" cy="45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" name="Google Shape;149;gd81a17a298_0_0"/>
          <p:cNvCxnSpPr>
            <a:stCxn id="138" idx="2"/>
          </p:cNvCxnSpPr>
          <p:nvPr/>
        </p:nvCxnSpPr>
        <p:spPr>
          <a:xfrm flipH="1">
            <a:off x="5016178" y="2940325"/>
            <a:ext cx="13500" cy="47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0" name="Google Shape;150;gd81a17a298_0_0"/>
          <p:cNvCxnSpPr/>
          <p:nvPr/>
        </p:nvCxnSpPr>
        <p:spPr>
          <a:xfrm flipH="1">
            <a:off x="6751303" y="2954350"/>
            <a:ext cx="13500" cy="47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1" name="Google Shape;151;gd81a17a298_0_0"/>
          <p:cNvCxnSpPr/>
          <p:nvPr/>
        </p:nvCxnSpPr>
        <p:spPr>
          <a:xfrm flipH="1">
            <a:off x="8412478" y="2943100"/>
            <a:ext cx="78000" cy="495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gd81a17a298_0_0"/>
          <p:cNvCxnSpPr/>
          <p:nvPr/>
        </p:nvCxnSpPr>
        <p:spPr>
          <a:xfrm flipH="1">
            <a:off x="10138153" y="2943100"/>
            <a:ext cx="78000" cy="495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gd81a17a298_0_0"/>
          <p:cNvCxnSpPr/>
          <p:nvPr/>
        </p:nvCxnSpPr>
        <p:spPr>
          <a:xfrm>
            <a:off x="3294563" y="2961850"/>
            <a:ext cx="134100" cy="45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" name="Google Shape;154;gd81a17a298_0_0"/>
          <p:cNvCxnSpPr>
            <a:endCxn id="143" idx="0"/>
          </p:cNvCxnSpPr>
          <p:nvPr/>
        </p:nvCxnSpPr>
        <p:spPr>
          <a:xfrm flipH="1">
            <a:off x="1671150" y="3951613"/>
            <a:ext cx="185700" cy="49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5" name="Google Shape;155;gd81a17a298_0_0"/>
          <p:cNvSpPr/>
          <p:nvPr/>
        </p:nvSpPr>
        <p:spPr>
          <a:xfrm>
            <a:off x="8190675" y="4450525"/>
            <a:ext cx="2789700" cy="5091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Other Containers</a:t>
            </a:r>
            <a:endParaRPr sz="2400"/>
          </a:p>
        </p:txBody>
      </p:sp>
      <p:cxnSp>
        <p:nvCxnSpPr>
          <p:cNvPr id="156" name="Google Shape;156;gd81a17a298_0_0"/>
          <p:cNvCxnSpPr>
            <a:endCxn id="144" idx="0"/>
          </p:cNvCxnSpPr>
          <p:nvPr/>
        </p:nvCxnSpPr>
        <p:spPr>
          <a:xfrm flipH="1">
            <a:off x="4909075" y="3953275"/>
            <a:ext cx="22500" cy="49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7" name="Google Shape;157;gd81a17a298_0_0"/>
          <p:cNvCxnSpPr>
            <a:endCxn id="145" idx="0"/>
          </p:cNvCxnSpPr>
          <p:nvPr/>
        </p:nvCxnSpPr>
        <p:spPr>
          <a:xfrm>
            <a:off x="6903350" y="3951625"/>
            <a:ext cx="78600" cy="49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8" name="Google Shape;158;gd81a17a298_0_0"/>
          <p:cNvCxnSpPr/>
          <p:nvPr/>
        </p:nvCxnSpPr>
        <p:spPr>
          <a:xfrm>
            <a:off x="9173700" y="3951625"/>
            <a:ext cx="78600" cy="49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9" name="Google Shape;159;gd81a17a298_0_0"/>
          <p:cNvSpPr txBox="1"/>
          <p:nvPr/>
        </p:nvSpPr>
        <p:spPr>
          <a:xfrm>
            <a:off x="8561700" y="9925"/>
            <a:ext cx="3630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highlight>
                  <a:srgbClr val="00FF00"/>
                </a:highlight>
                <a:latin typeface="Calibri"/>
                <a:ea typeface="Calibri"/>
                <a:cs typeface="Calibri"/>
                <a:sym typeface="Calibri"/>
              </a:rPr>
              <a:t>IODA v2 Release (Q1)</a:t>
            </a:r>
            <a:endParaRPr sz="2000">
              <a:highlight>
                <a:srgbClr val="00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After Release (Q2)</a:t>
            </a:r>
            <a:endParaRPr sz="2000"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Planned / Potential</a:t>
            </a:r>
            <a:endParaRPr sz="2000">
              <a:highlight>
                <a:srgbClr val="FF99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d81a17a298_0_0"/>
          <p:cNvSpPr/>
          <p:nvPr/>
        </p:nvSpPr>
        <p:spPr>
          <a:xfrm>
            <a:off x="2789800" y="4450525"/>
            <a:ext cx="999600" cy="509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Bias</a:t>
            </a:r>
            <a:endParaRPr sz="2400"/>
          </a:p>
        </p:txBody>
      </p:sp>
      <p:cxnSp>
        <p:nvCxnSpPr>
          <p:cNvPr id="161" name="Google Shape;161;gd81a17a298_0_0"/>
          <p:cNvCxnSpPr/>
          <p:nvPr/>
        </p:nvCxnSpPr>
        <p:spPr>
          <a:xfrm flipH="1">
            <a:off x="3278863" y="3971500"/>
            <a:ext cx="22500" cy="49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d81a17a298_0_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Release features</a:t>
            </a:r>
            <a:endParaRPr/>
          </a:p>
        </p:txBody>
      </p:sp>
      <p:sp>
        <p:nvSpPr>
          <p:cNvPr id="168" name="Google Shape;168;gd81a17a298_0_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ObsSpace is migrated to ioda-engines.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Multidimensional variables are now supported.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Radiances are stored in 2-D.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Changes are fully backwards compatible with UFO!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get_db, put_db interface remains available for now.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After release, we will migrate UFO to prefer the newer functions.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Standalone ioda-python interface.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Converters and diagnostics can use ioda to read and write ioda data.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d81a17a298_0_1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Breaking changes</a:t>
            </a:r>
            <a:endParaRPr/>
          </a:p>
        </p:txBody>
      </p:sp>
      <p:sp>
        <p:nvSpPr>
          <p:cNvPr id="175" name="Google Shape;175;gd81a17a298_0_12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New IODA file format.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Observation files and bias correction files are upgraded to the new format.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GeoVaLs test data are unchanged, pending code refactor to C++.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Converters will switch to the new format after release.</a:t>
            </a:r>
            <a:br>
              <a:rPr lang="en-US"/>
            </a:br>
            <a:r>
              <a:rPr lang="en-US" u="sng"/>
              <a:t>We provide a file upgrade program to convert to the new format.</a:t>
            </a:r>
            <a:br>
              <a:rPr lang="en-US" u="sng"/>
            </a:br>
            <a:endParaRPr u="sng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Further changes to the format are anticipated. Data conventions will be tackled by OBS. Variable names, units, dimensions, attributes, etc.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Converted test data are staged on GitHub using Git LFS.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ufo-data and ioda-data repositories.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IODA test files should be stored in ioda-data. UFO test files should be in ufo-data.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81a17a298_0_5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IODA layout and standards</a:t>
            </a:r>
            <a:endParaRPr/>
          </a:p>
        </p:txBody>
      </p:sp>
      <p:sp>
        <p:nvSpPr>
          <p:cNvPr id="182" name="Google Shape;182;gd81a17a298_0_55"/>
          <p:cNvSpPr/>
          <p:nvPr/>
        </p:nvSpPr>
        <p:spPr>
          <a:xfrm>
            <a:off x="220771" y="1778434"/>
            <a:ext cx="1100370" cy="797931"/>
          </a:xfrm>
          <a:prstGeom prst="flowChartProcess">
            <a:avLst/>
          </a:prstGeom>
          <a:noFill/>
          <a:ln cap="flat" cmpd="sng" w="508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endParaRPr/>
          </a:p>
        </p:txBody>
      </p:sp>
      <p:cxnSp>
        <p:nvCxnSpPr>
          <p:cNvPr id="183" name="Google Shape;183;gd81a17a298_0_55"/>
          <p:cNvCxnSpPr>
            <a:stCxn id="182" idx="2"/>
            <a:endCxn id="184" idx="1"/>
          </p:cNvCxnSpPr>
          <p:nvPr/>
        </p:nvCxnSpPr>
        <p:spPr>
          <a:xfrm flipH="1" rot="-5400000">
            <a:off x="610306" y="2737015"/>
            <a:ext cx="820500" cy="499200"/>
          </a:xfrm>
          <a:prstGeom prst="bentConnector2">
            <a:avLst/>
          </a:prstGeom>
          <a:noFill/>
          <a:ln cap="flat" cmpd="sng" w="50800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cxnSp>
        <p:nvCxnSpPr>
          <p:cNvPr id="185" name="Google Shape;185;gd81a17a298_0_55"/>
          <p:cNvCxnSpPr>
            <a:stCxn id="182" idx="2"/>
            <a:endCxn id="186" idx="1"/>
          </p:cNvCxnSpPr>
          <p:nvPr/>
        </p:nvCxnSpPr>
        <p:spPr>
          <a:xfrm flipH="1" rot="-5400000">
            <a:off x="-286544" y="3633865"/>
            <a:ext cx="2614200" cy="499200"/>
          </a:xfrm>
          <a:prstGeom prst="bentConnector2">
            <a:avLst/>
          </a:prstGeom>
          <a:noFill/>
          <a:ln cap="flat" cmpd="sng" w="50800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cxnSp>
        <p:nvCxnSpPr>
          <p:cNvPr id="187" name="Google Shape;187;gd81a17a298_0_55"/>
          <p:cNvCxnSpPr>
            <a:stCxn id="184" idx="2"/>
            <a:endCxn id="188" idx="1"/>
          </p:cNvCxnSpPr>
          <p:nvPr/>
        </p:nvCxnSpPr>
        <p:spPr>
          <a:xfrm flipH="1" rot="-5400000">
            <a:off x="2040922" y="3659369"/>
            <a:ext cx="482700" cy="419400"/>
          </a:xfrm>
          <a:prstGeom prst="bentConnector2">
            <a:avLst/>
          </a:prstGeom>
          <a:noFill/>
          <a:ln cap="flat" cmpd="sng" w="50800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sp>
        <p:nvSpPr>
          <p:cNvPr id="184" name="Google Shape;184;gd81a17a298_0_55"/>
          <p:cNvSpPr/>
          <p:nvPr/>
        </p:nvSpPr>
        <p:spPr>
          <a:xfrm>
            <a:off x="1270109" y="3166054"/>
            <a:ext cx="1604926" cy="461665"/>
          </a:xfrm>
          <a:prstGeom prst="flowChartProcess">
            <a:avLst/>
          </a:prstGeom>
          <a:noFill/>
          <a:ln cap="flat" cmpd="sng" w="508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ObsValue</a:t>
            </a:r>
            <a:endParaRPr sz="2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gd81a17a298_0_55"/>
          <p:cNvCxnSpPr>
            <a:stCxn id="186" idx="2"/>
            <a:endCxn id="190" idx="1"/>
          </p:cNvCxnSpPr>
          <p:nvPr/>
        </p:nvCxnSpPr>
        <p:spPr>
          <a:xfrm flipH="1" rot="-5400000">
            <a:off x="2026143" y="5435791"/>
            <a:ext cx="480300" cy="451500"/>
          </a:xfrm>
          <a:prstGeom prst="bentConnector2">
            <a:avLst/>
          </a:prstGeom>
          <a:noFill/>
          <a:ln cap="flat" cmpd="sng" w="50800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sp>
        <p:nvSpPr>
          <p:cNvPr id="186" name="Google Shape;186;gd81a17a298_0_55"/>
          <p:cNvSpPr/>
          <p:nvPr/>
        </p:nvSpPr>
        <p:spPr>
          <a:xfrm>
            <a:off x="1270109" y="4959725"/>
            <a:ext cx="1540868" cy="461666"/>
          </a:xfrm>
          <a:prstGeom prst="flowChartProcess">
            <a:avLst/>
          </a:prstGeom>
          <a:noFill/>
          <a:ln cap="flat" cmpd="sng" w="508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ObsError</a:t>
            </a:r>
            <a:endParaRPr sz="2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d81a17a298_0_55"/>
          <p:cNvSpPr txBox="1"/>
          <p:nvPr/>
        </p:nvSpPr>
        <p:spPr>
          <a:xfrm>
            <a:off x="1887991" y="1932957"/>
            <a:ext cx="160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ObsGroup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" name="Google Shape;192;gd81a17a298_0_55"/>
          <p:cNvCxnSpPr>
            <a:stCxn id="191" idx="1"/>
            <a:endCxn id="182" idx="3"/>
          </p:cNvCxnSpPr>
          <p:nvPr/>
        </p:nvCxnSpPr>
        <p:spPr>
          <a:xfrm flipH="1">
            <a:off x="1321291" y="2163807"/>
            <a:ext cx="566700" cy="13500"/>
          </a:xfrm>
          <a:prstGeom prst="bentConnector3">
            <a:avLst>
              <a:gd fmla="val 50013" name="adj1"/>
            </a:avLst>
          </a:prstGeom>
          <a:noFill/>
          <a:ln cap="flat" cmpd="sng" w="50800">
            <a:solidFill>
              <a:srgbClr val="7F7F7F"/>
            </a:solidFill>
            <a:prstDash val="dot"/>
            <a:round/>
            <a:headEnd len="sm" w="sm" type="none"/>
            <a:tailEnd len="lg" w="lg" type="triangle"/>
          </a:ln>
        </p:spPr>
      </p:cxnSp>
      <p:sp>
        <p:nvSpPr>
          <p:cNvPr id="193" name="Google Shape;193;gd81a17a298_0_55"/>
          <p:cNvSpPr txBox="1"/>
          <p:nvPr>
            <p:ph idx="1" type="body"/>
          </p:nvPr>
        </p:nvSpPr>
        <p:spPr>
          <a:xfrm>
            <a:off x="4327425" y="1825625"/>
            <a:ext cx="70263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IODA files are collections of variables organized into Groups to form a tree structure.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Variables are always placed into a group. ObsValue, ObsError, PreQC, …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Variable names, units, types, and dimensions should follow obs conventions.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Dimension scales (location, channel, etc.) should be placed at the root node of the tree. Each axis of every variable should be attached to a scale.</a:t>
            </a:r>
            <a:endParaRPr/>
          </a:p>
        </p:txBody>
      </p:sp>
      <p:sp>
        <p:nvSpPr>
          <p:cNvPr id="188" name="Google Shape;188;gd81a17a298_0_55"/>
          <p:cNvSpPr/>
          <p:nvPr/>
        </p:nvSpPr>
        <p:spPr>
          <a:xfrm>
            <a:off x="2491893" y="3840425"/>
            <a:ext cx="1001100" cy="539750"/>
          </a:xfrm>
          <a:prstGeom prst="flowChartProcess">
            <a:avLst/>
          </a:prstGeom>
          <a:noFill/>
          <a:ln cap="flat" cmpd="sng" w="508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3"/>
                </a:solidFill>
              </a:rPr>
              <a:t>Var1</a:t>
            </a:r>
            <a:endParaRPr/>
          </a:p>
        </p:txBody>
      </p:sp>
      <p:sp>
        <p:nvSpPr>
          <p:cNvPr id="190" name="Google Shape;190;gd81a17a298_0_55"/>
          <p:cNvSpPr/>
          <p:nvPr/>
        </p:nvSpPr>
        <p:spPr>
          <a:xfrm>
            <a:off x="2491893" y="5631750"/>
            <a:ext cx="1001100" cy="539750"/>
          </a:xfrm>
          <a:prstGeom prst="flowChartProcess">
            <a:avLst/>
          </a:prstGeom>
          <a:noFill/>
          <a:ln cap="flat" cmpd="sng" w="508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3"/>
                </a:solidFill>
              </a:rPr>
              <a:t>Var2</a:t>
            </a:r>
            <a:endParaRPr/>
          </a:p>
        </p:txBody>
      </p:sp>
      <p:sp>
        <p:nvSpPr>
          <p:cNvPr id="194" name="Google Shape;194;gd81a17a298_0_55"/>
          <p:cNvSpPr txBox="1"/>
          <p:nvPr/>
        </p:nvSpPr>
        <p:spPr>
          <a:xfrm>
            <a:off x="2500603" y="4420925"/>
            <a:ext cx="1826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ObsValue/</a:t>
            </a:r>
            <a:r>
              <a:rPr lang="en-US" sz="1800">
                <a:solidFill>
                  <a:schemeClr val="dk1"/>
                </a:solidFill>
              </a:rPr>
              <a:t>Var1</a:t>
            </a:r>
            <a:endParaRPr/>
          </a:p>
        </p:txBody>
      </p:sp>
      <p:sp>
        <p:nvSpPr>
          <p:cNvPr id="195" name="Google Shape;195;gd81a17a298_0_55"/>
          <p:cNvSpPr txBox="1"/>
          <p:nvPr/>
        </p:nvSpPr>
        <p:spPr>
          <a:xfrm>
            <a:off x="2614750" y="6181400"/>
            <a:ext cx="171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ObsError/</a:t>
            </a:r>
            <a:r>
              <a:rPr lang="en-US" sz="1800">
                <a:solidFill>
                  <a:schemeClr val="dk1"/>
                </a:solidFill>
              </a:rPr>
              <a:t>Var2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d81a17a298_0_14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IODA format changes</a:t>
            </a:r>
            <a:endParaRPr/>
          </a:p>
        </p:txBody>
      </p:sp>
      <p:sp>
        <p:nvSpPr>
          <p:cNvPr id="202" name="Google Shape;202;gd81a17a298_0_145"/>
          <p:cNvSpPr/>
          <p:nvPr/>
        </p:nvSpPr>
        <p:spPr>
          <a:xfrm>
            <a:off x="220771" y="1778434"/>
            <a:ext cx="1100370" cy="797931"/>
          </a:xfrm>
          <a:prstGeom prst="flowChartProcess">
            <a:avLst/>
          </a:prstGeom>
          <a:noFill/>
          <a:ln cap="flat" cmpd="sng" w="508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endParaRPr/>
          </a:p>
        </p:txBody>
      </p:sp>
      <p:sp>
        <p:nvSpPr>
          <p:cNvPr id="203" name="Google Shape;203;gd81a17a298_0_145"/>
          <p:cNvSpPr/>
          <p:nvPr/>
        </p:nvSpPr>
        <p:spPr>
          <a:xfrm>
            <a:off x="2491893" y="3840425"/>
            <a:ext cx="1001100" cy="539750"/>
          </a:xfrm>
          <a:prstGeom prst="flowChartProcess">
            <a:avLst/>
          </a:prstGeom>
          <a:noFill/>
          <a:ln cap="flat" cmpd="sng" w="508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3"/>
                </a:solidFill>
              </a:rPr>
              <a:t>Var1</a:t>
            </a:r>
            <a:endParaRPr/>
          </a:p>
        </p:txBody>
      </p:sp>
      <p:cxnSp>
        <p:nvCxnSpPr>
          <p:cNvPr id="204" name="Google Shape;204;gd81a17a298_0_145"/>
          <p:cNvCxnSpPr>
            <a:stCxn id="202" idx="2"/>
            <a:endCxn id="205" idx="1"/>
          </p:cNvCxnSpPr>
          <p:nvPr/>
        </p:nvCxnSpPr>
        <p:spPr>
          <a:xfrm flipH="1" rot="-5400000">
            <a:off x="610306" y="2737015"/>
            <a:ext cx="820500" cy="499200"/>
          </a:xfrm>
          <a:prstGeom prst="bentConnector2">
            <a:avLst/>
          </a:prstGeom>
          <a:noFill/>
          <a:ln cap="flat" cmpd="sng" w="50800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cxnSp>
        <p:nvCxnSpPr>
          <p:cNvPr id="206" name="Google Shape;206;gd81a17a298_0_145"/>
          <p:cNvCxnSpPr>
            <a:stCxn id="202" idx="2"/>
            <a:endCxn id="207" idx="1"/>
          </p:cNvCxnSpPr>
          <p:nvPr/>
        </p:nvCxnSpPr>
        <p:spPr>
          <a:xfrm flipH="1" rot="-5400000">
            <a:off x="-286544" y="3633865"/>
            <a:ext cx="2614200" cy="499200"/>
          </a:xfrm>
          <a:prstGeom prst="bentConnector2">
            <a:avLst/>
          </a:prstGeom>
          <a:noFill/>
          <a:ln cap="flat" cmpd="sng" w="50800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cxnSp>
        <p:nvCxnSpPr>
          <p:cNvPr id="208" name="Google Shape;208;gd81a17a298_0_145"/>
          <p:cNvCxnSpPr>
            <a:stCxn id="205" idx="2"/>
            <a:endCxn id="203" idx="1"/>
          </p:cNvCxnSpPr>
          <p:nvPr/>
        </p:nvCxnSpPr>
        <p:spPr>
          <a:xfrm flipH="1" rot="-5400000">
            <a:off x="2040922" y="3659369"/>
            <a:ext cx="482700" cy="419400"/>
          </a:xfrm>
          <a:prstGeom prst="bentConnector2">
            <a:avLst/>
          </a:prstGeom>
          <a:noFill/>
          <a:ln cap="flat" cmpd="sng" w="50800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sp>
        <p:nvSpPr>
          <p:cNvPr id="205" name="Google Shape;205;gd81a17a298_0_145"/>
          <p:cNvSpPr/>
          <p:nvPr/>
        </p:nvSpPr>
        <p:spPr>
          <a:xfrm>
            <a:off x="1270109" y="3166054"/>
            <a:ext cx="1604926" cy="461665"/>
          </a:xfrm>
          <a:prstGeom prst="flowChartProcess">
            <a:avLst/>
          </a:prstGeom>
          <a:noFill/>
          <a:ln cap="flat" cmpd="sng" w="508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ObsValue</a:t>
            </a:r>
            <a:endParaRPr sz="2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d81a17a298_0_145"/>
          <p:cNvSpPr/>
          <p:nvPr/>
        </p:nvSpPr>
        <p:spPr>
          <a:xfrm>
            <a:off x="2491893" y="5631750"/>
            <a:ext cx="1001100" cy="539750"/>
          </a:xfrm>
          <a:prstGeom prst="flowChartProcess">
            <a:avLst/>
          </a:prstGeom>
          <a:noFill/>
          <a:ln cap="flat" cmpd="sng" w="508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3"/>
                </a:solidFill>
              </a:rPr>
              <a:t>Var2</a:t>
            </a:r>
            <a:endParaRPr/>
          </a:p>
        </p:txBody>
      </p:sp>
      <p:cxnSp>
        <p:nvCxnSpPr>
          <p:cNvPr id="210" name="Google Shape;210;gd81a17a298_0_145"/>
          <p:cNvCxnSpPr>
            <a:stCxn id="207" idx="2"/>
            <a:endCxn id="209" idx="1"/>
          </p:cNvCxnSpPr>
          <p:nvPr/>
        </p:nvCxnSpPr>
        <p:spPr>
          <a:xfrm flipH="1" rot="-5400000">
            <a:off x="2026143" y="5435791"/>
            <a:ext cx="480300" cy="451500"/>
          </a:xfrm>
          <a:prstGeom prst="bentConnector2">
            <a:avLst/>
          </a:prstGeom>
          <a:noFill/>
          <a:ln cap="flat" cmpd="sng" w="50800">
            <a:solidFill>
              <a:schemeClr val="dk1"/>
            </a:solidFill>
            <a:prstDash val="solid"/>
            <a:round/>
            <a:headEnd len="sm" w="sm" type="none"/>
            <a:tailEnd len="lg" w="lg" type="triangle"/>
          </a:ln>
        </p:spPr>
      </p:cxnSp>
      <p:sp>
        <p:nvSpPr>
          <p:cNvPr id="207" name="Google Shape;207;gd81a17a298_0_145"/>
          <p:cNvSpPr/>
          <p:nvPr/>
        </p:nvSpPr>
        <p:spPr>
          <a:xfrm>
            <a:off x="1270109" y="4959725"/>
            <a:ext cx="1540868" cy="461666"/>
          </a:xfrm>
          <a:prstGeom prst="flowChartProcess">
            <a:avLst/>
          </a:prstGeom>
          <a:noFill/>
          <a:ln cap="flat" cmpd="sng" w="508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ObsError</a:t>
            </a:r>
            <a:endParaRPr sz="2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d81a17a298_0_145"/>
          <p:cNvSpPr txBox="1"/>
          <p:nvPr/>
        </p:nvSpPr>
        <p:spPr>
          <a:xfrm>
            <a:off x="1887991" y="1932957"/>
            <a:ext cx="160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ObsGroup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gd81a17a298_0_145"/>
          <p:cNvCxnSpPr>
            <a:stCxn id="211" idx="1"/>
            <a:endCxn id="202" idx="3"/>
          </p:cNvCxnSpPr>
          <p:nvPr/>
        </p:nvCxnSpPr>
        <p:spPr>
          <a:xfrm flipH="1">
            <a:off x="1321291" y="2163807"/>
            <a:ext cx="566700" cy="13500"/>
          </a:xfrm>
          <a:prstGeom prst="bentConnector3">
            <a:avLst>
              <a:gd fmla="val 50013" name="adj1"/>
            </a:avLst>
          </a:prstGeom>
          <a:noFill/>
          <a:ln cap="flat" cmpd="sng" w="50800">
            <a:solidFill>
              <a:srgbClr val="7F7F7F"/>
            </a:solidFill>
            <a:prstDash val="dot"/>
            <a:round/>
            <a:headEnd len="sm" w="sm" type="none"/>
            <a:tailEnd len="lg" w="lg" type="triangle"/>
          </a:ln>
        </p:spPr>
      </p:cxnSp>
      <p:sp>
        <p:nvSpPr>
          <p:cNvPr id="213" name="Google Shape;213;gd81a17a298_0_145"/>
          <p:cNvSpPr txBox="1"/>
          <p:nvPr/>
        </p:nvSpPr>
        <p:spPr>
          <a:xfrm>
            <a:off x="2500603" y="4420925"/>
            <a:ext cx="1826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ObsValue/</a:t>
            </a:r>
            <a:r>
              <a:rPr lang="en-US" sz="1800">
                <a:solidFill>
                  <a:schemeClr val="dk1"/>
                </a:solidFill>
              </a:rPr>
              <a:t>Var1</a:t>
            </a:r>
            <a:endParaRPr/>
          </a:p>
        </p:txBody>
      </p:sp>
      <p:sp>
        <p:nvSpPr>
          <p:cNvPr id="214" name="Google Shape;214;gd81a17a298_0_145"/>
          <p:cNvSpPr txBox="1"/>
          <p:nvPr/>
        </p:nvSpPr>
        <p:spPr>
          <a:xfrm>
            <a:off x="2614750" y="6181400"/>
            <a:ext cx="171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ObsError/</a:t>
            </a:r>
            <a:r>
              <a:rPr lang="en-US" sz="1800">
                <a:solidFill>
                  <a:schemeClr val="dk1"/>
                </a:solidFill>
              </a:rPr>
              <a:t>Var2</a:t>
            </a:r>
            <a:endParaRPr/>
          </a:p>
        </p:txBody>
      </p:sp>
      <p:sp>
        <p:nvSpPr>
          <p:cNvPr id="215" name="Google Shape;215;gd81a17a298_0_145"/>
          <p:cNvSpPr txBox="1"/>
          <p:nvPr>
            <p:ph idx="1" type="body"/>
          </p:nvPr>
        </p:nvSpPr>
        <p:spPr>
          <a:xfrm>
            <a:off x="4327425" y="1825625"/>
            <a:ext cx="7026300" cy="472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Expect full convention document in summer.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IODA-v2 release changes: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Variables are now grouped in a tree structure. </a:t>
            </a:r>
            <a:r>
              <a:rPr lang="en-US">
                <a:solidFill>
                  <a:srgbClr val="0000FF"/>
                </a:solidFill>
              </a:rPr>
              <a:t>Var@Group</a:t>
            </a:r>
            <a:r>
              <a:rPr lang="en-US"/>
              <a:t> becomes </a:t>
            </a:r>
            <a:r>
              <a:rPr lang="en-US">
                <a:solidFill>
                  <a:srgbClr val="0000FF"/>
                </a:solidFill>
              </a:rPr>
              <a:t>Group/Var</a:t>
            </a:r>
            <a:r>
              <a:rPr lang="en-US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We now write strings as proper variable-length UTF-8 strings instead of multidimensional character arrays.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Radiance_ch1, Radiance_ch2, … Radiance_chN are gone. We add a channel dimension and write a multidimensional variable instead (Location x Channel).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IODA file migration steps</a:t>
            </a:r>
            <a:endParaRPr/>
          </a:p>
        </p:txBody>
      </p:sp>
      <p:sp>
        <p:nvSpPr>
          <p:cNvPr id="222" name="Google Shape;222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New code is in feature/ioda-v2 branches of ioda and ufo. Will merge to develop soon.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New code includes a file upgrader that works in 99% of cases.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ioda-upgrade.x [–n] old_file new_file</a:t>
            </a:r>
            <a:br>
              <a:rPr lang="en-US"/>
            </a:br>
            <a:r>
              <a:rPr lang="en-US" sz="1800">
                <a:solidFill>
                  <a:srgbClr val="032F62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-n: do not group similar variables into one 2D variable (needed for some files).</a:t>
            </a:r>
            <a:endParaRPr sz="33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Steps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Build your bundle using the feature/ioda-v2 branches for ufo and ioda.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/>
              <a:t>Need to include cmake updates for ufo-data and ioda-data inclusion</a:t>
            </a:r>
            <a:endParaRPr/>
          </a:p>
          <a:p>
            <a:pPr indent="-228600" lvl="3" marL="1600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Use feature/ioda-v2 branches in ioda-bundle and ufo-bundle as guide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Run the upgrader on all of your ioda obs files (test and experiment areas)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Run tests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d81a17a298_0_25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Resources</a:t>
            </a:r>
            <a:endParaRPr/>
          </a:p>
        </p:txBody>
      </p:sp>
      <p:sp>
        <p:nvSpPr>
          <p:cNvPr id="229" name="Google Shape;229;gd81a17a298_0_25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Previous talks: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Intro to IODA-engines (July 2, 2020)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4"/>
              </a:rPr>
              <a:t>IODA interface demo (August 12, 2020)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5"/>
              </a:rPr>
              <a:t>Converter tutorial (September 10, 2020)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6"/>
              </a:rPr>
              <a:t>IODA file migration (April 1, 2021)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Documentation will mostly go live as the release approaches: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Basic ioda-engines usage tutorials are available for </a:t>
            </a:r>
            <a:r>
              <a:rPr lang="en-US" u="sng">
                <a:solidFill>
                  <a:schemeClr val="hlink"/>
                </a:solidFill>
                <a:hlinkClick r:id="rId7"/>
              </a:rPr>
              <a:t>C++</a:t>
            </a:r>
            <a:r>
              <a:rPr lang="en-US"/>
              <a:t>, </a:t>
            </a:r>
            <a:r>
              <a:rPr lang="en-US" u="sng">
                <a:solidFill>
                  <a:schemeClr val="hlink"/>
                </a:solidFill>
                <a:hlinkClick r:id="rId8"/>
              </a:rPr>
              <a:t>C</a:t>
            </a:r>
            <a:r>
              <a:rPr lang="en-US"/>
              <a:t>, and </a:t>
            </a:r>
            <a:r>
              <a:rPr lang="en-US" u="sng">
                <a:solidFill>
                  <a:schemeClr val="hlink"/>
                </a:solidFill>
                <a:hlinkClick r:id="rId9"/>
              </a:rPr>
              <a:t>Python</a:t>
            </a:r>
            <a:r>
              <a:rPr lang="en-US"/>
              <a:t>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10"/>
              </a:rPr>
              <a:t>ReadTheDocs</a:t>
            </a:r>
            <a:r>
              <a:rPr lang="en-US"/>
              <a:t> will feature updated IODA and UFO pages showing how to use the new ObsSpaces.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Doxygen prototypes are on our </a:t>
            </a:r>
            <a:r>
              <a:rPr lang="en-US" u="sng">
                <a:solidFill>
                  <a:schemeClr val="hlink"/>
                </a:solidFill>
                <a:hlinkClick r:id="rId11"/>
              </a:rPr>
              <a:t>S3 documentation bucket</a:t>
            </a:r>
            <a:r>
              <a:rPr lang="en-US"/>
              <a:t>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upcoming JEDI academy.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2021-04-01T13:30:45Z</dcterms:created>
  <dc:creator>Stephen Herbener</dc:creator>
</cp:coreProperties>
</file>