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328" r:id="rId2"/>
    <p:sldId id="383" r:id="rId3"/>
    <p:sldId id="451" r:id="rId4"/>
    <p:sldId id="386" r:id="rId5"/>
    <p:sldId id="450" r:id="rId6"/>
    <p:sldId id="452" r:id="rId7"/>
    <p:sldId id="445" r:id="rId8"/>
    <p:sldId id="446" r:id="rId9"/>
    <p:sldId id="447" r:id="rId10"/>
    <p:sldId id="448" r:id="rId11"/>
    <p:sldId id="44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76"/>
    <p:restoredTop sz="84785"/>
  </p:normalViewPr>
  <p:slideViewPr>
    <p:cSldViewPr snapToGrid="0">
      <p:cViewPr varScale="1">
        <p:scale>
          <a:sx n="113" d="100"/>
          <a:sy n="113" d="100"/>
        </p:scale>
        <p:origin x="184" y="488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58033-1078-454D-8E81-AC07C4475F2C}" type="datetimeFigureOut">
              <a:rPr lang="en-US" smtClean="0"/>
              <a:t>7/29/21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8D9DB-7A10-4E45-AE99-03C2DAFAC9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71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31629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10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16767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05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2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0985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8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0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41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6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7188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7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3815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76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5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id="{39200ABC-6963-0043-9E67-B3B48BC9311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35081" t="2772" r="35920" b="5522"/>
          <a:stretch/>
        </p:blipFill>
        <p:spPr>
          <a:xfrm>
            <a:off x="10490201" y="0"/>
            <a:ext cx="1659466" cy="1638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175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D54305-0129-F543-B1E9-6FB2ACB4CE59}"/>
              </a:ext>
            </a:extLst>
          </p:cNvPr>
          <p:cNvSpPr/>
          <p:nvPr userDrawn="1"/>
        </p:nvSpPr>
        <p:spPr>
          <a:xfrm>
            <a:off x="-14446" y="-38257"/>
            <a:ext cx="12191999" cy="14822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89466" y="1674190"/>
            <a:ext cx="11192933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8" name="Google Shape;362;p62" descr="full_disk_ahi_true_color_20150819070000 (1).jpg">
            <a:extLst>
              <a:ext uri="{FF2B5EF4-FFF2-40B4-BE49-F238E27FC236}">
                <a16:creationId xmlns:a16="http://schemas.microsoft.com/office/drawing/2014/main" id="{60B863F5-5FD4-BE4A-A72E-5434382396A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6069" t="22480" r="9020" b="62559"/>
          <a:stretch/>
        </p:blipFill>
        <p:spPr>
          <a:xfrm>
            <a:off x="-14445" y="-38257"/>
            <a:ext cx="9405405" cy="1482261"/>
          </a:xfrm>
          <a:prstGeom prst="rect">
            <a:avLst/>
          </a:prstGeom>
          <a:noFill/>
          <a:ln>
            <a:noFill/>
          </a:ln>
          <a:effectLst>
            <a:glow>
              <a:schemeClr val="bg1"/>
            </a:glo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225C29-0476-3C4A-A08C-090CFAF94EF8}"/>
              </a:ext>
            </a:extLst>
          </p:cNvPr>
          <p:cNvSpPr/>
          <p:nvPr userDrawn="1"/>
        </p:nvSpPr>
        <p:spPr>
          <a:xfrm>
            <a:off x="-28893" y="-38258"/>
            <a:ext cx="12191999" cy="1482261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id="{F675BC3F-7CD5-944F-8AB7-0DEE0C7BAE13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 l="35081" t="2772" r="35920" b="5522"/>
          <a:stretch/>
        </p:blipFill>
        <p:spPr>
          <a:xfrm>
            <a:off x="10532534" y="-38257"/>
            <a:ext cx="1659466" cy="163846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52443" y="276136"/>
            <a:ext cx="9798756" cy="907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3200" b="1" i="0" u="none" strike="noStrike" cap="none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298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3"/>
            <a:ext cx="12192000" cy="1060123"/>
          </a:xfrm>
          <a:prstGeom prst="rect">
            <a:avLst/>
          </a:prstGeom>
          <a:solidFill>
            <a:schemeClr val="dk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cap="none">
              <a:solidFill>
                <a:srgbClr val="F4F0E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Shape 11" descr="JCSDA_transp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51241" y="-1"/>
            <a:ext cx="1632000" cy="1224000"/>
          </a:xfrm>
          <a:prstGeom prst="rect">
            <a:avLst/>
          </a:prstGeom>
          <a:noFill/>
          <a:ln>
            <a:noFill/>
          </a:ln>
          <a:effectLst>
            <a:outerShdw blurRad="50800" dist="203200" dir="8100000" algn="tr" rotWithShape="0">
              <a:srgbClr val="000000">
                <a:alpha val="40000"/>
              </a:srgbClr>
            </a:outerShdw>
          </a:effectLst>
        </p:spPr>
      </p:pic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49956" y="-1"/>
            <a:ext cx="9618133" cy="105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826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200" b="0" i="0" u="none" strike="noStrike" cap="none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/var/folders/6w/84lkjj5j21x68qljrv8jdjvc0000gp/T/com.microsoft.Powerpoint/converted_emf.emf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file:////var/folders/6w/84lkjj5j21x68qljrv8jdjvc0000gp/T/com.microsoft.Powerpoint/converted_emf.em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file:////var/folders/6w/84lkjj5j21x68qljrv8jdjvc0000gp/T/com.microsoft.Powerpoint/converted_emf.em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file:////var/folders/6w/84lkjj5j21x68qljrv8jdjvc0000gp/T/com.microsoft.Powerpoint/converted_emf.em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file:////var/folders/6w/84lkjj5j21x68qljrv8jdjvc0000gp/T/com.microsoft.Powerpoint/converted_emf.em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4"/>
            <a:ext cx="7459133" cy="2707289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3600"/>
            </a:pPr>
            <a:br>
              <a:rPr lang="en-US" sz="3600" b="1" dirty="0"/>
            </a:br>
            <a:br>
              <a:rPr lang="en-US" sz="3600" b="1" dirty="0"/>
            </a:br>
            <a:r>
              <a:rPr lang="en-US" sz="3600" b="1" dirty="0"/>
              <a:t>CRTM Monthly Meeting, July 2021</a:t>
            </a:r>
            <a:br>
              <a:rPr lang="en-US" sz="3600" b="1" dirty="0"/>
            </a:br>
            <a:br>
              <a:rPr lang="en-US" sz="2000" i="1" dirty="0"/>
            </a:br>
            <a:endParaRPr sz="2000" dirty="0"/>
          </a:p>
          <a:p>
            <a:pPr algn="l">
              <a:buSzPts val="3600"/>
            </a:pP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917131-7E07-BA40-9AD1-13E3A05C278E}"/>
              </a:ext>
            </a:extLst>
          </p:cNvPr>
          <p:cNvGrpSpPr/>
          <p:nvPr/>
        </p:nvGrpSpPr>
        <p:grpSpPr>
          <a:xfrm>
            <a:off x="2635610" y="-69517"/>
            <a:ext cx="6919326" cy="2160367"/>
            <a:chOff x="4130080" y="-69517"/>
            <a:chExt cx="6919326" cy="2160367"/>
          </a:xfrm>
        </p:grpSpPr>
        <p:sp>
          <p:nvSpPr>
            <p:cNvPr id="363" name="Google Shape;363;p62"/>
            <p:cNvSpPr/>
            <p:nvPr/>
          </p:nvSpPr>
          <p:spPr>
            <a:xfrm>
              <a:off x="4150413" y="492897"/>
              <a:ext cx="900201" cy="915633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11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65" name="Google Shape;365;p6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130080" y="-69517"/>
              <a:ext cx="6919326" cy="2160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6" name="Google Shape;366;p62"/>
          <p:cNvSpPr txBox="1"/>
          <p:nvPr/>
        </p:nvSpPr>
        <p:spPr>
          <a:xfrm>
            <a:off x="228600" y="6067537"/>
            <a:ext cx="5125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July 29, 2021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DA99AD-CA15-2245-8F3C-15F6FB74E50D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B959988-00A6-0247-907B-32F037DBF127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348149D-5BF5-BF49-BAEE-3062E9B19A5F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8097928-864E-0646-A6C0-40BC209F0D98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2CEE9EC-2322-8242-8BE6-E4435F2EFD50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67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4"/>
            <a:ext cx="7459133" cy="2707289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3600"/>
            </a:pPr>
            <a:br>
              <a:rPr lang="en-US" sz="3600" b="1" dirty="0"/>
            </a:br>
            <a:br>
              <a:rPr lang="en-US" sz="3600" b="1" dirty="0"/>
            </a:br>
            <a:r>
              <a:rPr lang="en-US" sz="3600" b="1" dirty="0"/>
              <a:t>Scattering </a:t>
            </a:r>
            <a:r>
              <a:rPr lang="en-US" sz="3600" b="1" dirty="0" err="1"/>
              <a:t>Datastructure</a:t>
            </a:r>
            <a:r>
              <a:rPr lang="en-US" sz="3600" b="1" dirty="0"/>
              <a:t> </a:t>
            </a:r>
            <a:br>
              <a:rPr lang="en-US" sz="3600" b="1" dirty="0"/>
            </a:br>
            <a:r>
              <a:rPr lang="en-US" sz="3600" b="1" dirty="0"/>
              <a:t>Refactoring for v3.0+</a:t>
            </a:r>
            <a:endParaRPr sz="2000" dirty="0"/>
          </a:p>
          <a:p>
            <a:pPr algn="l">
              <a:buSzPts val="3600"/>
            </a:pP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DA99AD-CA15-2245-8F3C-15F6FB74E50D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B959988-00A6-0247-907B-32F037DBF127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824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1CF0F-F9F9-7B44-A13F-1D6468343C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24E50F-98F5-8C42-91FB-6C02D7F7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Scattering </a:t>
            </a:r>
            <a:r>
              <a:rPr lang="en-US" dirty="0" err="1"/>
              <a:t>Datastructure</a:t>
            </a:r>
            <a:r>
              <a:rPr lang="en-US" dirty="0"/>
              <a:t> Refactoring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28A536A-04EC-F645-99E5-4EEB19CBC7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Recurring</a:t>
            </a:r>
            <a:r>
              <a:rPr lang="de-DE" dirty="0"/>
              <a:t> </a:t>
            </a:r>
            <a:r>
              <a:rPr lang="de-DE" dirty="0" err="1"/>
              <a:t>issue</a:t>
            </a:r>
            <a:r>
              <a:rPr lang="de-DE" dirty="0"/>
              <a:t>; Original </a:t>
            </a:r>
            <a:r>
              <a:rPr lang="de-DE" dirty="0" err="1"/>
              <a:t>task</a:t>
            </a:r>
            <a:r>
              <a:rPr lang="de-DE" dirty="0"/>
              <a:t> </a:t>
            </a:r>
            <a:r>
              <a:rPr lang="de-DE" dirty="0" err="1"/>
              <a:t>comes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Paul van </a:t>
            </a:r>
            <a:r>
              <a:rPr lang="de-DE" dirty="0" err="1"/>
              <a:t>Delst</a:t>
            </a:r>
            <a:endParaRPr lang="de-DE" dirty="0"/>
          </a:p>
          <a:p>
            <a:r>
              <a:rPr lang="de-DE" dirty="0" err="1"/>
              <a:t>Identifying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Removing</a:t>
            </a:r>
            <a:r>
              <a:rPr lang="de-DE" dirty="0"/>
              <a:t> </a:t>
            </a:r>
            <a:r>
              <a:rPr lang="de-DE" dirty="0" err="1"/>
              <a:t>duplicates</a:t>
            </a:r>
            <a:endParaRPr lang="de-DE" dirty="0"/>
          </a:p>
          <a:p>
            <a:r>
              <a:rPr lang="de-DE" dirty="0" err="1"/>
              <a:t>Enforcing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consistency</a:t>
            </a:r>
            <a:endParaRPr lang="de-DE" dirty="0"/>
          </a:p>
          <a:p>
            <a:r>
              <a:rPr lang="de-DE" dirty="0" err="1"/>
              <a:t>Improving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readability</a:t>
            </a:r>
            <a:endParaRPr lang="de-DE" dirty="0"/>
          </a:p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83B7A1B-C2B4-754A-B470-70A952CC5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353" y="4209170"/>
            <a:ext cx="9949157" cy="2329745"/>
          </a:xfrm>
          <a:prstGeom prst="rect">
            <a:avLst/>
          </a:prstGeom>
        </p:spPr>
      </p:pic>
      <p:sp>
        <p:nvSpPr>
          <p:cNvPr id="8" name="Pfeil nach rechts 7">
            <a:extLst>
              <a:ext uri="{FF2B5EF4-FFF2-40B4-BE49-F238E27FC236}">
                <a16:creationId xmlns:a16="http://schemas.microsoft.com/office/drawing/2014/main" id="{14FEBDDC-9566-C947-8AEA-F64655FC0458}"/>
              </a:ext>
            </a:extLst>
          </p:cNvPr>
          <p:cNvSpPr/>
          <p:nvPr/>
        </p:nvSpPr>
        <p:spPr>
          <a:xfrm>
            <a:off x="352443" y="6095690"/>
            <a:ext cx="654755" cy="5213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196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4"/>
            <a:ext cx="7459133" cy="2707289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3600"/>
            </a:pPr>
            <a:br>
              <a:rPr lang="en-US" sz="3600" b="1" dirty="0"/>
            </a:br>
            <a:br>
              <a:rPr lang="en-US" sz="3600" b="1" dirty="0"/>
            </a:br>
            <a:r>
              <a:rPr lang="en-US" sz="3600" b="1" dirty="0"/>
              <a:t>Updates on CRTM v2.4.1</a:t>
            </a:r>
            <a:endParaRPr sz="2000" dirty="0"/>
          </a:p>
          <a:p>
            <a:pPr algn="l">
              <a:buSzPts val="3600"/>
            </a:pP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DA99AD-CA15-2245-8F3C-15F6FB74E50D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B959988-00A6-0247-907B-32F037DBF127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57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4414D12-E62C-3C43-B8F1-77D4E7F762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New </a:t>
            </a:r>
            <a:r>
              <a:rPr lang="de-DE" dirty="0" err="1"/>
              <a:t>Coefficients</a:t>
            </a:r>
            <a:endParaRPr lang="de-DE" dirty="0"/>
          </a:p>
          <a:p>
            <a:r>
              <a:rPr lang="de-DE" dirty="0"/>
              <a:t>NetCDF4 I/O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TauCoeff</a:t>
            </a:r>
            <a:r>
              <a:rPr lang="de-DE" dirty="0"/>
              <a:t> &amp; </a:t>
            </a:r>
            <a:r>
              <a:rPr lang="de-DE" dirty="0" err="1"/>
              <a:t>SpcCoeff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r>
              <a:rPr lang="de-DE" dirty="0"/>
              <a:t>New Aerosol </a:t>
            </a:r>
            <a:r>
              <a:rPr lang="de-DE" dirty="0" err="1"/>
              <a:t>Schemes</a:t>
            </a:r>
            <a:endParaRPr lang="de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1CF0F-F9F9-7B44-A13F-1D6468343C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24E50F-98F5-8C42-91FB-6C02D7F7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Overview</a:t>
            </a:r>
          </a:p>
        </p:txBody>
      </p:sp>
    </p:spTree>
    <p:extLst>
      <p:ext uri="{BB962C8B-B14F-4D97-AF65-F5344CB8AC3E}">
        <p14:creationId xmlns:p14="http://schemas.microsoft.com/office/powerpoint/2010/main" val="1138577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1CF0F-F9F9-7B44-A13F-1D6468343C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24E50F-98F5-8C42-91FB-6C02D7F7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Coefficients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28A536A-04EC-F645-99E5-4EEB19CBC7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7" y="1674190"/>
            <a:ext cx="5040490" cy="4525963"/>
          </a:xfrm>
        </p:spPr>
        <p:txBody>
          <a:bodyPr/>
          <a:lstStyle/>
          <a:p>
            <a:r>
              <a:rPr lang="de-DE" dirty="0"/>
              <a:t>TROPICS Pathfinder, </a:t>
            </a:r>
            <a:r>
              <a:rPr lang="de-DE" dirty="0" err="1"/>
              <a:t>with</a:t>
            </a:r>
            <a:r>
              <a:rPr lang="de-DE" dirty="0"/>
              <a:t> SRF (MW </a:t>
            </a:r>
            <a:r>
              <a:rPr lang="de-DE" dirty="0" err="1"/>
              <a:t>Sounder</a:t>
            </a:r>
            <a:r>
              <a:rPr lang="de-DE" dirty="0"/>
              <a:t> </a:t>
            </a:r>
            <a:r>
              <a:rPr lang="de-DE" dirty="0" err="1"/>
              <a:t>Cubesat</a:t>
            </a:r>
            <a:r>
              <a:rPr lang="de-DE" dirty="0"/>
              <a:t>)</a:t>
            </a:r>
          </a:p>
          <a:p>
            <a:r>
              <a:rPr lang="de-DE" dirty="0"/>
              <a:t>ATMS-NG (Experimental, </a:t>
            </a:r>
            <a:r>
              <a:rPr lang="de-DE" dirty="0" err="1"/>
              <a:t>hyperspectral</a:t>
            </a:r>
            <a:r>
              <a:rPr lang="de-DE" dirty="0"/>
              <a:t> MW, ATMS-like)</a:t>
            </a:r>
          </a:p>
          <a:p>
            <a:r>
              <a:rPr lang="de-DE" dirty="0"/>
              <a:t>GOES-18 ABI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D3A762-4835-5E46-9EC1-18A12DFDC5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7" t="6726" r="9181"/>
          <a:stretch/>
        </p:blipFill>
        <p:spPr>
          <a:xfrm>
            <a:off x="6587095" y="1578883"/>
            <a:ext cx="3564104" cy="284550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8311675-FF14-6640-B8D2-AC8D887D56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44" t="5290" r="8568"/>
          <a:stretch/>
        </p:blipFill>
        <p:spPr>
          <a:xfrm>
            <a:off x="6850791" y="4417581"/>
            <a:ext cx="3036712" cy="244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51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1CF0F-F9F9-7B44-A13F-1D6468343C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24E50F-98F5-8C42-91FB-6C02D7F7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NetCDF</a:t>
            </a:r>
            <a:r>
              <a:rPr lang="en-US" dirty="0"/>
              <a:t> I/O for </a:t>
            </a:r>
            <a:r>
              <a:rPr lang="en-US" dirty="0" err="1"/>
              <a:t>TauCoeff</a:t>
            </a:r>
            <a:r>
              <a:rPr lang="en-US" dirty="0"/>
              <a:t> &amp; </a:t>
            </a:r>
            <a:r>
              <a:rPr lang="en-US" dirty="0" err="1"/>
              <a:t>SpcCoeff</a:t>
            </a:r>
            <a:r>
              <a:rPr lang="en-US" dirty="0"/>
              <a:t> Files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9F47E82-5A5D-ED41-8229-26DEF078E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066" y="2991555"/>
            <a:ext cx="5727700" cy="21082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A810B12-FD0E-9E43-9E84-6C43D55779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66" y="2991555"/>
            <a:ext cx="6082518" cy="336479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65BF6AA-03F7-0342-AF91-E7E27B54F5BD}"/>
              </a:ext>
            </a:extLst>
          </p:cNvPr>
          <p:cNvSpPr txBox="1"/>
          <p:nvPr/>
        </p:nvSpPr>
        <p:spPr>
          <a:xfrm>
            <a:off x="248355" y="1659467"/>
            <a:ext cx="11627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NetCDF</a:t>
            </a:r>
            <a:r>
              <a:rPr lang="de-DE" sz="2400" dirty="0"/>
              <a:t> </a:t>
            </a:r>
            <a:r>
              <a:rPr lang="de-DE" sz="2400" dirty="0" err="1"/>
              <a:t>format</a:t>
            </a:r>
            <a:r>
              <a:rPr lang="de-DE" sz="2400" dirty="0"/>
              <a:t> </a:t>
            </a:r>
            <a:r>
              <a:rPr lang="de-DE" sz="2400" dirty="0" err="1"/>
              <a:t>can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</a:t>
            </a:r>
            <a:r>
              <a:rPr lang="de-DE" sz="2400" dirty="0" err="1"/>
              <a:t>specified</a:t>
            </a:r>
            <a:r>
              <a:rPr lang="de-DE" sz="2400" dirty="0"/>
              <a:t> </a:t>
            </a:r>
            <a:r>
              <a:rPr lang="de-DE" sz="2400" dirty="0" err="1"/>
              <a:t>when</a:t>
            </a:r>
            <a:r>
              <a:rPr lang="de-DE" sz="2400" dirty="0"/>
              <a:t> </a:t>
            </a:r>
            <a:r>
              <a:rPr lang="de-DE" sz="2400" dirty="0" err="1"/>
              <a:t>calling</a:t>
            </a:r>
            <a:r>
              <a:rPr lang="de-DE" sz="2400" dirty="0"/>
              <a:t> </a:t>
            </a:r>
            <a:r>
              <a:rPr lang="de-DE" sz="2400" dirty="0" err="1"/>
              <a:t>CRTM_Init</a:t>
            </a:r>
            <a:r>
              <a:rPr lang="de-DE" sz="2400" dirty="0"/>
              <a:t>() </a:t>
            </a:r>
            <a:r>
              <a:rPr lang="de-DE" sz="2400" dirty="0" err="1"/>
              <a:t>or</a:t>
            </a:r>
            <a:r>
              <a:rPr lang="de-DE" sz="2400" dirty="0"/>
              <a:t> </a:t>
            </a:r>
            <a:r>
              <a:rPr lang="de-DE" sz="2400" dirty="0" err="1"/>
              <a:t>when</a:t>
            </a:r>
            <a:r>
              <a:rPr lang="de-DE" sz="2400" dirty="0"/>
              <a:t> </a:t>
            </a:r>
            <a:r>
              <a:rPr lang="de-DE" sz="2400" dirty="0" err="1"/>
              <a:t>loading</a:t>
            </a:r>
            <a:r>
              <a:rPr lang="de-DE" sz="2400" dirty="0"/>
              <a:t> </a:t>
            </a:r>
            <a:r>
              <a:rPr lang="de-DE" sz="2400" dirty="0" err="1"/>
              <a:t>coefficients</a:t>
            </a:r>
            <a:r>
              <a:rPr lang="de-DE" sz="2400" dirty="0"/>
              <a:t> </a:t>
            </a:r>
            <a:r>
              <a:rPr lang="de-DE" sz="2400" dirty="0" err="1"/>
              <a:t>separately</a:t>
            </a:r>
            <a:r>
              <a:rPr lang="de-DE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2448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4"/>
            <a:ext cx="7459133" cy="2707289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3600"/>
            </a:pPr>
            <a:br>
              <a:rPr lang="en-US" sz="3600" b="1" dirty="0"/>
            </a:br>
            <a:br>
              <a:rPr lang="en-US" sz="3600" b="1" dirty="0"/>
            </a:br>
            <a:r>
              <a:rPr lang="en-US" sz="3600" b="1" dirty="0"/>
              <a:t>Aerosol Updates</a:t>
            </a:r>
            <a:endParaRPr sz="2000" dirty="0"/>
          </a:p>
          <a:p>
            <a:pPr algn="l">
              <a:buSzPts val="3600"/>
            </a:pP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DA99AD-CA15-2245-8F3C-15F6FB74E50D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B959988-00A6-0247-907B-32F037DBF127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597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4"/>
            <a:ext cx="7459133" cy="2707289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3600"/>
            </a:pPr>
            <a:br>
              <a:rPr lang="en-US" sz="3600" b="1" dirty="0"/>
            </a:br>
            <a:br>
              <a:rPr lang="en-US" sz="3600" b="1" dirty="0"/>
            </a:br>
            <a:r>
              <a:rPr lang="en-US" sz="3600" b="1" dirty="0"/>
              <a:t>Upcoming Meetings</a:t>
            </a:r>
            <a:endParaRPr sz="2000" dirty="0"/>
          </a:p>
          <a:p>
            <a:pPr algn="l">
              <a:buSzPts val="3600"/>
            </a:pP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DA99AD-CA15-2245-8F3C-15F6FB74E50D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B959988-00A6-0247-907B-32F037DBF127}"/>
              </a:ext>
            </a:extLst>
          </p:cNvPr>
          <p:cNvPicPr>
            <a:picLocks noChangeAspect="1"/>
          </p:cNvPicPr>
          <p:nvPr/>
        </p:nvPicPr>
        <p:blipFill>
          <a:blip r:link="rId4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734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1CF0F-F9F9-7B44-A13F-1D6468343C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24E50F-98F5-8C42-91FB-6C02D7F7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JCSDA Meetings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28A536A-04EC-F645-99E5-4EEB19CBC7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7" y="1674190"/>
            <a:ext cx="6169378" cy="4525963"/>
          </a:xfrm>
        </p:spPr>
        <p:txBody>
          <a:bodyPr/>
          <a:lstStyle/>
          <a:p>
            <a:r>
              <a:rPr lang="de-DE" dirty="0"/>
              <a:t>AMS-2022 JCSDA Symposium (Deadline: September)</a:t>
            </a:r>
          </a:p>
          <a:p>
            <a:r>
              <a:rPr lang="de-DE" dirty="0"/>
              <a:t>CRTM User/Developer Workshop (</a:t>
            </a:r>
            <a:r>
              <a:rPr lang="de-DE" dirty="0" err="1"/>
              <a:t>virtual</a:t>
            </a:r>
            <a:r>
              <a:rPr lang="de-DE" dirty="0"/>
              <a:t>, </a:t>
            </a:r>
            <a:r>
              <a:rPr lang="de-DE" dirty="0" err="1"/>
              <a:t>October</a:t>
            </a:r>
            <a:r>
              <a:rPr lang="de-DE" dirty="0"/>
              <a:t>): </a:t>
            </a:r>
            <a:r>
              <a:rPr lang="de-DE" dirty="0" err="1"/>
              <a:t>Planing</a:t>
            </a:r>
            <a:r>
              <a:rPr lang="de-DE" dirty="0"/>
              <a:t> Phase.</a:t>
            </a:r>
          </a:p>
          <a:p>
            <a:r>
              <a:rPr lang="de-DE" dirty="0"/>
              <a:t>Instrument </a:t>
            </a:r>
            <a:r>
              <a:rPr lang="de-DE" dirty="0" err="1"/>
              <a:t>Coefficient</a:t>
            </a:r>
            <a:r>
              <a:rPr lang="de-DE" dirty="0"/>
              <a:t> Generation </a:t>
            </a:r>
            <a:r>
              <a:rPr lang="de-DE" dirty="0" err="1"/>
              <a:t>Roundtable</a:t>
            </a:r>
            <a:r>
              <a:rPr lang="de-DE" dirty="0"/>
              <a:t> Meeting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2CDB906-23F2-1D44-8E7C-DC438F5CE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091" y="2223910"/>
            <a:ext cx="5270408" cy="285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1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1CF0F-F9F9-7B44-A13F-1D6468343C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24E50F-98F5-8C42-91FB-6C02D7F7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Coefficient Generation Roundtable Meeting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28A536A-04EC-F645-99E5-4EEB19CBC7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instrument</a:t>
            </a:r>
            <a:r>
              <a:rPr lang="de-DE" dirty="0"/>
              <a:t> </a:t>
            </a:r>
            <a:r>
              <a:rPr lang="de-DE" dirty="0" err="1"/>
              <a:t>scientists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developers</a:t>
            </a:r>
            <a:r>
              <a:rPr lang="de-DE" dirty="0"/>
              <a:t>.</a:t>
            </a:r>
          </a:p>
          <a:p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participate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b="1" u="sng" dirty="0"/>
              <a:t>Doodle Poll</a:t>
            </a:r>
            <a:r>
              <a:rPr lang="de-DE" dirty="0"/>
              <a:t>.</a:t>
            </a:r>
          </a:p>
          <a:p>
            <a:r>
              <a:rPr lang="de-DE" dirty="0" err="1"/>
              <a:t>Provides</a:t>
            </a:r>
            <a:r>
              <a:rPr lang="de-DE" dirty="0"/>
              <a:t> Package </a:t>
            </a:r>
            <a:r>
              <a:rPr lang="de-DE" dirty="0" err="1"/>
              <a:t>Overview</a:t>
            </a:r>
            <a:endParaRPr lang="de-DE" dirty="0"/>
          </a:p>
          <a:p>
            <a:r>
              <a:rPr lang="de-DE" dirty="0" err="1"/>
              <a:t>Introduces</a:t>
            </a:r>
            <a:r>
              <a:rPr lang="de-DE" dirty="0"/>
              <a:t> Agile Open Source Development </a:t>
            </a:r>
            <a:r>
              <a:rPr lang="de-DE" dirty="0" err="1"/>
              <a:t>Policy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documentation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endParaRPr lang="de-DE" dirty="0"/>
          </a:p>
          <a:p>
            <a:r>
              <a:rPr lang="de-DE" dirty="0" err="1"/>
              <a:t>Requires</a:t>
            </a:r>
            <a:r>
              <a:rPr lang="de-DE" dirty="0"/>
              <a:t> HPC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i="1" dirty="0" err="1"/>
              <a:t>slurm</a:t>
            </a:r>
            <a:r>
              <a:rPr lang="de-DE" dirty="0"/>
              <a:t> </a:t>
            </a:r>
            <a:r>
              <a:rPr lang="de-DE" dirty="0" err="1"/>
              <a:t>scheduler</a:t>
            </a: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1371684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</Words>
  <Application>Microsoft Macintosh PowerPoint</Application>
  <PresentationFormat>Breitbild</PresentationFormat>
  <Paragraphs>64</Paragraphs>
  <Slides>11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</vt:lpstr>
      <vt:lpstr>2_Office Theme</vt:lpstr>
      <vt:lpstr>  CRTM Monthly Meeting, July 2021     </vt:lpstr>
      <vt:lpstr>  Updates on CRTM v2.4.1   </vt:lpstr>
      <vt:lpstr>Update Overview</vt:lpstr>
      <vt:lpstr>New Coefficients</vt:lpstr>
      <vt:lpstr>NetCDF I/O for TauCoeff &amp; SpcCoeff Files</vt:lpstr>
      <vt:lpstr>  Aerosol Updates   </vt:lpstr>
      <vt:lpstr>  Upcoming Meetings   </vt:lpstr>
      <vt:lpstr>JCSDA Meetings</vt:lpstr>
      <vt:lpstr>Coefficient Generation Roundtable Meeting</vt:lpstr>
      <vt:lpstr>  Scattering Datastructure  Refactoring for v3.0+   </vt:lpstr>
      <vt:lpstr>Scattering Datastructure Refactoring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JEDI and C++</dc:title>
  <dc:subject/>
  <dc:creator>Honeyager, Ryan</dc:creator>
  <cp:keywords/>
  <dc:description/>
  <cp:lastModifiedBy>Microsoft Office User</cp:lastModifiedBy>
  <cp:revision>297</cp:revision>
  <dcterms:created xsi:type="dcterms:W3CDTF">2019-06-04T23:10:53Z</dcterms:created>
  <dcterms:modified xsi:type="dcterms:W3CDTF">2021-07-29T20:10:42Z</dcterms:modified>
  <cp:category/>
</cp:coreProperties>
</file>