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e959d1fbce_0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e959d1fbce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eb672bca59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eb672bca59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eb672bca59_1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eb672bca59_1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eb672bca59_1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eb672bca59_1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eb672bca59_1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eb672bca59_1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eb672bca59_1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eb672bca59_1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eb434fa52e_1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eb434fa52e_1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eb672bca59_1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eb672bca59_1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e959d1fbce_0_2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e959d1fbce_0_2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eb434fa52e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eb434fa52e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eb672bca59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eb672bca59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eb434fa52e_1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eb434fa52e_1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eb672bca59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eb672bca59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eb672bca59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eb672bca59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5.png"/><Relationship Id="rId4" Type="http://schemas.openxmlformats.org/officeDocument/2006/relationships/image" Target="../media/image33.png"/><Relationship Id="rId5" Type="http://schemas.openxmlformats.org/officeDocument/2006/relationships/image" Target="../media/image30.png"/><Relationship Id="rId6" Type="http://schemas.openxmlformats.org/officeDocument/2006/relationships/image" Target="../media/image34.png"/><Relationship Id="rId7" Type="http://schemas.openxmlformats.org/officeDocument/2006/relationships/image" Target="../media/image36.png"/><Relationship Id="rId8" Type="http://schemas.openxmlformats.org/officeDocument/2006/relationships/image" Target="../media/image3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2.png"/><Relationship Id="rId4" Type="http://schemas.openxmlformats.org/officeDocument/2006/relationships/image" Target="../media/image24.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9.png"/><Relationship Id="rId8" Type="http://schemas.openxmlformats.org/officeDocument/2006/relationships/image" Target="../media/image4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8.png"/><Relationship Id="rId4" Type="http://schemas.openxmlformats.org/officeDocument/2006/relationships/image" Target="../media/image43.png"/><Relationship Id="rId5" Type="http://schemas.openxmlformats.org/officeDocument/2006/relationships/image" Target="../media/image50.png"/><Relationship Id="rId6" Type="http://schemas.openxmlformats.org/officeDocument/2006/relationships/image" Target="../media/image47.png"/><Relationship Id="rId7" Type="http://schemas.openxmlformats.org/officeDocument/2006/relationships/image" Target="../media/image44.png"/><Relationship Id="rId8" Type="http://schemas.openxmlformats.org/officeDocument/2006/relationships/image" Target="../media/image4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6.png"/><Relationship Id="rId4" Type="http://schemas.openxmlformats.org/officeDocument/2006/relationships/image" Target="../media/image45.png"/><Relationship Id="rId5" Type="http://schemas.openxmlformats.org/officeDocument/2006/relationships/image" Target="../media/image51.png"/><Relationship Id="rId6" Type="http://schemas.openxmlformats.org/officeDocument/2006/relationships/image" Target="../media/image54.png"/><Relationship Id="rId7" Type="http://schemas.openxmlformats.org/officeDocument/2006/relationships/image" Target="../media/image52.png"/><Relationship Id="rId8" Type="http://schemas.openxmlformats.org/officeDocument/2006/relationships/image" Target="../media/image5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9.png"/><Relationship Id="rId5"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16.png"/><Relationship Id="rId5" Type="http://schemas.openxmlformats.org/officeDocument/2006/relationships/image" Target="../media/image8.png"/><Relationship Id="rId6" Type="http://schemas.openxmlformats.org/officeDocument/2006/relationships/image" Target="../media/image7.png"/><Relationship Id="rId7" Type="http://schemas.openxmlformats.org/officeDocument/2006/relationships/image" Target="../media/image15.png"/><Relationship Id="rId8"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3.png"/><Relationship Id="rId5" Type="http://schemas.openxmlformats.org/officeDocument/2006/relationships/image" Target="../media/image10.png"/><Relationship Id="rId6" Type="http://schemas.openxmlformats.org/officeDocument/2006/relationships/image" Target="../media/image9.png"/><Relationship Id="rId7" Type="http://schemas.openxmlformats.org/officeDocument/2006/relationships/image" Target="../media/image1.png"/><Relationship Id="rId8"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21.png"/><Relationship Id="rId5" Type="http://schemas.openxmlformats.org/officeDocument/2006/relationships/image" Target="../media/image23.png"/><Relationship Id="rId6" Type="http://schemas.openxmlformats.org/officeDocument/2006/relationships/image" Target="../media/image38.png"/><Relationship Id="rId7" Type="http://schemas.openxmlformats.org/officeDocument/2006/relationships/image" Target="../media/image31.png"/><Relationship Id="rId8"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8.png"/><Relationship Id="rId4" Type="http://schemas.openxmlformats.org/officeDocument/2006/relationships/image" Target="../media/image20.png"/><Relationship Id="rId5" Type="http://schemas.openxmlformats.org/officeDocument/2006/relationships/image" Target="../media/image29.png"/><Relationship Id="rId6" Type="http://schemas.openxmlformats.org/officeDocument/2006/relationships/image" Target="../media/image25.png"/><Relationship Id="rId7" Type="http://schemas.openxmlformats.org/officeDocument/2006/relationships/image" Target="../media/image22.png"/><Relationship Id="rId8"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135175"/>
            <a:ext cx="8520600" cy="1973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480"/>
              <a:t>Analysis of CRTM and NASA LUTs aerosol hofx AOD differences</a:t>
            </a:r>
            <a:endParaRPr sz="3480"/>
          </a:p>
          <a:p>
            <a:pPr indent="0" lvl="0" marL="0" rtl="0" algn="ctr">
              <a:spcBef>
                <a:spcPts val="0"/>
              </a:spcBef>
              <a:spcAft>
                <a:spcPts val="0"/>
              </a:spcAft>
              <a:buSzPts val="990"/>
              <a:buNone/>
            </a:pPr>
            <a:r>
              <a:rPr lang="en" sz="2080"/>
              <a:t>Andy Tangborn</a:t>
            </a:r>
            <a:endParaRPr sz="2080"/>
          </a:p>
          <a:p>
            <a:pPr indent="0" lvl="0" marL="0" rtl="0" algn="ctr">
              <a:spcBef>
                <a:spcPts val="0"/>
              </a:spcBef>
              <a:spcAft>
                <a:spcPts val="0"/>
              </a:spcAft>
              <a:buSzPts val="990"/>
              <a:buNone/>
            </a:pPr>
            <a:r>
              <a:rPr lang="en" sz="2080"/>
              <a:t>In collaboration with Cory Martin, Mariusz Pagowski and Bo Huang</a:t>
            </a:r>
            <a:endParaRPr sz="2080"/>
          </a:p>
        </p:txBody>
      </p:sp>
      <p:sp>
        <p:nvSpPr>
          <p:cNvPr id="55" name="Google Shape;55;p13"/>
          <p:cNvSpPr txBox="1"/>
          <p:nvPr/>
        </p:nvSpPr>
        <p:spPr>
          <a:xfrm>
            <a:off x="1157875" y="2376725"/>
            <a:ext cx="7020600" cy="14775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lang="en"/>
              <a:t>Cycling experiments without data assimilation.</a:t>
            </a:r>
            <a:endParaRPr/>
          </a:p>
          <a:p>
            <a:pPr indent="-317500" lvl="0" marL="457200" rtl="0" algn="l">
              <a:spcBef>
                <a:spcPts val="0"/>
              </a:spcBef>
              <a:spcAft>
                <a:spcPts val="0"/>
              </a:spcAft>
              <a:buSzPts val="1400"/>
              <a:buChar char="●"/>
            </a:pPr>
            <a:r>
              <a:rPr lang="en"/>
              <a:t>Hofx computed for modis AOD observation locations for MODIS Terra.</a:t>
            </a:r>
            <a:endParaRPr/>
          </a:p>
          <a:p>
            <a:pPr indent="-317500" lvl="0" marL="457200" rtl="0" algn="l">
              <a:spcBef>
                <a:spcPts val="0"/>
              </a:spcBef>
              <a:spcAft>
                <a:spcPts val="0"/>
              </a:spcAft>
              <a:buSzPts val="1400"/>
              <a:buChar char="●"/>
            </a:pPr>
            <a:r>
              <a:rPr lang="en"/>
              <a:t>June 1-22 2016.</a:t>
            </a:r>
            <a:endParaRPr/>
          </a:p>
          <a:p>
            <a:pPr indent="-317500" lvl="0" marL="457200" rtl="0" algn="l">
              <a:spcBef>
                <a:spcPts val="0"/>
              </a:spcBef>
              <a:spcAft>
                <a:spcPts val="0"/>
              </a:spcAft>
              <a:buSzPts val="1400"/>
              <a:buChar char="●"/>
            </a:pPr>
            <a:r>
              <a:rPr lang="en"/>
              <a:t>Detailed analysis by surface type, AOD magnitude and aerosol species for June 1, 2016 06Z.</a:t>
            </a:r>
            <a:endParaRPr/>
          </a:p>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2"/>
          <p:cNvSpPr txBox="1"/>
          <p:nvPr/>
        </p:nvSpPr>
        <p:spPr>
          <a:xfrm>
            <a:off x="950100" y="264100"/>
            <a:ext cx="72438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t>Hydrophilic</a:t>
            </a:r>
            <a:r>
              <a:rPr b="1" lang="en" sz="1600"/>
              <a:t> organic carbon (OC2)</a:t>
            </a:r>
            <a:endParaRPr b="1" sz="1600"/>
          </a:p>
        </p:txBody>
      </p:sp>
      <p:pic>
        <p:nvPicPr>
          <p:cNvPr id="138" name="Google Shape;138;p22"/>
          <p:cNvPicPr preferRelativeResize="0"/>
          <p:nvPr/>
        </p:nvPicPr>
        <p:blipFill>
          <a:blip r:embed="rId3">
            <a:alphaModFix/>
          </a:blip>
          <a:stretch>
            <a:fillRect/>
          </a:stretch>
        </p:blipFill>
        <p:spPr>
          <a:xfrm>
            <a:off x="190125" y="809875"/>
            <a:ext cx="2702300" cy="2025949"/>
          </a:xfrm>
          <a:prstGeom prst="rect">
            <a:avLst/>
          </a:prstGeom>
          <a:noFill/>
          <a:ln>
            <a:noFill/>
          </a:ln>
        </p:spPr>
      </p:pic>
      <p:pic>
        <p:nvPicPr>
          <p:cNvPr id="139" name="Google Shape;139;p22"/>
          <p:cNvPicPr preferRelativeResize="0"/>
          <p:nvPr/>
        </p:nvPicPr>
        <p:blipFill>
          <a:blip r:embed="rId4">
            <a:alphaModFix/>
          </a:blip>
          <a:stretch>
            <a:fillRect/>
          </a:stretch>
        </p:blipFill>
        <p:spPr>
          <a:xfrm>
            <a:off x="2881350" y="801234"/>
            <a:ext cx="2702300" cy="2025966"/>
          </a:xfrm>
          <a:prstGeom prst="rect">
            <a:avLst/>
          </a:prstGeom>
          <a:noFill/>
          <a:ln>
            <a:noFill/>
          </a:ln>
        </p:spPr>
      </p:pic>
      <p:pic>
        <p:nvPicPr>
          <p:cNvPr id="140" name="Google Shape;140;p22"/>
          <p:cNvPicPr preferRelativeResize="0"/>
          <p:nvPr/>
        </p:nvPicPr>
        <p:blipFill>
          <a:blip r:embed="rId5">
            <a:alphaModFix/>
          </a:blip>
          <a:stretch>
            <a:fillRect/>
          </a:stretch>
        </p:blipFill>
        <p:spPr>
          <a:xfrm>
            <a:off x="5674193" y="801225"/>
            <a:ext cx="2764158" cy="2072325"/>
          </a:xfrm>
          <a:prstGeom prst="rect">
            <a:avLst/>
          </a:prstGeom>
          <a:noFill/>
          <a:ln>
            <a:noFill/>
          </a:ln>
        </p:spPr>
      </p:pic>
      <p:pic>
        <p:nvPicPr>
          <p:cNvPr id="141" name="Google Shape;141;p22"/>
          <p:cNvPicPr preferRelativeResize="0"/>
          <p:nvPr/>
        </p:nvPicPr>
        <p:blipFill>
          <a:blip r:embed="rId6">
            <a:alphaModFix/>
          </a:blip>
          <a:stretch>
            <a:fillRect/>
          </a:stretch>
        </p:blipFill>
        <p:spPr>
          <a:xfrm>
            <a:off x="336790" y="3060174"/>
            <a:ext cx="2537301" cy="1902251"/>
          </a:xfrm>
          <a:prstGeom prst="rect">
            <a:avLst/>
          </a:prstGeom>
          <a:noFill/>
          <a:ln>
            <a:noFill/>
          </a:ln>
        </p:spPr>
      </p:pic>
      <p:pic>
        <p:nvPicPr>
          <p:cNvPr id="142" name="Google Shape;142;p22"/>
          <p:cNvPicPr preferRelativeResize="0"/>
          <p:nvPr/>
        </p:nvPicPr>
        <p:blipFill>
          <a:blip r:embed="rId7">
            <a:alphaModFix/>
          </a:blip>
          <a:stretch>
            <a:fillRect/>
          </a:stretch>
        </p:blipFill>
        <p:spPr>
          <a:xfrm>
            <a:off x="3026491" y="3088849"/>
            <a:ext cx="2537301" cy="1902251"/>
          </a:xfrm>
          <a:prstGeom prst="rect">
            <a:avLst/>
          </a:prstGeom>
          <a:noFill/>
          <a:ln>
            <a:noFill/>
          </a:ln>
        </p:spPr>
      </p:pic>
      <p:pic>
        <p:nvPicPr>
          <p:cNvPr id="143" name="Google Shape;143;p22"/>
          <p:cNvPicPr preferRelativeResize="0"/>
          <p:nvPr/>
        </p:nvPicPr>
        <p:blipFill>
          <a:blip r:embed="rId8">
            <a:alphaModFix/>
          </a:blip>
          <a:stretch>
            <a:fillRect/>
          </a:stretch>
        </p:blipFill>
        <p:spPr>
          <a:xfrm>
            <a:off x="5787617" y="3060174"/>
            <a:ext cx="2537301" cy="19022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pic>
        <p:nvPicPr>
          <p:cNvPr id="148" name="Google Shape;148;p23"/>
          <p:cNvPicPr preferRelativeResize="0"/>
          <p:nvPr/>
        </p:nvPicPr>
        <p:blipFill>
          <a:blip r:embed="rId3">
            <a:alphaModFix/>
          </a:blip>
          <a:stretch>
            <a:fillRect/>
          </a:stretch>
        </p:blipFill>
        <p:spPr>
          <a:xfrm>
            <a:off x="3215750" y="589568"/>
            <a:ext cx="2901375" cy="2175207"/>
          </a:xfrm>
          <a:prstGeom prst="rect">
            <a:avLst/>
          </a:prstGeom>
          <a:noFill/>
          <a:ln>
            <a:noFill/>
          </a:ln>
        </p:spPr>
      </p:pic>
      <p:pic>
        <p:nvPicPr>
          <p:cNvPr id="149" name="Google Shape;149;p23"/>
          <p:cNvPicPr preferRelativeResize="0"/>
          <p:nvPr/>
        </p:nvPicPr>
        <p:blipFill>
          <a:blip r:embed="rId4">
            <a:alphaModFix/>
          </a:blip>
          <a:stretch>
            <a:fillRect/>
          </a:stretch>
        </p:blipFill>
        <p:spPr>
          <a:xfrm>
            <a:off x="466775" y="612250"/>
            <a:ext cx="2748974" cy="2060950"/>
          </a:xfrm>
          <a:prstGeom prst="rect">
            <a:avLst/>
          </a:prstGeom>
          <a:noFill/>
          <a:ln>
            <a:noFill/>
          </a:ln>
        </p:spPr>
      </p:pic>
      <p:pic>
        <p:nvPicPr>
          <p:cNvPr id="150" name="Google Shape;150;p23"/>
          <p:cNvPicPr preferRelativeResize="0"/>
          <p:nvPr/>
        </p:nvPicPr>
        <p:blipFill>
          <a:blip r:embed="rId5">
            <a:alphaModFix/>
          </a:blip>
          <a:stretch>
            <a:fillRect/>
          </a:stretch>
        </p:blipFill>
        <p:spPr>
          <a:xfrm>
            <a:off x="274899" y="2938696"/>
            <a:ext cx="2940851" cy="2204805"/>
          </a:xfrm>
          <a:prstGeom prst="rect">
            <a:avLst/>
          </a:prstGeom>
          <a:noFill/>
          <a:ln>
            <a:noFill/>
          </a:ln>
        </p:spPr>
      </p:pic>
      <p:pic>
        <p:nvPicPr>
          <p:cNvPr id="151" name="Google Shape;151;p23"/>
          <p:cNvPicPr preferRelativeResize="0"/>
          <p:nvPr/>
        </p:nvPicPr>
        <p:blipFill>
          <a:blip r:embed="rId6">
            <a:alphaModFix/>
          </a:blip>
          <a:stretch>
            <a:fillRect/>
          </a:stretch>
        </p:blipFill>
        <p:spPr>
          <a:xfrm>
            <a:off x="3368150" y="2930163"/>
            <a:ext cx="2748974" cy="2060950"/>
          </a:xfrm>
          <a:prstGeom prst="rect">
            <a:avLst/>
          </a:prstGeom>
          <a:noFill/>
          <a:ln>
            <a:noFill/>
          </a:ln>
        </p:spPr>
      </p:pic>
      <p:pic>
        <p:nvPicPr>
          <p:cNvPr id="152" name="Google Shape;152;p23"/>
          <p:cNvPicPr preferRelativeResize="0"/>
          <p:nvPr/>
        </p:nvPicPr>
        <p:blipFill>
          <a:blip r:embed="rId7">
            <a:alphaModFix/>
          </a:blip>
          <a:stretch>
            <a:fillRect/>
          </a:stretch>
        </p:blipFill>
        <p:spPr>
          <a:xfrm>
            <a:off x="6090223" y="2805825"/>
            <a:ext cx="2901378" cy="2175199"/>
          </a:xfrm>
          <a:prstGeom prst="rect">
            <a:avLst/>
          </a:prstGeom>
          <a:noFill/>
          <a:ln>
            <a:noFill/>
          </a:ln>
        </p:spPr>
      </p:pic>
      <p:pic>
        <p:nvPicPr>
          <p:cNvPr id="153" name="Google Shape;153;p23"/>
          <p:cNvPicPr preferRelativeResize="0"/>
          <p:nvPr/>
        </p:nvPicPr>
        <p:blipFill>
          <a:blip r:embed="rId8">
            <a:alphaModFix/>
          </a:blip>
          <a:stretch>
            <a:fillRect/>
          </a:stretch>
        </p:blipFill>
        <p:spPr>
          <a:xfrm>
            <a:off x="6242625" y="622350"/>
            <a:ext cx="2748974" cy="206094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4"/>
          <p:cNvSpPr txBox="1"/>
          <p:nvPr/>
        </p:nvSpPr>
        <p:spPr>
          <a:xfrm>
            <a:off x="1159975" y="106850"/>
            <a:ext cx="7338300" cy="446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700"/>
              <a:t>Dust 2</a:t>
            </a:r>
            <a:endParaRPr b="1" sz="1700"/>
          </a:p>
        </p:txBody>
      </p:sp>
      <p:pic>
        <p:nvPicPr>
          <p:cNvPr id="159" name="Google Shape;159;p24"/>
          <p:cNvPicPr preferRelativeResize="0"/>
          <p:nvPr/>
        </p:nvPicPr>
        <p:blipFill>
          <a:blip r:embed="rId3">
            <a:alphaModFix/>
          </a:blip>
          <a:stretch>
            <a:fillRect/>
          </a:stretch>
        </p:blipFill>
        <p:spPr>
          <a:xfrm>
            <a:off x="3068500" y="665713"/>
            <a:ext cx="3007003" cy="2254400"/>
          </a:xfrm>
          <a:prstGeom prst="rect">
            <a:avLst/>
          </a:prstGeom>
          <a:noFill/>
          <a:ln>
            <a:noFill/>
          </a:ln>
        </p:spPr>
      </p:pic>
      <p:pic>
        <p:nvPicPr>
          <p:cNvPr id="160" name="Google Shape;160;p24"/>
          <p:cNvPicPr preferRelativeResize="0"/>
          <p:nvPr/>
        </p:nvPicPr>
        <p:blipFill>
          <a:blip r:embed="rId4">
            <a:alphaModFix/>
          </a:blip>
          <a:stretch>
            <a:fillRect/>
          </a:stretch>
        </p:blipFill>
        <p:spPr>
          <a:xfrm>
            <a:off x="6075500" y="705650"/>
            <a:ext cx="2916099" cy="2186232"/>
          </a:xfrm>
          <a:prstGeom prst="rect">
            <a:avLst/>
          </a:prstGeom>
          <a:noFill/>
          <a:ln>
            <a:noFill/>
          </a:ln>
        </p:spPr>
      </p:pic>
      <p:pic>
        <p:nvPicPr>
          <p:cNvPr id="161" name="Google Shape;161;p24"/>
          <p:cNvPicPr preferRelativeResize="0"/>
          <p:nvPr/>
        </p:nvPicPr>
        <p:blipFill>
          <a:blip r:embed="rId5">
            <a:alphaModFix/>
          </a:blip>
          <a:stretch>
            <a:fillRect/>
          </a:stretch>
        </p:blipFill>
        <p:spPr>
          <a:xfrm>
            <a:off x="-38626" y="3032567"/>
            <a:ext cx="2916099" cy="2186233"/>
          </a:xfrm>
          <a:prstGeom prst="rect">
            <a:avLst/>
          </a:prstGeom>
          <a:noFill/>
          <a:ln>
            <a:noFill/>
          </a:ln>
        </p:spPr>
      </p:pic>
      <p:pic>
        <p:nvPicPr>
          <p:cNvPr id="162" name="Google Shape;162;p24"/>
          <p:cNvPicPr preferRelativeResize="0"/>
          <p:nvPr/>
        </p:nvPicPr>
        <p:blipFill>
          <a:blip r:embed="rId6">
            <a:alphaModFix/>
          </a:blip>
          <a:stretch>
            <a:fillRect/>
          </a:stretch>
        </p:blipFill>
        <p:spPr>
          <a:xfrm>
            <a:off x="3182050" y="3032575"/>
            <a:ext cx="2815632" cy="2110924"/>
          </a:xfrm>
          <a:prstGeom prst="rect">
            <a:avLst/>
          </a:prstGeom>
          <a:noFill/>
          <a:ln>
            <a:noFill/>
          </a:ln>
        </p:spPr>
      </p:pic>
      <p:pic>
        <p:nvPicPr>
          <p:cNvPr id="163" name="Google Shape;163;p24"/>
          <p:cNvPicPr preferRelativeResize="0"/>
          <p:nvPr/>
        </p:nvPicPr>
        <p:blipFill>
          <a:blip r:embed="rId7">
            <a:alphaModFix/>
          </a:blip>
          <a:stretch>
            <a:fillRect/>
          </a:stretch>
        </p:blipFill>
        <p:spPr>
          <a:xfrm>
            <a:off x="6235175" y="3044275"/>
            <a:ext cx="2756425" cy="2066536"/>
          </a:xfrm>
          <a:prstGeom prst="rect">
            <a:avLst/>
          </a:prstGeom>
          <a:noFill/>
          <a:ln>
            <a:noFill/>
          </a:ln>
        </p:spPr>
      </p:pic>
      <p:pic>
        <p:nvPicPr>
          <p:cNvPr id="164" name="Google Shape;164;p24"/>
          <p:cNvPicPr preferRelativeResize="0"/>
          <p:nvPr/>
        </p:nvPicPr>
        <p:blipFill>
          <a:blip r:embed="rId8">
            <a:alphaModFix/>
          </a:blip>
          <a:stretch>
            <a:fillRect/>
          </a:stretch>
        </p:blipFill>
        <p:spPr>
          <a:xfrm>
            <a:off x="-38625" y="665737"/>
            <a:ext cx="2916099" cy="218625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25"/>
          <p:cNvPicPr preferRelativeResize="0"/>
          <p:nvPr/>
        </p:nvPicPr>
        <p:blipFill>
          <a:blip r:embed="rId3">
            <a:alphaModFix/>
          </a:blip>
          <a:stretch>
            <a:fillRect/>
          </a:stretch>
        </p:blipFill>
        <p:spPr>
          <a:xfrm>
            <a:off x="335300" y="760100"/>
            <a:ext cx="3052750" cy="2282575"/>
          </a:xfrm>
          <a:prstGeom prst="rect">
            <a:avLst/>
          </a:prstGeom>
          <a:noFill/>
          <a:ln>
            <a:noFill/>
          </a:ln>
        </p:spPr>
      </p:pic>
      <p:pic>
        <p:nvPicPr>
          <p:cNvPr id="170" name="Google Shape;170;p25"/>
          <p:cNvPicPr preferRelativeResize="0"/>
          <p:nvPr/>
        </p:nvPicPr>
        <p:blipFill>
          <a:blip r:embed="rId4">
            <a:alphaModFix/>
          </a:blip>
          <a:stretch>
            <a:fillRect/>
          </a:stretch>
        </p:blipFill>
        <p:spPr>
          <a:xfrm>
            <a:off x="3388050" y="796150"/>
            <a:ext cx="2840499" cy="2129550"/>
          </a:xfrm>
          <a:prstGeom prst="rect">
            <a:avLst/>
          </a:prstGeom>
          <a:noFill/>
          <a:ln>
            <a:noFill/>
          </a:ln>
        </p:spPr>
      </p:pic>
      <p:pic>
        <p:nvPicPr>
          <p:cNvPr id="171" name="Google Shape;171;p25"/>
          <p:cNvPicPr preferRelativeResize="0"/>
          <p:nvPr/>
        </p:nvPicPr>
        <p:blipFill>
          <a:blip r:embed="rId5">
            <a:alphaModFix/>
          </a:blip>
          <a:stretch>
            <a:fillRect/>
          </a:stretch>
        </p:blipFill>
        <p:spPr>
          <a:xfrm>
            <a:off x="6228550" y="836625"/>
            <a:ext cx="2732500" cy="2048603"/>
          </a:xfrm>
          <a:prstGeom prst="rect">
            <a:avLst/>
          </a:prstGeom>
          <a:noFill/>
          <a:ln>
            <a:noFill/>
          </a:ln>
        </p:spPr>
      </p:pic>
      <p:pic>
        <p:nvPicPr>
          <p:cNvPr id="172" name="Google Shape;172;p25"/>
          <p:cNvPicPr preferRelativeResize="0"/>
          <p:nvPr/>
        </p:nvPicPr>
        <p:blipFill>
          <a:blip r:embed="rId6">
            <a:alphaModFix/>
          </a:blip>
          <a:stretch>
            <a:fillRect/>
          </a:stretch>
        </p:blipFill>
        <p:spPr>
          <a:xfrm>
            <a:off x="585850" y="3042675"/>
            <a:ext cx="2551638" cy="1912999"/>
          </a:xfrm>
          <a:prstGeom prst="rect">
            <a:avLst/>
          </a:prstGeom>
          <a:noFill/>
          <a:ln>
            <a:noFill/>
          </a:ln>
        </p:spPr>
      </p:pic>
      <p:pic>
        <p:nvPicPr>
          <p:cNvPr id="173" name="Google Shape;173;p25"/>
          <p:cNvPicPr preferRelativeResize="0"/>
          <p:nvPr/>
        </p:nvPicPr>
        <p:blipFill>
          <a:blip r:embed="rId7">
            <a:alphaModFix/>
          </a:blip>
          <a:stretch>
            <a:fillRect/>
          </a:stretch>
        </p:blipFill>
        <p:spPr>
          <a:xfrm>
            <a:off x="3532475" y="3042675"/>
            <a:ext cx="2551651" cy="1912999"/>
          </a:xfrm>
          <a:prstGeom prst="rect">
            <a:avLst/>
          </a:prstGeom>
          <a:noFill/>
          <a:ln>
            <a:noFill/>
          </a:ln>
        </p:spPr>
      </p:pic>
      <p:pic>
        <p:nvPicPr>
          <p:cNvPr id="174" name="Google Shape;174;p25"/>
          <p:cNvPicPr preferRelativeResize="0"/>
          <p:nvPr/>
        </p:nvPicPr>
        <p:blipFill>
          <a:blip r:embed="rId8">
            <a:alphaModFix/>
          </a:blip>
          <a:stretch>
            <a:fillRect/>
          </a:stretch>
        </p:blipFill>
        <p:spPr>
          <a:xfrm>
            <a:off x="6318976" y="2925700"/>
            <a:ext cx="2551638" cy="1912999"/>
          </a:xfrm>
          <a:prstGeom prst="rect">
            <a:avLst/>
          </a:prstGeom>
          <a:noFill/>
          <a:ln>
            <a:noFill/>
          </a:ln>
        </p:spPr>
      </p:pic>
      <p:sp>
        <p:nvSpPr>
          <p:cNvPr id="175" name="Google Shape;175;p25"/>
          <p:cNvSpPr txBox="1"/>
          <p:nvPr/>
        </p:nvSpPr>
        <p:spPr>
          <a:xfrm>
            <a:off x="1419425" y="278975"/>
            <a:ext cx="7338300" cy="446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700"/>
              <a:t>Sulfate</a:t>
            </a:r>
            <a:endParaRPr b="1" sz="17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6"/>
          <p:cNvSpPr txBox="1"/>
          <p:nvPr>
            <p:ph type="ctrTitle"/>
          </p:nvPr>
        </p:nvSpPr>
        <p:spPr>
          <a:xfrm>
            <a:off x="388000" y="118800"/>
            <a:ext cx="8520600" cy="705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780"/>
              <a:t>Some Initial Conclusions</a:t>
            </a:r>
            <a:endParaRPr sz="3780"/>
          </a:p>
        </p:txBody>
      </p:sp>
      <p:sp>
        <p:nvSpPr>
          <p:cNvPr id="181" name="Google Shape;181;p26"/>
          <p:cNvSpPr txBox="1"/>
          <p:nvPr/>
        </p:nvSpPr>
        <p:spPr>
          <a:xfrm>
            <a:off x="992075" y="1831525"/>
            <a:ext cx="7338300" cy="27705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lang="en"/>
              <a:t>We can identify aerosol species in which the AOD calculations in NASA LUTs and CRTM contain </a:t>
            </a:r>
            <a:r>
              <a:rPr lang="en"/>
              <a:t>measurable</a:t>
            </a:r>
            <a:r>
              <a:rPr lang="en"/>
              <a:t> bias: Dust species and Sulfate.</a:t>
            </a:r>
            <a:endParaRPr/>
          </a:p>
          <a:p>
            <a:pPr indent="-317500" lvl="0" marL="457200" rtl="0" algn="l">
              <a:spcBef>
                <a:spcPts val="0"/>
              </a:spcBef>
              <a:spcAft>
                <a:spcPts val="0"/>
              </a:spcAft>
              <a:buSzPts val="1400"/>
              <a:buChar char="●"/>
            </a:pPr>
            <a:r>
              <a:rPr lang="en"/>
              <a:t>Others contain systematic differences that are small compared to random differences (hydrophilic black carbon and hydrophilic organic carbon)</a:t>
            </a:r>
            <a:endParaRPr/>
          </a:p>
          <a:p>
            <a:pPr indent="-317500" lvl="0" marL="457200" rtl="0" algn="l">
              <a:spcBef>
                <a:spcPts val="0"/>
              </a:spcBef>
              <a:spcAft>
                <a:spcPts val="0"/>
              </a:spcAft>
              <a:buSzPts val="1400"/>
              <a:buChar char="●"/>
            </a:pPr>
            <a:r>
              <a:rPr lang="en"/>
              <a:t>Several have systematic differences that are only slightly larger than the random differences (hydrophobic black carbon and organic carbon).</a:t>
            </a:r>
            <a:endParaRPr/>
          </a:p>
          <a:p>
            <a:pPr indent="-317500" lvl="0" marL="457200" rtl="0" algn="l">
              <a:spcBef>
                <a:spcPts val="0"/>
              </a:spcBef>
              <a:spcAft>
                <a:spcPts val="0"/>
              </a:spcAft>
              <a:buSzPts val="1400"/>
              <a:buChar char="●"/>
            </a:pPr>
            <a:r>
              <a:rPr lang="en"/>
              <a:t>We cannot make any statement as to which is more accurate until comparisons with in situ aerosol observations with AToms have been made. Recent implementation of AERONET into JEDI will help with this evaluation.</a:t>
            </a:r>
            <a:endParaRPr/>
          </a:p>
          <a:p>
            <a:pPr indent="-317500" lvl="0" marL="457200" rtl="0" algn="l">
              <a:spcBef>
                <a:spcPts val="0"/>
              </a:spcBef>
              <a:spcAft>
                <a:spcPts val="0"/>
              </a:spcAft>
              <a:buSzPts val="1400"/>
              <a:buChar char="●"/>
            </a:pPr>
            <a:r>
              <a:rPr lang="en"/>
              <a:t>The differences between the operators do have implications for assimilation, since they affect the changes to the aerosol fields differently, and these difference are carried forward in time by the forecast model.</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nvSpPr>
        <p:spPr>
          <a:xfrm>
            <a:off x="2556300" y="742150"/>
            <a:ext cx="593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61" name="Google Shape;61;p14"/>
          <p:cNvSpPr txBox="1"/>
          <p:nvPr/>
        </p:nvSpPr>
        <p:spPr>
          <a:xfrm>
            <a:off x="793675" y="1142350"/>
            <a:ext cx="5937300" cy="25551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lang="en"/>
              <a:t>The comparisons between NASA LUTs and CRTM cannot (yet) identify which is more accurate.</a:t>
            </a:r>
            <a:endParaRPr/>
          </a:p>
          <a:p>
            <a:pPr indent="-317500" lvl="0" marL="457200" rtl="0" algn="l">
              <a:spcBef>
                <a:spcPts val="0"/>
              </a:spcBef>
              <a:spcAft>
                <a:spcPts val="0"/>
              </a:spcAft>
              <a:buSzPts val="1400"/>
              <a:buChar char="●"/>
            </a:pPr>
            <a:r>
              <a:rPr lang="en"/>
              <a:t>This will require better knowledge of the accuracy of the individual aerosol species in the model, which can be obtained using in situ observations such as ATom.</a:t>
            </a:r>
            <a:endParaRPr/>
          </a:p>
          <a:p>
            <a:pPr indent="-317500" lvl="0" marL="457200" rtl="0" algn="l">
              <a:spcBef>
                <a:spcPts val="0"/>
              </a:spcBef>
              <a:spcAft>
                <a:spcPts val="0"/>
              </a:spcAft>
              <a:buSzPts val="1400"/>
              <a:buChar char="●"/>
            </a:pPr>
            <a:r>
              <a:rPr lang="en"/>
              <a:t>The observation - forecast differences also will depend on the accuracy of the satellite retrievals (MODIS in this case), which also have </a:t>
            </a:r>
            <a:r>
              <a:rPr lang="en"/>
              <a:t>significant</a:t>
            </a:r>
            <a:r>
              <a:rPr lang="en"/>
              <a:t> biases and uncertainties.</a:t>
            </a:r>
            <a:endParaRPr/>
          </a:p>
          <a:p>
            <a:pPr indent="-317500" lvl="0" marL="457200" rtl="0" algn="l">
              <a:spcBef>
                <a:spcPts val="0"/>
              </a:spcBef>
              <a:spcAft>
                <a:spcPts val="0"/>
              </a:spcAft>
              <a:buSzPts val="1400"/>
              <a:buChar char="●"/>
            </a:pPr>
            <a:r>
              <a:rPr lang="en"/>
              <a:t>The goal here is instead to understand the source of the differences between NASA LUTs and CRTM through the individual species and observation parameters.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pic>
        <p:nvPicPr>
          <p:cNvPr id="66" name="Google Shape;66;p15"/>
          <p:cNvPicPr preferRelativeResize="0"/>
          <p:nvPr/>
        </p:nvPicPr>
        <p:blipFill>
          <a:blip r:embed="rId3">
            <a:alphaModFix/>
          </a:blip>
          <a:stretch>
            <a:fillRect/>
          </a:stretch>
        </p:blipFill>
        <p:spPr>
          <a:xfrm>
            <a:off x="4975600" y="1624675"/>
            <a:ext cx="3920249" cy="2939075"/>
          </a:xfrm>
          <a:prstGeom prst="rect">
            <a:avLst/>
          </a:prstGeom>
          <a:noFill/>
          <a:ln>
            <a:noFill/>
          </a:ln>
        </p:spPr>
      </p:pic>
      <p:pic>
        <p:nvPicPr>
          <p:cNvPr id="67" name="Google Shape;67;p15"/>
          <p:cNvPicPr preferRelativeResize="0"/>
          <p:nvPr/>
        </p:nvPicPr>
        <p:blipFill rotWithShape="1">
          <a:blip r:embed="rId4">
            <a:alphaModFix/>
          </a:blip>
          <a:srcRect b="0" l="0" r="0" t="5997"/>
          <a:stretch/>
        </p:blipFill>
        <p:spPr>
          <a:xfrm>
            <a:off x="213450" y="1801000"/>
            <a:ext cx="3920225" cy="2762751"/>
          </a:xfrm>
          <a:prstGeom prst="rect">
            <a:avLst/>
          </a:prstGeom>
          <a:noFill/>
          <a:ln>
            <a:noFill/>
          </a:ln>
        </p:spPr>
      </p:pic>
      <p:sp>
        <p:nvSpPr>
          <p:cNvPr id="68" name="Google Shape;68;p15"/>
          <p:cNvSpPr txBox="1"/>
          <p:nvPr/>
        </p:nvSpPr>
        <p:spPr>
          <a:xfrm>
            <a:off x="1236275" y="1434675"/>
            <a:ext cx="1862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Mean O-F, No DA</a:t>
            </a:r>
            <a:endParaRPr/>
          </a:p>
        </p:txBody>
      </p:sp>
      <p:sp>
        <p:nvSpPr>
          <p:cNvPr id="69" name="Google Shape;69;p15"/>
          <p:cNvSpPr txBox="1"/>
          <p:nvPr/>
        </p:nvSpPr>
        <p:spPr>
          <a:xfrm>
            <a:off x="5769275" y="1434675"/>
            <a:ext cx="1862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Mean O-F, with DA</a:t>
            </a:r>
            <a:endParaRPr/>
          </a:p>
        </p:txBody>
      </p:sp>
      <p:sp>
        <p:nvSpPr>
          <p:cNvPr id="70" name="Google Shape;70;p15"/>
          <p:cNvSpPr txBox="1"/>
          <p:nvPr/>
        </p:nvSpPr>
        <p:spPr>
          <a:xfrm>
            <a:off x="1236275" y="95475"/>
            <a:ext cx="56928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t>Mean Obs - Hofx  (O-F), MODIS Observations, June 1-19, 2016</a:t>
            </a:r>
            <a:endParaRPr sz="1500"/>
          </a:p>
          <a:p>
            <a:pPr indent="0" lvl="0" marL="0" rtl="0" algn="l">
              <a:spcBef>
                <a:spcPts val="0"/>
              </a:spcBef>
              <a:spcAft>
                <a:spcPts val="0"/>
              </a:spcAft>
              <a:buNone/>
            </a:pPr>
            <a:r>
              <a:t/>
            </a:r>
            <a:endParaRPr sz="1500"/>
          </a:p>
          <a:p>
            <a:pPr indent="-323850" lvl="0" marL="457200" rtl="0" algn="l">
              <a:spcBef>
                <a:spcPts val="0"/>
              </a:spcBef>
              <a:spcAft>
                <a:spcPts val="0"/>
              </a:spcAft>
              <a:buSzPts val="1500"/>
              <a:buChar char="●"/>
            </a:pPr>
            <a:r>
              <a:rPr lang="en" sz="1500"/>
              <a:t>O-F is smaller for NASA LUTs without DA.</a:t>
            </a:r>
            <a:endParaRPr sz="1500"/>
          </a:p>
          <a:p>
            <a:pPr indent="-323850" lvl="0" marL="457200" rtl="0" algn="l">
              <a:spcBef>
                <a:spcPts val="0"/>
              </a:spcBef>
              <a:spcAft>
                <a:spcPts val="0"/>
              </a:spcAft>
              <a:buSzPts val="1500"/>
              <a:buChar char="●"/>
            </a:pPr>
            <a:r>
              <a:rPr lang="en" sz="1500"/>
              <a:t>Forecast may include substantial bias</a:t>
            </a:r>
            <a:endParaRPr sz="1500"/>
          </a:p>
          <a:p>
            <a:pPr indent="-323850" lvl="0" marL="457200" rtl="0" algn="l">
              <a:spcBef>
                <a:spcPts val="0"/>
              </a:spcBef>
              <a:spcAft>
                <a:spcPts val="0"/>
              </a:spcAft>
              <a:buSzPts val="1500"/>
              <a:buChar char="●"/>
            </a:pPr>
            <a:r>
              <a:rPr lang="en" sz="1500"/>
              <a:t>MODIS obs have bias as well</a:t>
            </a:r>
            <a:endParaRPr sz="1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type="ctrTitle"/>
          </p:nvPr>
        </p:nvSpPr>
        <p:spPr>
          <a:xfrm>
            <a:off x="311700" y="60950"/>
            <a:ext cx="8520600" cy="754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t/>
            </a:r>
            <a:endParaRPr sz="2380"/>
          </a:p>
          <a:p>
            <a:pPr indent="0" lvl="0" marL="0" rtl="0" algn="ctr">
              <a:spcBef>
                <a:spcPts val="0"/>
              </a:spcBef>
              <a:spcAft>
                <a:spcPts val="0"/>
              </a:spcAft>
              <a:buSzPts val="990"/>
              <a:buNone/>
            </a:pPr>
            <a:r>
              <a:t/>
            </a:r>
            <a:endParaRPr sz="2380"/>
          </a:p>
          <a:p>
            <a:pPr indent="0" lvl="0" marL="0" rtl="0" algn="ctr">
              <a:spcBef>
                <a:spcPts val="0"/>
              </a:spcBef>
              <a:spcAft>
                <a:spcPts val="0"/>
              </a:spcAft>
              <a:buSzPts val="990"/>
              <a:buNone/>
            </a:pPr>
            <a:r>
              <a:t/>
            </a:r>
            <a:endParaRPr sz="2380"/>
          </a:p>
          <a:p>
            <a:pPr indent="0" lvl="0" marL="0" rtl="0" algn="ctr">
              <a:spcBef>
                <a:spcPts val="0"/>
              </a:spcBef>
              <a:spcAft>
                <a:spcPts val="0"/>
              </a:spcAft>
              <a:buSzPts val="990"/>
              <a:buNone/>
            </a:pPr>
            <a:r>
              <a:t/>
            </a:r>
            <a:endParaRPr sz="2180"/>
          </a:p>
          <a:p>
            <a:pPr indent="0" lvl="0" marL="0" rtl="0" algn="ctr">
              <a:spcBef>
                <a:spcPts val="0"/>
              </a:spcBef>
              <a:spcAft>
                <a:spcPts val="0"/>
              </a:spcAft>
              <a:buSzPts val="990"/>
              <a:buNone/>
            </a:pPr>
            <a:r>
              <a:t/>
            </a:r>
            <a:endParaRPr sz="2180"/>
          </a:p>
          <a:p>
            <a:pPr indent="0" lvl="0" marL="0" rtl="0" algn="ctr">
              <a:spcBef>
                <a:spcPts val="0"/>
              </a:spcBef>
              <a:spcAft>
                <a:spcPts val="0"/>
              </a:spcAft>
              <a:buSzPts val="990"/>
              <a:buNone/>
            </a:pPr>
            <a:r>
              <a:rPr lang="en" sz="2180"/>
              <a:t>AOD CRTM - AOD LUTs vs. </a:t>
            </a:r>
            <a:r>
              <a:rPr lang="en" sz="2180"/>
              <a:t> AOD LUTs</a:t>
            </a:r>
            <a:endParaRPr sz="2180"/>
          </a:p>
          <a:p>
            <a:pPr indent="0" lvl="0" marL="0" rtl="0" algn="ctr">
              <a:spcBef>
                <a:spcPts val="0"/>
              </a:spcBef>
              <a:spcAft>
                <a:spcPts val="0"/>
              </a:spcAft>
              <a:buSzPts val="990"/>
              <a:buNone/>
            </a:pPr>
            <a:r>
              <a:rPr lang="en" sz="2180"/>
              <a:t>From  three week no DA experiments</a:t>
            </a:r>
            <a:endParaRPr sz="2580"/>
          </a:p>
        </p:txBody>
      </p:sp>
      <p:pic>
        <p:nvPicPr>
          <p:cNvPr id="76" name="Google Shape;76;p16"/>
          <p:cNvPicPr preferRelativeResize="0"/>
          <p:nvPr/>
        </p:nvPicPr>
        <p:blipFill>
          <a:blip r:embed="rId3">
            <a:alphaModFix/>
          </a:blip>
          <a:stretch>
            <a:fillRect/>
          </a:stretch>
        </p:blipFill>
        <p:spPr>
          <a:xfrm>
            <a:off x="554625" y="1030000"/>
            <a:ext cx="4662026" cy="3500451"/>
          </a:xfrm>
          <a:prstGeom prst="rect">
            <a:avLst/>
          </a:prstGeom>
          <a:noFill/>
          <a:ln>
            <a:noFill/>
          </a:ln>
        </p:spPr>
      </p:pic>
      <p:sp>
        <p:nvSpPr>
          <p:cNvPr id="77" name="Google Shape;77;p16"/>
          <p:cNvSpPr txBox="1"/>
          <p:nvPr/>
        </p:nvSpPr>
        <p:spPr>
          <a:xfrm>
            <a:off x="5267275" y="815100"/>
            <a:ext cx="3778500" cy="38481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lang="en"/>
              <a:t>Each dot represents an hofx AOD simulated observation</a:t>
            </a:r>
            <a:endParaRPr/>
          </a:p>
          <a:p>
            <a:pPr indent="-317500" lvl="0" marL="457200" rtl="0" algn="l">
              <a:spcBef>
                <a:spcPts val="0"/>
              </a:spcBef>
              <a:spcAft>
                <a:spcPts val="0"/>
              </a:spcAft>
              <a:buSzPts val="1400"/>
              <a:buChar char="●"/>
            </a:pPr>
            <a:r>
              <a:rPr lang="en"/>
              <a:t>CRTM - LUTs generally decreases with AOD magnitude.</a:t>
            </a:r>
            <a:endParaRPr/>
          </a:p>
          <a:p>
            <a:pPr indent="-317500" lvl="0" marL="457200" rtl="0" algn="l">
              <a:spcBef>
                <a:spcPts val="0"/>
              </a:spcBef>
              <a:spcAft>
                <a:spcPts val="0"/>
              </a:spcAft>
              <a:buSzPts val="1400"/>
              <a:buChar char="●"/>
            </a:pPr>
            <a:r>
              <a:rPr lang="en"/>
              <a:t>Some large variability occurs at low AOD values. These may be due to variations in surface type or aerosol species.</a:t>
            </a:r>
            <a:endParaRPr/>
          </a:p>
          <a:p>
            <a:pPr indent="-317500" lvl="0" marL="457200" rtl="0" algn="l">
              <a:spcBef>
                <a:spcPts val="0"/>
              </a:spcBef>
              <a:spcAft>
                <a:spcPts val="0"/>
              </a:spcAft>
              <a:buSzPts val="1400"/>
              <a:buChar char="●"/>
            </a:pPr>
            <a:r>
              <a:rPr lang="en"/>
              <a:t>This collection contains influences from the entire set of 16 species, including observations over both land and ocean.</a:t>
            </a:r>
            <a:endParaRPr/>
          </a:p>
          <a:p>
            <a:pPr indent="-317500" lvl="0" marL="457200" rtl="0" algn="l">
              <a:spcBef>
                <a:spcPts val="0"/>
              </a:spcBef>
              <a:spcAft>
                <a:spcPts val="0"/>
              </a:spcAft>
              <a:buSzPts val="1400"/>
              <a:buChar char="●"/>
            </a:pPr>
            <a:r>
              <a:rPr lang="en"/>
              <a:t>This makes it difficult to analyze the nature of the differences between hofx from CRTM and NASA LUTs.</a:t>
            </a:r>
            <a:endParaRPr/>
          </a:p>
          <a:p>
            <a:pPr indent="-317500" lvl="0" marL="457200" rtl="0" algn="l">
              <a:spcBef>
                <a:spcPts val="0"/>
              </a:spcBef>
              <a:spcAft>
                <a:spcPts val="0"/>
              </a:spcAft>
              <a:buSzPts val="1400"/>
              <a:buChar char="●"/>
            </a:pPr>
            <a:r>
              <a:rPr lang="en"/>
              <a:t>It’s helpful to separate the forward operator calculations to the species separately.</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txBox="1"/>
          <p:nvPr/>
        </p:nvSpPr>
        <p:spPr>
          <a:xfrm>
            <a:off x="533675" y="113375"/>
            <a:ext cx="7340100" cy="10467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lang="en"/>
              <a:t>To simplify the comparisons, we consider a single 6 hour window centered on June 1, 2016, 06Z</a:t>
            </a:r>
            <a:endParaRPr/>
          </a:p>
          <a:p>
            <a:pPr indent="-317500" lvl="0" marL="457200" rtl="0" algn="l">
              <a:spcBef>
                <a:spcPts val="0"/>
              </a:spcBef>
              <a:spcAft>
                <a:spcPts val="0"/>
              </a:spcAft>
              <a:buSzPts val="1400"/>
              <a:buChar char="●"/>
            </a:pPr>
            <a:r>
              <a:rPr lang="en"/>
              <a:t>Scatter plots of AOD CRTM - LUTs vs AOD LUTs show distinct lines with different slopes.</a:t>
            </a:r>
            <a:endParaRPr/>
          </a:p>
        </p:txBody>
      </p:sp>
      <p:pic>
        <p:nvPicPr>
          <p:cNvPr id="83" name="Google Shape;83;p17"/>
          <p:cNvPicPr preferRelativeResize="0"/>
          <p:nvPr/>
        </p:nvPicPr>
        <p:blipFill rotWithShape="1">
          <a:blip r:embed="rId3">
            <a:alphaModFix/>
          </a:blip>
          <a:srcRect b="0" l="0" r="6410" t="0"/>
          <a:stretch/>
        </p:blipFill>
        <p:spPr>
          <a:xfrm>
            <a:off x="6016000" y="3014125"/>
            <a:ext cx="2665301" cy="2129375"/>
          </a:xfrm>
          <a:prstGeom prst="rect">
            <a:avLst/>
          </a:prstGeom>
          <a:noFill/>
          <a:ln>
            <a:noFill/>
          </a:ln>
        </p:spPr>
      </p:pic>
      <p:pic>
        <p:nvPicPr>
          <p:cNvPr id="84" name="Google Shape;84;p17"/>
          <p:cNvPicPr preferRelativeResize="0"/>
          <p:nvPr/>
        </p:nvPicPr>
        <p:blipFill rotWithShape="1">
          <a:blip r:embed="rId4">
            <a:alphaModFix/>
          </a:blip>
          <a:srcRect b="18542" l="8188" r="7223" t="15258"/>
          <a:stretch/>
        </p:blipFill>
        <p:spPr>
          <a:xfrm>
            <a:off x="61850" y="1762625"/>
            <a:ext cx="3927199" cy="2303951"/>
          </a:xfrm>
          <a:prstGeom prst="rect">
            <a:avLst/>
          </a:prstGeom>
          <a:noFill/>
          <a:ln>
            <a:noFill/>
          </a:ln>
        </p:spPr>
      </p:pic>
      <p:pic>
        <p:nvPicPr>
          <p:cNvPr id="85" name="Google Shape;85;p17"/>
          <p:cNvPicPr preferRelativeResize="0"/>
          <p:nvPr/>
        </p:nvPicPr>
        <p:blipFill rotWithShape="1">
          <a:blip r:embed="rId5">
            <a:alphaModFix/>
          </a:blip>
          <a:srcRect b="0" l="0" r="6838" t="0"/>
          <a:stretch/>
        </p:blipFill>
        <p:spPr>
          <a:xfrm>
            <a:off x="6224025" y="942601"/>
            <a:ext cx="2457276" cy="1977425"/>
          </a:xfrm>
          <a:prstGeom prst="rect">
            <a:avLst/>
          </a:prstGeom>
          <a:noFill/>
          <a:ln>
            <a:noFill/>
          </a:ln>
        </p:spPr>
      </p:pic>
      <p:sp>
        <p:nvSpPr>
          <p:cNvPr id="86" name="Google Shape;86;p17"/>
          <p:cNvSpPr txBox="1"/>
          <p:nvPr/>
        </p:nvSpPr>
        <p:spPr>
          <a:xfrm>
            <a:off x="4175175" y="2571750"/>
            <a:ext cx="22887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The various species show more clearly in this smaller set of Hofx values</a:t>
            </a:r>
            <a:endParaRPr sz="1000"/>
          </a:p>
        </p:txBody>
      </p:sp>
      <p:cxnSp>
        <p:nvCxnSpPr>
          <p:cNvPr id="87" name="Google Shape;87;p17"/>
          <p:cNvCxnSpPr/>
          <p:nvPr/>
        </p:nvCxnSpPr>
        <p:spPr>
          <a:xfrm flipH="1" rot="10800000">
            <a:off x="5734550" y="2125350"/>
            <a:ext cx="1836000" cy="440100"/>
          </a:xfrm>
          <a:prstGeom prst="straightConnector1">
            <a:avLst/>
          </a:prstGeom>
          <a:noFill/>
          <a:ln cap="flat" cmpd="sng" w="9525">
            <a:solidFill>
              <a:schemeClr val="dk2"/>
            </a:solidFill>
            <a:prstDash val="solid"/>
            <a:round/>
            <a:headEnd len="med" w="med" type="none"/>
            <a:tailEnd len="med" w="med" type="triangle"/>
          </a:ln>
        </p:spPr>
      </p:cxnSp>
      <p:cxnSp>
        <p:nvCxnSpPr>
          <p:cNvPr id="88" name="Google Shape;88;p17"/>
          <p:cNvCxnSpPr>
            <a:stCxn id="86" idx="2"/>
          </p:cNvCxnSpPr>
          <p:nvPr/>
        </p:nvCxnSpPr>
        <p:spPr>
          <a:xfrm>
            <a:off x="5319525" y="3218250"/>
            <a:ext cx="1760700" cy="9066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pic>
        <p:nvPicPr>
          <p:cNvPr id="93" name="Google Shape;93;p18"/>
          <p:cNvPicPr preferRelativeResize="0"/>
          <p:nvPr/>
        </p:nvPicPr>
        <p:blipFill rotWithShape="1">
          <a:blip r:embed="rId3">
            <a:alphaModFix/>
          </a:blip>
          <a:srcRect b="0" l="2593" r="7056" t="0"/>
          <a:stretch/>
        </p:blipFill>
        <p:spPr>
          <a:xfrm>
            <a:off x="409250" y="938483"/>
            <a:ext cx="2534501" cy="2102942"/>
          </a:xfrm>
          <a:prstGeom prst="rect">
            <a:avLst/>
          </a:prstGeom>
          <a:noFill/>
          <a:ln>
            <a:noFill/>
          </a:ln>
        </p:spPr>
      </p:pic>
      <p:pic>
        <p:nvPicPr>
          <p:cNvPr id="94" name="Google Shape;94;p18"/>
          <p:cNvPicPr preferRelativeResize="0"/>
          <p:nvPr/>
        </p:nvPicPr>
        <p:blipFill rotWithShape="1">
          <a:blip r:embed="rId4">
            <a:alphaModFix/>
          </a:blip>
          <a:srcRect b="0" l="2593" r="7348" t="0"/>
          <a:stretch/>
        </p:blipFill>
        <p:spPr>
          <a:xfrm>
            <a:off x="3228786" y="874525"/>
            <a:ext cx="2534501" cy="2109775"/>
          </a:xfrm>
          <a:prstGeom prst="rect">
            <a:avLst/>
          </a:prstGeom>
          <a:noFill/>
          <a:ln>
            <a:noFill/>
          </a:ln>
        </p:spPr>
      </p:pic>
      <p:pic>
        <p:nvPicPr>
          <p:cNvPr id="95" name="Google Shape;95;p18"/>
          <p:cNvPicPr preferRelativeResize="0"/>
          <p:nvPr/>
        </p:nvPicPr>
        <p:blipFill rotWithShape="1">
          <a:blip r:embed="rId5">
            <a:alphaModFix/>
          </a:blip>
          <a:srcRect b="0" l="0" r="6785" t="0"/>
          <a:stretch/>
        </p:blipFill>
        <p:spPr>
          <a:xfrm>
            <a:off x="6048300" y="847200"/>
            <a:ext cx="2691198" cy="2164424"/>
          </a:xfrm>
          <a:prstGeom prst="rect">
            <a:avLst/>
          </a:prstGeom>
          <a:noFill/>
          <a:ln>
            <a:noFill/>
          </a:ln>
        </p:spPr>
      </p:pic>
      <p:sp>
        <p:nvSpPr>
          <p:cNvPr id="96" name="Google Shape;96;p18"/>
          <p:cNvSpPr txBox="1"/>
          <p:nvPr/>
        </p:nvSpPr>
        <p:spPr>
          <a:xfrm>
            <a:off x="1403925" y="243000"/>
            <a:ext cx="73356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900"/>
              <a:t>All species</a:t>
            </a:r>
            <a:r>
              <a:rPr lang="en"/>
              <a:t> </a:t>
            </a:r>
            <a:endParaRPr/>
          </a:p>
        </p:txBody>
      </p:sp>
      <p:pic>
        <p:nvPicPr>
          <p:cNvPr id="97" name="Google Shape;97;p18"/>
          <p:cNvPicPr preferRelativeResize="0"/>
          <p:nvPr/>
        </p:nvPicPr>
        <p:blipFill>
          <a:blip r:embed="rId6">
            <a:alphaModFix/>
          </a:blip>
          <a:stretch>
            <a:fillRect/>
          </a:stretch>
        </p:blipFill>
        <p:spPr>
          <a:xfrm>
            <a:off x="546876" y="3181675"/>
            <a:ext cx="2480118" cy="1854400"/>
          </a:xfrm>
          <a:prstGeom prst="rect">
            <a:avLst/>
          </a:prstGeom>
          <a:noFill/>
          <a:ln>
            <a:noFill/>
          </a:ln>
        </p:spPr>
      </p:pic>
      <p:pic>
        <p:nvPicPr>
          <p:cNvPr id="98" name="Google Shape;98;p18"/>
          <p:cNvPicPr preferRelativeResize="0"/>
          <p:nvPr/>
        </p:nvPicPr>
        <p:blipFill>
          <a:blip r:embed="rId7">
            <a:alphaModFix/>
          </a:blip>
          <a:stretch>
            <a:fillRect/>
          </a:stretch>
        </p:blipFill>
        <p:spPr>
          <a:xfrm>
            <a:off x="3304750" y="3179652"/>
            <a:ext cx="2480125" cy="1862198"/>
          </a:xfrm>
          <a:prstGeom prst="rect">
            <a:avLst/>
          </a:prstGeom>
          <a:noFill/>
          <a:ln>
            <a:noFill/>
          </a:ln>
        </p:spPr>
      </p:pic>
      <p:pic>
        <p:nvPicPr>
          <p:cNvPr id="99" name="Google Shape;99;p18"/>
          <p:cNvPicPr preferRelativeResize="0"/>
          <p:nvPr/>
        </p:nvPicPr>
        <p:blipFill>
          <a:blip r:embed="rId8">
            <a:alphaModFix/>
          </a:blip>
          <a:stretch>
            <a:fillRect/>
          </a:stretch>
        </p:blipFill>
        <p:spPr>
          <a:xfrm>
            <a:off x="6126650" y="3138825"/>
            <a:ext cx="2612851" cy="195889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19"/>
          <p:cNvPicPr preferRelativeResize="0"/>
          <p:nvPr/>
        </p:nvPicPr>
        <p:blipFill>
          <a:blip r:embed="rId3">
            <a:alphaModFix/>
          </a:blip>
          <a:stretch>
            <a:fillRect/>
          </a:stretch>
        </p:blipFill>
        <p:spPr>
          <a:xfrm>
            <a:off x="0" y="838675"/>
            <a:ext cx="2908100" cy="2180273"/>
          </a:xfrm>
          <a:prstGeom prst="rect">
            <a:avLst/>
          </a:prstGeom>
          <a:noFill/>
          <a:ln>
            <a:noFill/>
          </a:ln>
        </p:spPr>
      </p:pic>
      <p:sp>
        <p:nvSpPr>
          <p:cNvPr id="105" name="Google Shape;105;p19"/>
          <p:cNvSpPr txBox="1"/>
          <p:nvPr/>
        </p:nvSpPr>
        <p:spPr>
          <a:xfrm>
            <a:off x="3126900" y="217400"/>
            <a:ext cx="3894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t>Hydrophobic black carbon (BC1)</a:t>
            </a:r>
            <a:endParaRPr b="1" sz="1700"/>
          </a:p>
        </p:txBody>
      </p:sp>
      <p:pic>
        <p:nvPicPr>
          <p:cNvPr id="106" name="Google Shape;106;p19"/>
          <p:cNvPicPr preferRelativeResize="0"/>
          <p:nvPr/>
        </p:nvPicPr>
        <p:blipFill rotWithShape="1">
          <a:blip r:embed="rId4">
            <a:alphaModFix/>
          </a:blip>
          <a:srcRect b="0" l="0" r="6367" t="0"/>
          <a:stretch/>
        </p:blipFill>
        <p:spPr>
          <a:xfrm>
            <a:off x="2908100" y="838675"/>
            <a:ext cx="2698426" cy="2160700"/>
          </a:xfrm>
          <a:prstGeom prst="rect">
            <a:avLst/>
          </a:prstGeom>
          <a:noFill/>
          <a:ln>
            <a:noFill/>
          </a:ln>
        </p:spPr>
      </p:pic>
      <p:pic>
        <p:nvPicPr>
          <p:cNvPr id="107" name="Google Shape;107;p19"/>
          <p:cNvPicPr preferRelativeResize="0"/>
          <p:nvPr/>
        </p:nvPicPr>
        <p:blipFill rotWithShape="1">
          <a:blip r:embed="rId5">
            <a:alphaModFix/>
          </a:blip>
          <a:srcRect b="0" l="0" r="6759" t="0"/>
          <a:stretch/>
        </p:blipFill>
        <p:spPr>
          <a:xfrm>
            <a:off x="6014700" y="817650"/>
            <a:ext cx="2739559" cy="2202750"/>
          </a:xfrm>
          <a:prstGeom prst="rect">
            <a:avLst/>
          </a:prstGeom>
          <a:noFill/>
          <a:ln>
            <a:noFill/>
          </a:ln>
        </p:spPr>
      </p:pic>
      <p:pic>
        <p:nvPicPr>
          <p:cNvPr id="108" name="Google Shape;108;p19"/>
          <p:cNvPicPr preferRelativeResize="0"/>
          <p:nvPr/>
        </p:nvPicPr>
        <p:blipFill>
          <a:blip r:embed="rId6">
            <a:alphaModFix/>
          </a:blip>
          <a:stretch>
            <a:fillRect/>
          </a:stretch>
        </p:blipFill>
        <p:spPr>
          <a:xfrm>
            <a:off x="168550" y="3110259"/>
            <a:ext cx="2739549" cy="2048392"/>
          </a:xfrm>
          <a:prstGeom prst="rect">
            <a:avLst/>
          </a:prstGeom>
          <a:noFill/>
          <a:ln>
            <a:noFill/>
          </a:ln>
        </p:spPr>
      </p:pic>
      <p:pic>
        <p:nvPicPr>
          <p:cNvPr id="109" name="Google Shape;109;p19"/>
          <p:cNvPicPr preferRelativeResize="0"/>
          <p:nvPr/>
        </p:nvPicPr>
        <p:blipFill>
          <a:blip r:embed="rId7">
            <a:alphaModFix/>
          </a:blip>
          <a:stretch>
            <a:fillRect/>
          </a:stretch>
        </p:blipFill>
        <p:spPr>
          <a:xfrm>
            <a:off x="3060500" y="3060000"/>
            <a:ext cx="2698426" cy="2023050"/>
          </a:xfrm>
          <a:prstGeom prst="rect">
            <a:avLst/>
          </a:prstGeom>
          <a:noFill/>
          <a:ln>
            <a:noFill/>
          </a:ln>
        </p:spPr>
      </p:pic>
      <p:pic>
        <p:nvPicPr>
          <p:cNvPr id="110" name="Google Shape;110;p19"/>
          <p:cNvPicPr preferRelativeResize="0"/>
          <p:nvPr/>
        </p:nvPicPr>
        <p:blipFill>
          <a:blip r:embed="rId8">
            <a:alphaModFix/>
          </a:blip>
          <a:stretch>
            <a:fillRect/>
          </a:stretch>
        </p:blipFill>
        <p:spPr>
          <a:xfrm>
            <a:off x="6122848" y="3110250"/>
            <a:ext cx="2631403" cy="1972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pic>
        <p:nvPicPr>
          <p:cNvPr id="115" name="Google Shape;115;p20"/>
          <p:cNvPicPr preferRelativeResize="0"/>
          <p:nvPr/>
        </p:nvPicPr>
        <p:blipFill rotWithShape="1">
          <a:blip r:embed="rId3">
            <a:alphaModFix/>
          </a:blip>
          <a:srcRect b="0" l="0" r="6261" t="1341"/>
          <a:stretch/>
        </p:blipFill>
        <p:spPr>
          <a:xfrm>
            <a:off x="232125" y="712300"/>
            <a:ext cx="2750650" cy="2170301"/>
          </a:xfrm>
          <a:prstGeom prst="rect">
            <a:avLst/>
          </a:prstGeom>
          <a:noFill/>
          <a:ln>
            <a:noFill/>
          </a:ln>
        </p:spPr>
      </p:pic>
      <p:pic>
        <p:nvPicPr>
          <p:cNvPr id="116" name="Google Shape;116;p20"/>
          <p:cNvPicPr preferRelativeResize="0"/>
          <p:nvPr/>
        </p:nvPicPr>
        <p:blipFill>
          <a:blip r:embed="rId4">
            <a:alphaModFix/>
          </a:blip>
          <a:stretch>
            <a:fillRect/>
          </a:stretch>
        </p:blipFill>
        <p:spPr>
          <a:xfrm>
            <a:off x="3144220" y="619950"/>
            <a:ext cx="3018004" cy="2262651"/>
          </a:xfrm>
          <a:prstGeom prst="rect">
            <a:avLst/>
          </a:prstGeom>
          <a:noFill/>
          <a:ln>
            <a:noFill/>
          </a:ln>
        </p:spPr>
      </p:pic>
      <p:sp>
        <p:nvSpPr>
          <p:cNvPr id="117" name="Google Shape;117;p20"/>
          <p:cNvSpPr txBox="1"/>
          <p:nvPr/>
        </p:nvSpPr>
        <p:spPr>
          <a:xfrm>
            <a:off x="2301375" y="143000"/>
            <a:ext cx="39363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t>Hydrophilic</a:t>
            </a:r>
            <a:r>
              <a:rPr b="1" lang="en" sz="1700"/>
              <a:t> Black Carbon (BC2)</a:t>
            </a:r>
            <a:endParaRPr b="1" sz="1700"/>
          </a:p>
        </p:txBody>
      </p:sp>
      <p:pic>
        <p:nvPicPr>
          <p:cNvPr id="118" name="Google Shape;118;p20"/>
          <p:cNvPicPr preferRelativeResize="0"/>
          <p:nvPr/>
        </p:nvPicPr>
        <p:blipFill>
          <a:blip r:embed="rId5">
            <a:alphaModFix/>
          </a:blip>
          <a:stretch>
            <a:fillRect/>
          </a:stretch>
        </p:blipFill>
        <p:spPr>
          <a:xfrm>
            <a:off x="6237500" y="712310"/>
            <a:ext cx="2750650" cy="2062190"/>
          </a:xfrm>
          <a:prstGeom prst="rect">
            <a:avLst/>
          </a:prstGeom>
          <a:noFill/>
          <a:ln>
            <a:noFill/>
          </a:ln>
        </p:spPr>
      </p:pic>
      <p:pic>
        <p:nvPicPr>
          <p:cNvPr id="119" name="Google Shape;119;p20"/>
          <p:cNvPicPr preferRelativeResize="0"/>
          <p:nvPr/>
        </p:nvPicPr>
        <p:blipFill>
          <a:blip r:embed="rId6">
            <a:alphaModFix/>
          </a:blip>
          <a:stretch>
            <a:fillRect/>
          </a:stretch>
        </p:blipFill>
        <p:spPr>
          <a:xfrm>
            <a:off x="3204462" y="2944175"/>
            <a:ext cx="2894839" cy="2170301"/>
          </a:xfrm>
          <a:prstGeom prst="rect">
            <a:avLst/>
          </a:prstGeom>
          <a:noFill/>
          <a:ln>
            <a:noFill/>
          </a:ln>
        </p:spPr>
      </p:pic>
      <p:pic>
        <p:nvPicPr>
          <p:cNvPr id="120" name="Google Shape;120;p20"/>
          <p:cNvPicPr preferRelativeResize="0"/>
          <p:nvPr/>
        </p:nvPicPr>
        <p:blipFill>
          <a:blip r:embed="rId7">
            <a:alphaModFix/>
          </a:blip>
          <a:stretch>
            <a:fillRect/>
          </a:stretch>
        </p:blipFill>
        <p:spPr>
          <a:xfrm>
            <a:off x="232125" y="2897681"/>
            <a:ext cx="2894850" cy="2164493"/>
          </a:xfrm>
          <a:prstGeom prst="rect">
            <a:avLst/>
          </a:prstGeom>
          <a:noFill/>
          <a:ln>
            <a:noFill/>
          </a:ln>
        </p:spPr>
      </p:pic>
      <p:pic>
        <p:nvPicPr>
          <p:cNvPr id="121" name="Google Shape;121;p20"/>
          <p:cNvPicPr preferRelativeResize="0"/>
          <p:nvPr/>
        </p:nvPicPr>
        <p:blipFill>
          <a:blip r:embed="rId8">
            <a:alphaModFix/>
          </a:blip>
          <a:stretch>
            <a:fillRect/>
          </a:stretch>
        </p:blipFill>
        <p:spPr>
          <a:xfrm>
            <a:off x="6251700" y="3035000"/>
            <a:ext cx="2750650" cy="206220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pic>
        <p:nvPicPr>
          <p:cNvPr id="126" name="Google Shape;126;p21"/>
          <p:cNvPicPr preferRelativeResize="0"/>
          <p:nvPr/>
        </p:nvPicPr>
        <p:blipFill rotWithShape="1">
          <a:blip r:embed="rId3">
            <a:alphaModFix/>
          </a:blip>
          <a:srcRect b="0" l="-1756" r="6807" t="0"/>
          <a:stretch/>
        </p:blipFill>
        <p:spPr>
          <a:xfrm>
            <a:off x="202700" y="881800"/>
            <a:ext cx="2557240" cy="2054649"/>
          </a:xfrm>
          <a:prstGeom prst="rect">
            <a:avLst/>
          </a:prstGeom>
          <a:noFill/>
          <a:ln>
            <a:noFill/>
          </a:ln>
        </p:spPr>
      </p:pic>
      <p:sp>
        <p:nvSpPr>
          <p:cNvPr id="127" name="Google Shape;127;p21"/>
          <p:cNvSpPr txBox="1"/>
          <p:nvPr/>
        </p:nvSpPr>
        <p:spPr>
          <a:xfrm>
            <a:off x="2326525" y="326975"/>
            <a:ext cx="3760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t>Hydrophobic organic carbon (OC1)</a:t>
            </a:r>
            <a:endParaRPr b="1" sz="1600"/>
          </a:p>
        </p:txBody>
      </p:sp>
      <p:pic>
        <p:nvPicPr>
          <p:cNvPr id="128" name="Google Shape;128;p21"/>
          <p:cNvPicPr preferRelativeResize="0"/>
          <p:nvPr/>
        </p:nvPicPr>
        <p:blipFill>
          <a:blip r:embed="rId4">
            <a:alphaModFix/>
          </a:blip>
          <a:stretch>
            <a:fillRect/>
          </a:stretch>
        </p:blipFill>
        <p:spPr>
          <a:xfrm>
            <a:off x="2874102" y="881800"/>
            <a:ext cx="2740572" cy="2054649"/>
          </a:xfrm>
          <a:prstGeom prst="rect">
            <a:avLst/>
          </a:prstGeom>
          <a:noFill/>
          <a:ln>
            <a:noFill/>
          </a:ln>
        </p:spPr>
      </p:pic>
      <p:pic>
        <p:nvPicPr>
          <p:cNvPr id="129" name="Google Shape;129;p21"/>
          <p:cNvPicPr preferRelativeResize="0"/>
          <p:nvPr/>
        </p:nvPicPr>
        <p:blipFill>
          <a:blip r:embed="rId5">
            <a:alphaModFix/>
          </a:blip>
          <a:stretch>
            <a:fillRect/>
          </a:stretch>
        </p:blipFill>
        <p:spPr>
          <a:xfrm>
            <a:off x="5767075" y="910475"/>
            <a:ext cx="2702330" cy="2025976"/>
          </a:xfrm>
          <a:prstGeom prst="rect">
            <a:avLst/>
          </a:prstGeom>
          <a:noFill/>
          <a:ln>
            <a:noFill/>
          </a:ln>
        </p:spPr>
      </p:pic>
      <p:pic>
        <p:nvPicPr>
          <p:cNvPr id="130" name="Google Shape;130;p21"/>
          <p:cNvPicPr preferRelativeResize="0"/>
          <p:nvPr/>
        </p:nvPicPr>
        <p:blipFill>
          <a:blip r:embed="rId6">
            <a:alphaModFix/>
          </a:blip>
          <a:stretch>
            <a:fillRect/>
          </a:stretch>
        </p:blipFill>
        <p:spPr>
          <a:xfrm>
            <a:off x="316850" y="3060175"/>
            <a:ext cx="2702339" cy="2025976"/>
          </a:xfrm>
          <a:prstGeom prst="rect">
            <a:avLst/>
          </a:prstGeom>
          <a:noFill/>
          <a:ln>
            <a:noFill/>
          </a:ln>
        </p:spPr>
      </p:pic>
      <p:pic>
        <p:nvPicPr>
          <p:cNvPr id="131" name="Google Shape;131;p21"/>
          <p:cNvPicPr preferRelativeResize="0"/>
          <p:nvPr/>
        </p:nvPicPr>
        <p:blipFill>
          <a:blip r:embed="rId7">
            <a:alphaModFix/>
          </a:blip>
          <a:stretch>
            <a:fillRect/>
          </a:stretch>
        </p:blipFill>
        <p:spPr>
          <a:xfrm>
            <a:off x="2937975" y="3122025"/>
            <a:ext cx="2702293" cy="2025976"/>
          </a:xfrm>
          <a:prstGeom prst="rect">
            <a:avLst/>
          </a:prstGeom>
          <a:noFill/>
          <a:ln>
            <a:noFill/>
          </a:ln>
        </p:spPr>
      </p:pic>
      <p:pic>
        <p:nvPicPr>
          <p:cNvPr id="132" name="Google Shape;132;p21"/>
          <p:cNvPicPr preferRelativeResize="0"/>
          <p:nvPr/>
        </p:nvPicPr>
        <p:blipFill>
          <a:blip r:embed="rId8">
            <a:alphaModFix/>
          </a:blip>
          <a:stretch>
            <a:fillRect/>
          </a:stretch>
        </p:blipFill>
        <p:spPr>
          <a:xfrm>
            <a:off x="5932094" y="3088849"/>
            <a:ext cx="2537301" cy="19022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