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13" roundtripDataSignature="AMtx7miD8lgCjMO7hAluufAhfpA2aDXWL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C6556939-73D7-4B95-9B27-469D5C6DAD5A}">
  <a:tblStyle styleId="{C6556939-73D7-4B95-9B27-469D5C6DAD5A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chemeClr val="lt1"/>
          </a:solidFill>
        </a:fill>
      </a:tcStyle>
    </a:wholeTbl>
    <a:band1H>
      <a:tcTxStyle/>
      <a:tcStyle>
        <a:fill>
          <a:solidFill>
            <a:srgbClr val="EBF1E8"/>
          </a:solidFill>
        </a:fill>
      </a:tcStyle>
    </a:band1H>
    <a:band2H>
      <a:tcTxStyle/>
    </a:band2H>
    <a:band1V>
      <a:tcTxStyle/>
      <a:tcStyle>
        <a:fill>
          <a:solidFill>
            <a:srgbClr val="EBF1E8"/>
          </a:solidFill>
        </a:fill>
      </a:tcStyle>
    </a:band1V>
    <a:band2V>
      <a:tcTxStyle/>
    </a:band2V>
    <a:lastCol>
      <a:tcTxStyle b="on" i="off"/>
    </a:lastCol>
    <a:firstCol>
      <a:tcTxStyle b="on" i="off"/>
    </a:firstCol>
    <a:lastRow>
      <a:tcTxStyle b="on" i="off"/>
      <a:tcStyle>
        <a:tcBdr>
          <a:top>
            <a:ln cap="flat" cmpd="sng" w="5080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l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6"/>
          </a:solidFill>
        </a:fill>
      </a:tcStyle>
    </a:firstRow>
    <a:neCell>
      <a:tcTxStyle/>
    </a:neCell>
    <a:nwCell>
      <a:tcTxStyle/>
    </a:nwCell>
  </a:tblStyle>
  <a:tblStyle styleId="{A400769A-7D06-4D8D-89AC-10DC58A80383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customschemas.google.com/relationships/presentationmetadata" Target="metadata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ed60c65efc_0_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ed60c65efc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7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7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9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9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0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10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1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1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11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11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4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4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5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5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/>
              <a:t>Multi-tier testing in JEDI</a:t>
            </a:r>
            <a:endParaRPr/>
          </a:p>
        </p:txBody>
      </p:sp>
      <p:sp>
        <p:nvSpPr>
          <p:cNvPr id="85" name="Google Shape;85;p1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"/>
          <p:cNvSpPr txBox="1"/>
          <p:nvPr/>
        </p:nvSpPr>
        <p:spPr>
          <a:xfrm>
            <a:off x="525379" y="651637"/>
            <a:ext cx="11141242" cy="55547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are the testing tiers we should define and what distinguishes one tier from another?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often should each of the tests be run and on what platforms (cloud or HPC?)?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should we manage test data for the different tiers?</a:t>
            </a:r>
            <a:endParaRPr/>
          </a:p>
          <a:p>
            <a:pPr indent="-285750" lvl="0" marL="28575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should performance monitoring be integrated into the multi-tier structure?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When tests are run for a given test tier n, should all lower-tier tests (n &lt; 1) also be run?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should be the criterion for when a test passes or not? For simple Tier-1 unit tests we often compare to a reference file with a given tolerance. But, regression tests at the application level can be more subtle.</a:t>
            </a:r>
            <a:endParaRPr/>
          </a:p>
          <a:p>
            <a:pPr indent="-285750" lvl="0" marL="28575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should the test tier be specified (e.g. through environment or CMake variables)?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Should centers be encouraged to run their own supplemental tests or should the procedure be standardized across all JCSDA Testbed applications?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5" name="Google Shape;95;p3"/>
          <p:cNvGraphicFramePr/>
          <p:nvPr/>
        </p:nvGraphicFramePr>
        <p:xfrm>
          <a:off x="180688" y="272436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{C6556939-73D7-4B95-9B27-469D5C6DAD5A}</a:tableStyleId>
              </a:tblPr>
              <a:tblGrid>
                <a:gridCol w="1489300"/>
                <a:gridCol w="1640650"/>
                <a:gridCol w="1335250"/>
                <a:gridCol w="1493175"/>
                <a:gridCol w="1521900"/>
                <a:gridCol w="4350325"/>
              </a:tblGrid>
              <a:tr h="353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600" u="none" cap="none" strike="noStrike">
                          <a:solidFill>
                            <a:schemeClr val="dk1"/>
                          </a:solidFill>
                        </a:rPr>
                        <a:t>Tier</a:t>
                      </a:r>
                      <a:endParaRPr b="1" sz="16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4825" marB="44825" marR="78450" marL="78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600" u="none" cap="none" strike="noStrike">
                          <a:solidFill>
                            <a:schemeClr val="dk1"/>
                          </a:solidFill>
                        </a:rPr>
                        <a:t>Test time</a:t>
                      </a:r>
                      <a:endParaRPr sz="16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4825" marB="44825" marR="78450" marL="78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600" u="none" cap="none" strike="noStrike">
                          <a:solidFill>
                            <a:schemeClr val="dk1"/>
                          </a:solidFill>
                        </a:rPr>
                        <a:t>Test data</a:t>
                      </a:r>
                      <a:endParaRPr sz="16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4825" marB="44825" marR="78450" marL="78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600" u="none" cap="none" strike="noStrike">
                          <a:solidFill>
                            <a:schemeClr val="dk1"/>
                          </a:solidFill>
                        </a:rPr>
                        <a:t>Trigger</a:t>
                      </a:r>
                      <a:endParaRPr sz="16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4825" marB="44825" marR="78450" marL="78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600" u="none" cap="none" strike="noStrike">
                          <a:solidFill>
                            <a:schemeClr val="dk1"/>
                          </a:solidFill>
                        </a:rPr>
                        <a:t>Machine</a:t>
                      </a:r>
                      <a:endParaRPr sz="16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4825" marB="44825" marR="78450" marL="78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600" u="none" cap="none" strike="noStrike">
                          <a:solidFill>
                            <a:schemeClr val="dk1"/>
                          </a:solidFill>
                        </a:rPr>
                        <a:t>Comments</a:t>
                      </a:r>
                      <a:endParaRPr sz="16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4825" marB="44825" marR="78450" marL="78450"/>
                </a:tc>
              </a:tr>
              <a:tr h="4539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600" u="none" cap="none" strike="noStrike">
                          <a:solidFill>
                            <a:schemeClr val="dk1"/>
                          </a:solidFill>
                        </a:rPr>
                        <a:t>1 (unit test)</a:t>
                      </a:r>
                      <a:endParaRPr sz="16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4825" marB="44825" marR="78450" marL="78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600" u="none" cap="none" strike="noStrike">
                          <a:solidFill>
                            <a:schemeClr val="dk1"/>
                          </a:solidFill>
                        </a:rPr>
                        <a:t>shortest</a:t>
                      </a:r>
                      <a:endParaRPr sz="16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4825" marB="44825" marR="78450" marL="78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600" u="none" cap="none" strike="noStrike">
                          <a:solidFill>
                            <a:schemeClr val="dk1"/>
                          </a:solidFill>
                        </a:rPr>
                        <a:t>Git LFS (low res)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600" u="none" cap="none" strike="noStrike">
                          <a:solidFill>
                            <a:schemeClr val="dk1"/>
                          </a:solidFill>
                        </a:rPr>
                        <a:t>Egress $</a:t>
                      </a:r>
                      <a:endParaRPr sz="16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4825" marB="44825" marR="78450" marL="78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600" u="none" cap="none" strike="noStrike">
                          <a:solidFill>
                            <a:schemeClr val="dk1"/>
                          </a:solidFill>
                        </a:rPr>
                        <a:t>Every PR commit</a:t>
                      </a:r>
                      <a:endParaRPr sz="16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4825" marB="44825" marR="78450" marL="78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600" u="none" cap="none" strike="noStrike">
                          <a:solidFill>
                            <a:schemeClr val="dk1"/>
                          </a:solidFill>
                        </a:rPr>
                        <a:t>AWS CodeBuild</a:t>
                      </a:r>
                      <a:endParaRPr sz="16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4825" marB="44825" marR="78450" marL="78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600" u="none" cap="none" strike="noStrike">
                          <a:solidFill>
                            <a:schemeClr val="dk1"/>
                          </a:solidFill>
                        </a:rPr>
                        <a:t>Fast unit tests using low res small test files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600" u="none" cap="none" strike="noStrike">
                          <a:solidFill>
                            <a:schemeClr val="dk1"/>
                          </a:solidFill>
                        </a:rPr>
                        <a:t>Test outputs published to CDASH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600" u="none" cap="none" strike="noStrike">
                          <a:solidFill>
                            <a:schemeClr val="dk1"/>
                          </a:solidFill>
                        </a:rPr>
                        <a:t>Computational performance </a:t>
                      </a:r>
                      <a:endParaRPr sz="16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4825" marB="44825" marR="78450" marL="78450"/>
                </a:tc>
              </a:tr>
              <a:tr h="7901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600" u="none" cap="none" strike="noStrike">
                          <a:solidFill>
                            <a:schemeClr val="dk1"/>
                          </a:solidFill>
                        </a:rPr>
                        <a:t>2</a:t>
                      </a:r>
                      <a:endParaRPr sz="16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4825" marB="44825" marR="78450" marL="78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600" u="none" cap="none" strike="noStrike">
                          <a:solidFill>
                            <a:schemeClr val="dk1"/>
                          </a:solidFill>
                        </a:rPr>
                        <a:t>short</a:t>
                      </a:r>
                      <a:endParaRPr sz="16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4825" marB="44825" marR="78450" marL="78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600" u="none" cap="none" strike="noStrike">
                          <a:solidFill>
                            <a:schemeClr val="dk1"/>
                          </a:solidFill>
                        </a:rPr>
                        <a:t>Git LFS (same data as tier 1)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600" u="none" cap="none" strike="noStrike">
                          <a:solidFill>
                            <a:schemeClr val="dk1"/>
                          </a:solidFill>
                        </a:rPr>
                        <a:t>Egress $</a:t>
                      </a:r>
                      <a:endParaRPr sz="16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4825" marB="44825" marR="78450" marL="78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600" u="none" cap="none" strike="noStrike">
                          <a:solidFill>
                            <a:schemeClr val="dk1"/>
                          </a:solidFill>
                        </a:rPr>
                        <a:t>Cron Job (daily?)</a:t>
                      </a:r>
                      <a:endParaRPr sz="16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4825" marB="44825" marR="78450" marL="78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600" u="none" cap="none" strike="noStrike">
                          <a:solidFill>
                            <a:schemeClr val="dk1"/>
                          </a:solidFill>
                        </a:rPr>
                        <a:t>AWS CodeBuild &amp; potentially CodePipeline</a:t>
                      </a:r>
                      <a:endParaRPr sz="16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4825" marB="44825" marR="78450" marL="78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600" u="none" cap="none" strike="noStrike">
                          <a:solidFill>
                            <a:schemeClr val="dk1"/>
                          </a:solidFill>
                        </a:rPr>
                        <a:t>Unit tests that take longer than tier 1 and use the same test files as tier 1. Examples: </a:t>
                      </a:r>
                      <a:r>
                        <a:rPr b="0" i="1" lang="en-US" sz="1600" u="none" cap="none" strike="noStrike">
                          <a:solidFill>
                            <a:schemeClr val="dk1"/>
                          </a:solidFill>
                        </a:rPr>
                        <a:t>saber testing w/multi-core. Valgrind tests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600" u="none" cap="none" strike="noStrike">
                          <a:solidFill>
                            <a:schemeClr val="dk1"/>
                          </a:solidFill>
                        </a:rPr>
                        <a:t>Test outputs published to CDASH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600" u="none" cap="none" strike="noStrike">
                          <a:solidFill>
                            <a:schemeClr val="dk1"/>
                          </a:solidFill>
                        </a:rPr>
                        <a:t>Computational performance</a:t>
                      </a:r>
                      <a:endParaRPr sz="16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4825" marB="44825" marR="78450" marL="78450"/>
                </a:tc>
              </a:tr>
              <a:tr h="7901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600" u="none" cap="none" strike="noStrike">
                          <a:solidFill>
                            <a:schemeClr val="dk1"/>
                          </a:solidFill>
                        </a:rPr>
                        <a:t>3 </a:t>
                      </a:r>
                      <a:endParaRPr sz="16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4825" marB="44825" marR="78450" marL="78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600" u="none" cap="none" strike="noStrike">
                          <a:solidFill>
                            <a:schemeClr val="dk1"/>
                          </a:solidFill>
                        </a:rPr>
                        <a:t>Medium</a:t>
                      </a:r>
                      <a:endParaRPr sz="16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4825" marB="44825" marR="78450" marL="78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600" u="none" cap="none" strike="noStrike">
                          <a:solidFill>
                            <a:schemeClr val="dk1"/>
                          </a:solidFill>
                        </a:rPr>
                        <a:t>AWS S3 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600" u="none" cap="none" strike="noStrike">
                          <a:solidFill>
                            <a:schemeClr val="dk1"/>
                          </a:solidFill>
                        </a:rPr>
                        <a:t>No egress</a:t>
                      </a:r>
                      <a:endParaRPr sz="16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4825" marB="44825" marR="78450" marL="78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600" u="none" cap="none" strike="noStrike">
                          <a:solidFill>
                            <a:schemeClr val="dk1"/>
                          </a:solidFill>
                        </a:rPr>
                        <a:t>Cron Job (weekly??)</a:t>
                      </a:r>
                      <a:endParaRPr sz="16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4825" marB="44825" marR="78450" marL="78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600" u="none" cap="none" strike="noStrike">
                          <a:solidFill>
                            <a:schemeClr val="dk1"/>
                          </a:solidFill>
                        </a:rPr>
                        <a:t>AWS</a:t>
                      </a:r>
                      <a:endParaRPr sz="16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4825" marB="44825" marR="78450" marL="78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600" u="none" cap="none" strike="noStrike">
                          <a:solidFill>
                            <a:schemeClr val="dk1"/>
                          </a:solidFill>
                        </a:rPr>
                        <a:t>Unit tests and regression tests  that use higher-res test files/more obs compared to tier 1. </a:t>
                      </a:r>
                      <a:endParaRPr sz="16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4825" marB="44825" marR="78450" marL="78450"/>
                </a:tc>
              </a:tr>
              <a:tr h="11347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600" u="none" cap="none" strike="noStrike">
                          <a:solidFill>
                            <a:schemeClr val="dk1"/>
                          </a:solidFill>
                        </a:rPr>
                        <a:t>Comprehensive testing</a:t>
                      </a:r>
                      <a:endParaRPr sz="16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4825" marB="44825" marR="78450" marL="78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600" u="none" cap="none" strike="noStrike">
                          <a:solidFill>
                            <a:schemeClr val="dk1"/>
                          </a:solidFill>
                        </a:rPr>
                        <a:t>Medium/long</a:t>
                      </a:r>
                      <a:endParaRPr sz="16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4825" marB="44825" marR="78450" marL="78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600" u="none" cap="none" strike="noStrike">
                          <a:solidFill>
                            <a:schemeClr val="dk1"/>
                          </a:solidFill>
                        </a:rPr>
                        <a:t>Git LFS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600" u="none" cap="none" strike="noStrike">
                          <a:solidFill>
                            <a:schemeClr val="dk1"/>
                          </a:solidFill>
                        </a:rPr>
                        <a:t>Egress $</a:t>
                      </a:r>
                      <a:endParaRPr sz="16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4825" marB="44825" marR="78450" marL="78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600" u="none" cap="none" strike="noStrike">
                          <a:solidFill>
                            <a:schemeClr val="dk1"/>
                          </a:solidFill>
                        </a:rPr>
                        <a:t>Manually with a commit m</a:t>
                      </a:r>
                      <a:r>
                        <a:rPr lang="en-US" sz="1600"/>
                        <a:t>sg and part of tier 2</a:t>
                      </a:r>
                      <a:endParaRPr sz="16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4825" marB="44825" marR="78450" marL="78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600" u="none" cap="none" strike="noStrike">
                          <a:solidFill>
                            <a:schemeClr val="dk1"/>
                          </a:solidFill>
                        </a:rPr>
                        <a:t>AWS CodePipeline</a:t>
                      </a:r>
                      <a:endParaRPr sz="16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4825" marB="44825" marR="78450" marL="78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600" u="none" cap="none" strike="noStrike">
                          <a:solidFill>
                            <a:schemeClr val="dk1"/>
                          </a:solidFill>
                        </a:rPr>
                        <a:t>Same as tier 1 but test for downstream repos. For example </a:t>
                      </a:r>
                      <a:r>
                        <a:rPr b="0" i="1" lang="en-US" sz="1600" u="none" cap="none" strike="noStrike">
                          <a:solidFill>
                            <a:schemeClr val="dk1"/>
                          </a:solidFill>
                        </a:rPr>
                        <a:t>test mpas-jedi (or any other model) from PRs in saber or oops</a:t>
                      </a:r>
                      <a:endParaRPr i="1" sz="16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4825" marB="44825" marR="78450" marL="78450"/>
                </a:tc>
              </a:tr>
              <a:tr h="8293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600" u="none" cap="none" strike="noStrike">
                          <a:solidFill>
                            <a:schemeClr val="dk1"/>
                          </a:solidFill>
                        </a:rPr>
                        <a:t>Testbed application</a:t>
                      </a:r>
                      <a:endParaRPr sz="16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4825" marB="44825" marR="78450" marL="78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600" u="none" cap="none" strike="noStrike">
                          <a:solidFill>
                            <a:schemeClr val="dk1"/>
                          </a:solidFill>
                        </a:rPr>
                        <a:t>Longest</a:t>
                      </a:r>
                      <a:endParaRPr sz="16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4825" marB="44825" marR="78450" marL="78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600" u="none" cap="none" strike="noStrike">
                          <a:solidFill>
                            <a:schemeClr val="dk1"/>
                          </a:solidFill>
                        </a:rPr>
                        <a:t>R2d2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600" u="none" cap="none" strike="noStrike">
                          <a:solidFill>
                            <a:schemeClr val="dk1"/>
                          </a:solidFill>
                        </a:rPr>
                        <a:t>No egress cost if data is available on HPC or S3 to EC2</a:t>
                      </a:r>
                      <a:endParaRPr sz="16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4825" marB="44825" marR="78450" marL="78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600" u="none" cap="none" strike="noStrike">
                          <a:solidFill>
                            <a:schemeClr val="dk1"/>
                          </a:solidFill>
                        </a:rPr>
                        <a:t>Cron job (weekly)</a:t>
                      </a:r>
                      <a:endParaRPr sz="16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4825" marB="44825" marR="78450" marL="78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600" u="none" cap="none" strike="noStrike">
                          <a:solidFill>
                            <a:schemeClr val="dk1"/>
                          </a:solidFill>
                        </a:rPr>
                        <a:t>AWS (needs ewok in containers or AWS nodes?)</a:t>
                      </a:r>
                      <a:endParaRPr sz="1600" u="none" cap="none" strike="noStrike">
                        <a:solidFill>
                          <a:schemeClr val="dk1"/>
                        </a:solidFill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600" u="none" cap="none" strike="noStrike">
                          <a:solidFill>
                            <a:schemeClr val="dk1"/>
                          </a:solidFill>
                        </a:rPr>
                        <a:t>HPC</a:t>
                      </a:r>
                      <a:endParaRPr sz="16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4825" marB="44825" marR="78450" marL="78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600" u="none" cap="none" strike="noStrike">
                          <a:solidFill>
                            <a:schemeClr val="dk1"/>
                          </a:solidFill>
                        </a:rPr>
                        <a:t>Run testbed application with the latest code and publish the results on a dashboard. Can also track computational performance, scientific performance,...</a:t>
                      </a:r>
                      <a:endParaRPr sz="16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4825" marB="44825" marR="78450" marL="78450"/>
                </a:tc>
              </a:tr>
            </a:tbl>
          </a:graphicData>
        </a:graphic>
      </p:graphicFrame>
      <p:sp>
        <p:nvSpPr>
          <p:cNvPr id="96" name="Google Shape;96;p3"/>
          <p:cNvSpPr/>
          <p:nvPr/>
        </p:nvSpPr>
        <p:spPr>
          <a:xfrm>
            <a:off x="2632075" y="1814513"/>
            <a:ext cx="12192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b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4"/>
          <p:cNvSpPr txBox="1"/>
          <p:nvPr>
            <p:ph type="title"/>
          </p:nvPr>
        </p:nvSpPr>
        <p:spPr>
          <a:xfrm>
            <a:off x="140369" y="0"/>
            <a:ext cx="12051631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85623"/>
              </a:buClr>
              <a:buSzPts val="2400"/>
              <a:buFont typeface="Calibri"/>
              <a:buNone/>
            </a:pPr>
            <a:r>
              <a:rPr b="1" lang="en-US" sz="2400" u="sng">
                <a:solidFill>
                  <a:srgbClr val="385623"/>
                </a:solidFill>
              </a:rPr>
              <a:t>How should the test tier be specified (e.g. through environment or CMake variables)?</a:t>
            </a:r>
            <a:endParaRPr/>
          </a:p>
        </p:txBody>
      </p:sp>
      <p:sp>
        <p:nvSpPr>
          <p:cNvPr id="102" name="Google Shape;102;p4"/>
          <p:cNvSpPr txBox="1"/>
          <p:nvPr/>
        </p:nvSpPr>
        <p:spPr>
          <a:xfrm>
            <a:off x="351001" y="1325575"/>
            <a:ext cx="10541100" cy="36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Examples:</a:t>
            </a:r>
            <a:endParaRPr b="1" sz="17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FV3-JEDI:</a:t>
            </a:r>
            <a:endParaRPr b="1" sz="17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b="1" lang="en-US" sz="21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FV3JEDI_TEST_TIER </a:t>
            </a:r>
            <a:endParaRPr b="1" sz="1700">
              <a:solidFill>
                <a:schemeClr val="accent1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	Env variable. Can be set to 1 or 2.</a:t>
            </a:r>
            <a:endParaRPr sz="17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b="1" lang="en-US" sz="2100">
                <a:solidFill>
                  <a:schemeClr val="accent5"/>
                </a:solidFill>
                <a:latin typeface="Calibri"/>
                <a:ea typeface="Calibri"/>
                <a:cs typeface="Calibri"/>
                <a:sym typeface="Calibri"/>
              </a:rPr>
              <a:t>SKIP_LARGE_TESTS</a:t>
            </a:r>
            <a:r>
              <a:rPr lang="en-US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7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	CMAKE option, default is OFF. When ON: skip tests with more than 6 processors</a:t>
            </a:r>
            <a:endParaRPr sz="17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SABER:</a:t>
            </a:r>
            <a:endParaRPr b="1" sz="17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b="1" lang="en-US" sz="21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SABER_TEST_TIER</a:t>
            </a:r>
            <a:endParaRPr b="1" sz="1700">
              <a:solidFill>
                <a:schemeClr val="accent1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	Env variable. Can be set to 1, 2, or 3</a:t>
            </a:r>
            <a:endParaRPr sz="17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ed60c65efc_0_1"/>
          <p:cNvSpPr txBox="1"/>
          <p:nvPr/>
        </p:nvSpPr>
        <p:spPr>
          <a:xfrm>
            <a:off x="58750" y="1189525"/>
            <a:ext cx="6123600" cy="269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Estimated c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ost for </a:t>
            </a:r>
            <a:r>
              <a:rPr i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tier 1 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testing </a:t>
            </a: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~$1,000/mo</a:t>
            </a:r>
            <a:endParaRPr b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Estimated cost of running </a:t>
            </a:r>
            <a:r>
              <a:rPr i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Comprehensive testing 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 every PRs (fv3, soca, and mpas bundles) </a:t>
            </a: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~$900/mo</a:t>
            </a:r>
            <a:endParaRPr b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Egress cost: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Storing test data on git-lfs and running tests on AWS or HPC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Storing test data on S3 running tests on HPC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ged60c65efc_0_1"/>
          <p:cNvSpPr txBox="1"/>
          <p:nvPr>
            <p:ph type="title"/>
          </p:nvPr>
        </p:nvSpPr>
        <p:spPr>
          <a:xfrm>
            <a:off x="140369" y="0"/>
            <a:ext cx="12051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85623"/>
              </a:buClr>
              <a:buSzPts val="2400"/>
              <a:buFont typeface="Calibri"/>
              <a:buNone/>
            </a:pPr>
            <a:r>
              <a:rPr b="1" lang="en-US" sz="2400" u="sng">
                <a:solidFill>
                  <a:srgbClr val="385623"/>
                </a:solidFill>
              </a:rPr>
              <a:t>Cost</a:t>
            </a:r>
            <a:endParaRPr/>
          </a:p>
        </p:txBody>
      </p:sp>
      <p:pic>
        <p:nvPicPr>
          <p:cNvPr id="109" name="Google Shape;109;ged60c65efc_0_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82350" y="303275"/>
            <a:ext cx="5699150" cy="377448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10" name="Google Shape;110;ged60c65efc_0_1"/>
          <p:cNvGraphicFramePr/>
          <p:nvPr/>
        </p:nvGraphicFramePr>
        <p:xfrm>
          <a:off x="2178950" y="46167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{A400769A-7D06-4D8D-89AC-10DC58A80383}</a:tableStyleId>
              </a:tblPr>
              <a:tblGrid>
                <a:gridCol w="2009775"/>
                <a:gridCol w="1895475"/>
                <a:gridCol w="1876425"/>
                <a:gridCol w="1885950"/>
              </a:tblGrid>
              <a:tr h="6858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/>
                        <a:t>Compute instance type</a:t>
                      </a:r>
                      <a:endParaRPr sz="1600"/>
                    </a:p>
                  </a:txBody>
                  <a:tcPr marT="133725" marB="71250" marR="85600" marL="85600" anchor="ctr">
                    <a:lnB cap="flat" cmpd="sng" w="9525">
                      <a:solidFill>
                        <a:srgbClr val="D5DBD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/>
                        <a:t>Memory</a:t>
                      </a:r>
                      <a:endParaRPr sz="1600"/>
                    </a:p>
                  </a:txBody>
                  <a:tcPr marT="133725" marB="71250" marR="85600" marL="85600" anchor="ctr">
                    <a:lnB cap="flat" cmpd="sng" w="9525">
                      <a:solidFill>
                        <a:srgbClr val="D5DBD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/>
                        <a:t>vCPU</a:t>
                      </a:r>
                      <a:endParaRPr sz="1600"/>
                    </a:p>
                  </a:txBody>
                  <a:tcPr marT="133725" marB="71250" marR="85600" marL="85600" anchor="ctr">
                    <a:lnB cap="flat" cmpd="sng" w="9525">
                      <a:solidFill>
                        <a:srgbClr val="D5DBD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/>
                        <a:t>Linux price per build minute</a:t>
                      </a:r>
                      <a:endParaRPr sz="1600"/>
                    </a:p>
                  </a:txBody>
                  <a:tcPr marT="133725" marB="71250" marR="85600" marL="85600" anchor="ctr">
                    <a:lnB cap="flat" cmpd="sng" w="9525">
                      <a:solidFill>
                        <a:srgbClr val="D5DBD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general1.small</a:t>
                      </a:r>
                      <a:endParaRPr sz="16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1250" marB="71250" marR="71250" marL="71250" anchor="ctr">
                    <a:lnT cap="flat" cmpd="sng" w="9525">
                      <a:solidFill>
                        <a:srgbClr val="D5DBD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 GB</a:t>
                      </a:r>
                      <a:endParaRPr sz="16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1250" marB="71250" marR="71250" marL="71250" anchor="ctr">
                    <a:lnT cap="flat" cmpd="sng" w="9525">
                      <a:solidFill>
                        <a:srgbClr val="D5DBD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  <a:endParaRPr sz="16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1250" marB="71250" marR="71250" marL="71250" anchor="ctr">
                    <a:lnT cap="flat" cmpd="sng" w="9525">
                      <a:solidFill>
                        <a:srgbClr val="D5DBD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$0.005</a:t>
                      </a:r>
                      <a:endParaRPr sz="16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1250" marB="71250" marR="71250" marL="71250" anchor="ctr">
                    <a:lnT cap="flat" cmpd="sng" w="9525">
                      <a:solidFill>
                        <a:srgbClr val="D5DBD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general1.medium</a:t>
                      </a:r>
                      <a:endParaRPr sz="16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1250" marB="71250" marR="71250" marL="71250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 GB</a:t>
                      </a:r>
                      <a:endParaRPr sz="16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1250" marB="71250" marR="71250" marL="71250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</a:t>
                      </a:r>
                      <a:endParaRPr sz="16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1250" marB="71250" marR="71250" marL="71250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$0.01</a:t>
                      </a:r>
                      <a:endParaRPr sz="16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1250" marB="71250" marR="71250" marL="71250" anchor="ctr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general1.large</a:t>
                      </a:r>
                      <a:endParaRPr sz="16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1250" marB="71250" marR="71250" marL="71250" anchor="ctr"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15 GB</a:t>
                      </a:r>
                      <a:endParaRPr sz="16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1250" marB="71250" marR="71250" marL="71250" anchor="ctr"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</a:t>
                      </a:r>
                      <a:endParaRPr sz="16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1250" marB="71250" marR="71250" marL="71250" anchor="ctr"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$0.02</a:t>
                      </a:r>
                      <a:endParaRPr sz="16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1250" marB="71250" marR="71250" marL="71250" anchor="ctr">
                    <a:solidFill>
                      <a:srgbClr val="FFF2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5"/>
          <p:cNvSpPr txBox="1"/>
          <p:nvPr/>
        </p:nvSpPr>
        <p:spPr>
          <a:xfrm>
            <a:off x="525379" y="651637"/>
            <a:ext cx="11141242" cy="55547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are the testing tiers we should define and what distinguishes one tier from another?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often should each of the tests be run and on what platforms (cloud or HPC?)?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should we manage test data for the different tiers?</a:t>
            </a:r>
            <a:endParaRPr/>
          </a:p>
          <a:p>
            <a:pPr indent="-285750" lvl="0" marL="28575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should performance monitoring be integrated into the multi-tier structure?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When tests are run for a given test tier n, should all lower-tier tests (n &lt; 1) also be run?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should be the criterion for when a test passes or not? For simple Tier-1 unit tests we often compare to a reference file with a given tolerance. But, regression tests at the application level can be more subtle.</a:t>
            </a:r>
            <a:endParaRPr/>
          </a:p>
          <a:p>
            <a:pPr indent="-285750" lvl="0" marL="28575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should the test tier be specified (e.g. through environment or CMake variables)?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Should centers be encouraged to run their own supplemental tests or should the procedure be standardized across all JCSDA Testbed applications?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2021-08-31T16:56:28Z</dcterms:created>
  <dc:creator>Abdioskouei, Maryam</dc:creator>
</cp:coreProperties>
</file>