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10"/>
  </p:notesMasterIdLst>
  <p:sldIdLst>
    <p:sldId id="280" r:id="rId2"/>
    <p:sldId id="281" r:id="rId3"/>
    <p:sldId id="293" r:id="rId4"/>
    <p:sldId id="283" r:id="rId5"/>
    <p:sldId id="294" r:id="rId6"/>
    <p:sldId id="295" r:id="rId7"/>
    <p:sldId id="282" r:id="rId8"/>
    <p:sldId id="292" r:id="rId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93420" autoAdjust="0"/>
  </p:normalViewPr>
  <p:slideViewPr>
    <p:cSldViewPr snapToGrid="0">
      <p:cViewPr varScale="1">
        <p:scale>
          <a:sx n="76" d="100"/>
          <a:sy n="76" d="100"/>
        </p:scale>
        <p:origin x="68" y="64"/>
      </p:cViewPr>
      <p:guideLst>
        <p:guide orient="horz" pos="1620"/>
        <p:guide pos="2880"/>
      </p:guideLst>
    </p:cSldViewPr>
  </p:slideViewPr>
  <p:notesTextViewPr>
    <p:cViewPr>
      <p:scale>
        <a:sx n="1" d="1"/>
        <a:sy n="1" d="1"/>
      </p:scale>
      <p:origin x="0" y="0"/>
    </p:cViewPr>
  </p:notesTextViewPr>
  <p:sorterViewPr>
    <p:cViewPr>
      <p:scale>
        <a:sx n="104" d="100"/>
        <a:sy n="10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B4C97-B0AB-415A-87C7-A72C5EB9248F}" type="datetimeFigureOut">
              <a:rPr lang="en-GB" smtClean="0"/>
              <a:pPr/>
              <a:t>17/09/2021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62B7FA-AB46-4993-BA79-F306F77A2046}" type="slidenum">
              <a:rPr lang="en-GB" smtClean="0"/>
              <a:pPr/>
              <a:t>‹#›</a:t>
            </a:fld>
            <a:endParaRPr lang="en-GB"/>
          </a:p>
        </p:txBody>
      </p:sp>
    </p:spTree>
    <p:extLst>
      <p:ext uri="{BB962C8B-B14F-4D97-AF65-F5344CB8AC3E}">
        <p14:creationId xmlns:p14="http://schemas.microsoft.com/office/powerpoint/2010/main" val="1449328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62B7FA-AB46-4993-BA79-F306F77A2046}" type="slidenum">
              <a:rPr lang="en-GB" smtClean="0"/>
              <a:pPr/>
              <a:t>7</a:t>
            </a:fld>
            <a:endParaRPr lang="en-GB"/>
          </a:p>
        </p:txBody>
      </p:sp>
    </p:spTree>
    <p:extLst>
      <p:ext uri="{BB962C8B-B14F-4D97-AF65-F5344CB8AC3E}">
        <p14:creationId xmlns:p14="http://schemas.microsoft.com/office/powerpoint/2010/main" val="29609603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20" name="Title 19"/>
          <p:cNvSpPr>
            <a:spLocks noGrp="1"/>
          </p:cNvSpPr>
          <p:nvPr>
            <p:ph type="title" hasCustomPrompt="1"/>
          </p:nvPr>
        </p:nvSpPr>
        <p:spPr>
          <a:xfrm>
            <a:off x="197644" y="1039782"/>
            <a:ext cx="4921708" cy="2044707"/>
          </a:xfrm>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20371" y="3316310"/>
            <a:ext cx="3968671" cy="1338024"/>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Andrew Lorenc																								                      © Crown Copyright 2019, Met Office</a:t>
            </a:r>
          </a:p>
        </p:txBody>
      </p:sp>
    </p:spTree>
    <p:extLst>
      <p:ext uri="{BB962C8B-B14F-4D97-AF65-F5344CB8AC3E}">
        <p14:creationId xmlns:p14="http://schemas.microsoft.com/office/powerpoint/2010/main" val="22480742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7"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541412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638572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cxnSp>
        <p:nvCxnSpPr>
          <p:cNvPr id="7" name="Straight Connector 6"/>
          <p:cNvCxnSpPr/>
          <p:nvPr userDrawn="1"/>
        </p:nvCxnSpPr>
        <p:spPr>
          <a:xfrm>
            <a:off x="29376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97644" y="1761530"/>
            <a:ext cx="2578894"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387499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661059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6" name="Text Placeholder 4"/>
          <p:cNvSpPr>
            <a:spLocks noGrp="1"/>
          </p:cNvSpPr>
          <p:nvPr>
            <p:ph type="body" sz="quarter" idx="11" hasCustomPrompt="1"/>
          </p:nvPr>
        </p:nvSpPr>
        <p:spPr>
          <a:xfrm>
            <a:off x="197645" y="1770460"/>
            <a:ext cx="5508427"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83103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9144002" cy="3393665"/>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4084106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1"/>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759817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2"/>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219075" hangingPunct="0">
              <a:defRPr>
                <a:solidFill>
                  <a:schemeClr val="bg2"/>
                </a:solidFill>
              </a:defRPr>
            </a:lvl1pPr>
          </a:lstStyle>
          <a:p>
            <a:r>
              <a:rPr lang="en-GB" kern="0" dirty="0">
                <a:solidFill>
                  <a:srgbClr val="FFFFFF"/>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485235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3"/>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219075" hangingPunct="0">
              <a:defRPr>
                <a:solidFill>
                  <a:schemeClr val="tx1"/>
                </a:solidFill>
              </a:defRPr>
            </a:lvl1pPr>
          </a:lstStyle>
          <a:p>
            <a:r>
              <a:rPr lang="en-GB" kern="0" dirty="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3805973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4"/>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219075" hangingPunct="0">
              <a:defRPr>
                <a:solidFill>
                  <a:schemeClr val="tx1"/>
                </a:solidFill>
              </a:defRPr>
            </a:lvl1pPr>
          </a:lstStyle>
          <a:p>
            <a:r>
              <a:rPr lang="en-GB" kern="0" dirty="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503164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1808425" y="44692"/>
            <a:ext cx="7275753" cy="623248"/>
          </a:xfrm>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fld id="{93F28449-B566-4732-8000-4FB48421E22F}" type="slidenum">
              <a:rPr lang="en-GB" kern="0" smtClean="0">
                <a:solidFill>
                  <a:srgbClr val="2A2A2A"/>
                </a:solidFill>
                <a:sym typeface="Helvetica Light"/>
              </a:rPr>
              <a:pPr/>
              <a:t>‹#›</a:t>
            </a:fld>
            <a:r>
              <a:rPr lang="en-GB" kern="0" dirty="0">
                <a:solidFill>
                  <a:srgbClr val="2A2A2A"/>
                </a:solidFill>
                <a:sym typeface="Helvetica Light"/>
              </a:rPr>
              <a:t> Andrew Lorenc  																							                       © Crown Copyright 2021, Met Office</a:t>
            </a:r>
          </a:p>
        </p:txBody>
      </p:sp>
      <p:sp>
        <p:nvSpPr>
          <p:cNvPr id="5" name="Text Placeholder 4"/>
          <p:cNvSpPr>
            <a:spLocks noGrp="1"/>
          </p:cNvSpPr>
          <p:nvPr>
            <p:ph type="body" sz="quarter" idx="11" hasCustomPrompt="1"/>
          </p:nvPr>
        </p:nvSpPr>
        <p:spPr>
          <a:xfrm>
            <a:off x="240372" y="838968"/>
            <a:ext cx="8424863" cy="3562116"/>
          </a:xfrm>
          <a:prstGeom prst="rect">
            <a:avLst/>
          </a:prstGeom>
        </p:spPr>
        <p:txBody>
          <a:bodyPr>
            <a:noAutofit/>
          </a:bodyPr>
          <a:lstStyle>
            <a:lvl1pPr>
              <a:defRPr/>
            </a:lvl1pPr>
            <a:lvl2pPr>
              <a:defRPr/>
            </a:lvl2pPr>
            <a:lvl6pPr>
              <a:defRPr/>
            </a:lvl6pPr>
            <a:lvl7pPr>
              <a:defRPr/>
            </a:lvl7pPr>
            <a:lvl8pPr>
              <a:defRPr/>
            </a:lvl8p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a:p>
            <a:pPr lvl="0"/>
            <a:endParaRPr lang="en-US" dirty="0"/>
          </a:p>
        </p:txBody>
      </p:sp>
    </p:spTree>
    <p:extLst>
      <p:ext uri="{BB962C8B-B14F-4D97-AF65-F5344CB8AC3E}">
        <p14:creationId xmlns:p14="http://schemas.microsoft.com/office/powerpoint/2010/main" val="1175799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0" y="1761530"/>
            <a:ext cx="9144002" cy="3115575"/>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t" anchorCtr="0"/>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107157" y="2021681"/>
            <a:ext cx="797540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stretch>
            <a:fillRect/>
          </a:stretch>
        </p:blipFill>
        <p:spPr>
          <a:xfrm>
            <a:off x="224460" y="3131815"/>
            <a:ext cx="350571" cy="386900"/>
          </a:xfrm>
          <a:prstGeom prst="rect">
            <a:avLst/>
          </a:prstGeom>
          <a:ln w="12700">
            <a:miter lim="400000"/>
          </a:ln>
        </p:spPr>
      </p:pic>
      <p:pic>
        <p:nvPicPr>
          <p:cNvPr id="203" name="phone-icon.png"/>
          <p:cNvPicPr>
            <a:picLocks noChangeAspect="1"/>
          </p:cNvPicPr>
          <p:nvPr/>
        </p:nvPicPr>
        <p:blipFill>
          <a:blip r:embed="rId4" cstate="print"/>
          <a:stretch>
            <a:fillRect/>
          </a:stretch>
        </p:blipFill>
        <p:spPr>
          <a:xfrm>
            <a:off x="197503" y="3675571"/>
            <a:ext cx="404486" cy="386900"/>
          </a:xfrm>
          <a:prstGeom prst="rect">
            <a:avLst/>
          </a:prstGeom>
          <a:ln w="12700">
            <a:miter lim="400000"/>
          </a:ln>
        </p:spPr>
      </p:pic>
      <p:pic>
        <p:nvPicPr>
          <p:cNvPr id="205" name="web-icon.png"/>
          <p:cNvPicPr>
            <a:picLocks noChangeAspect="1"/>
          </p:cNvPicPr>
          <p:nvPr/>
        </p:nvPicPr>
        <p:blipFill>
          <a:blip r:embed="rId5" cstate="print"/>
          <a:stretch>
            <a:fillRect/>
          </a:stretch>
        </p:blipFill>
        <p:spPr>
          <a:xfrm>
            <a:off x="197503" y="2617307"/>
            <a:ext cx="404486"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219075" hangingPunct="0">
              <a:defRPr/>
            </a:lvl1pPr>
          </a:lstStyle>
          <a:p>
            <a:r>
              <a:rPr lang="en-GB" kern="0" dirty="0">
                <a:solidFill>
                  <a:srgbClr val="2A2A2A"/>
                </a:solidFill>
                <a:sym typeface="Helvetica Light"/>
              </a:rPr>
              <a:t>www.metoffice.gov.uk																									                 © Crown Copyright 2021, Met Office</a:t>
            </a: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527593" y="2571741"/>
            <a:ext cx="7837739" cy="415499"/>
          </a:xfrm>
          <a:prstGeom prst="rect">
            <a:avLst/>
          </a:prstGeom>
        </p:spPr>
        <p:txBody>
          <a:bodyPr lIns="270000" anchor="t">
            <a:spAutoFit/>
          </a:bodyPr>
          <a:lstStyle>
            <a:lvl1pPr marL="0" indent="0" defTabSz="342900">
              <a:lnSpc>
                <a:spcPct val="150000"/>
              </a:lnSpc>
              <a:spcBef>
                <a:spcPts val="300"/>
              </a:spcBef>
              <a:buSzTx/>
              <a:buNone/>
              <a:defRPr sz="1500"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534591" y="3107335"/>
            <a:ext cx="7830741" cy="415499"/>
          </a:xfrm>
          <a:prstGeom prst="rect">
            <a:avLst/>
          </a:prstGeom>
        </p:spPr>
        <p:txBody>
          <a:bodyPr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527593" y="3663112"/>
            <a:ext cx="1330302"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733114" y="3663112"/>
            <a:ext cx="1691733" cy="415499"/>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3588088" y="3663112"/>
            <a:ext cx="1984929"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5429622" y="3663112"/>
            <a:ext cx="1691733" cy="761747"/>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2585825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Tree>
    <p:extLst>
      <p:ext uri="{BB962C8B-B14F-4D97-AF65-F5344CB8AC3E}">
        <p14:creationId xmlns:p14="http://schemas.microsoft.com/office/powerpoint/2010/main" val="3183674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7500"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2021, Met Office</a:t>
            </a:r>
          </a:p>
        </p:txBody>
      </p:sp>
    </p:spTree>
    <p:extLst>
      <p:ext uri="{BB962C8B-B14F-4D97-AF65-F5344CB8AC3E}">
        <p14:creationId xmlns:p14="http://schemas.microsoft.com/office/powerpoint/2010/main" val="24216888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5" name="Text Placeholder 4"/>
          <p:cNvSpPr>
            <a:spLocks noGrp="1"/>
          </p:cNvSpPr>
          <p:nvPr>
            <p:ph type="body" sz="quarter" idx="11" hasCustomPrompt="1"/>
          </p:nvPr>
        </p:nvSpPr>
        <p:spPr>
          <a:xfrm>
            <a:off x="197644" y="1770460"/>
            <a:ext cx="8424863"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a:t>updraught</a:t>
            </a:r>
            <a:r>
              <a:rPr lang="en-GB" dirty="0"/>
              <a:t> 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2443367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a:xfrm>
            <a:off x="3851910" y="4802317"/>
            <a:ext cx="1436370" cy="274637"/>
          </a:xfrm>
          <a:prstGeom prst="rect">
            <a:avLst/>
          </a:prstGeom>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219481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a:xfrm>
            <a:off x="3851910" y="4802317"/>
            <a:ext cx="1436370" cy="274637"/>
          </a:xfrm>
          <a:prstGeom prst="rect">
            <a:avLst/>
          </a:prstGeom>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770483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0" y="699740"/>
            <a:ext cx="4087988" cy="576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a:xfrm>
            <a:off x="3851910" y="4802317"/>
            <a:ext cx="1436370" cy="274637"/>
          </a:xfrm>
          <a:prstGeom prst="rect">
            <a:avLst/>
          </a:prstGeom>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055971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68"/>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icture Placeholder 7"/>
          <p:cNvSpPr>
            <a:spLocks noGrp="1"/>
          </p:cNvSpPr>
          <p:nvPr>
            <p:ph type="pic" sz="quarter" idx="10"/>
          </p:nvPr>
        </p:nvSpPr>
        <p:spPr>
          <a:xfrm>
            <a:off x="252413" y="818866"/>
            <a:ext cx="8639175" cy="3789647"/>
          </a:xfrm>
        </p:spPr>
        <p:txBody>
          <a:bodyPr/>
          <a:lstStyle/>
          <a:p>
            <a:r>
              <a:rPr lang="en-US"/>
              <a:t>Click icon to add picture</a:t>
            </a:r>
            <a:endParaRPr lang="en-GB" dirty="0"/>
          </a:p>
        </p:txBody>
      </p:sp>
      <p:sp>
        <p:nvSpPr>
          <p:cNvPr id="2" name="Slide Number Placeholder 1"/>
          <p:cNvSpPr>
            <a:spLocks noGrp="1"/>
          </p:cNvSpPr>
          <p:nvPr>
            <p:ph type="sldNum" sz="quarter" idx="11"/>
          </p:nvPr>
        </p:nvSpPr>
        <p:spPr>
          <a:xfrm>
            <a:off x="3851910" y="4802317"/>
            <a:ext cx="1436370" cy="274637"/>
          </a:xfrm>
          <a:prstGeom prst="rect">
            <a:avLst/>
          </a:prstGeom>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32173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2000"/>
          </a:p>
        </p:txBody>
      </p:sp>
      <p:sp>
        <p:nvSpPr>
          <p:cNvPr id="2" name="Title 1"/>
          <p:cNvSpPr>
            <a:spLocks noGrp="1"/>
          </p:cNvSpPr>
          <p:nvPr>
            <p:ph type="title" hasCustomPrompt="1"/>
          </p:nvPr>
        </p:nvSpPr>
        <p:spPr>
          <a:xfrm>
            <a:off x="252000" y="699739"/>
            <a:ext cx="8640000" cy="900487"/>
          </a:xfrm>
        </p:spPr>
        <p:txBody>
          <a:bodyPr/>
          <a:lstStyle>
            <a:lvl1pPr>
              <a:defRPr/>
            </a:lvl1pPr>
          </a:lstStyle>
          <a:p>
            <a:r>
              <a:rPr lang="en-US" dirty="0"/>
              <a:t>Questions?</a:t>
            </a:r>
          </a:p>
        </p:txBody>
      </p:sp>
      <p:sp>
        <p:nvSpPr>
          <p:cNvPr id="7" name="Rectangle 6"/>
          <p:cNvSpPr/>
          <p:nvPr userDrawn="1"/>
        </p:nvSpPr>
        <p:spPr>
          <a:xfrm>
            <a:off x="0" y="482721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	</a:t>
            </a:r>
            <a:endParaRPr lang="en-GB" sz="800" dirty="0">
              <a:solidFill>
                <a:schemeClr val="tx1"/>
              </a:solidFill>
            </a:endParaRPr>
          </a:p>
        </p:txBody>
      </p:sp>
      <p:sp>
        <p:nvSpPr>
          <p:cNvPr id="8" name="Rectangle 7"/>
          <p:cNvSpPr/>
          <p:nvPr userDrawn="1"/>
        </p:nvSpPr>
        <p:spPr>
          <a:xfrm>
            <a:off x="4217158" y="482721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4" name="TextBox 3"/>
          <p:cNvSpPr txBox="1"/>
          <p:nvPr userDrawn="1"/>
        </p:nvSpPr>
        <p:spPr>
          <a:xfrm>
            <a:off x="246704" y="2004607"/>
            <a:ext cx="8640000" cy="338554"/>
          </a:xfrm>
          <a:prstGeom prst="rect">
            <a:avLst/>
          </a:prstGeom>
          <a:noFill/>
        </p:spPr>
        <p:txBody>
          <a:bodyPr wrap="square" rtlCol="0" anchor="ctr">
            <a:spAutoFit/>
          </a:bodyPr>
          <a:lstStyle/>
          <a:p>
            <a:r>
              <a:rPr lang="fr-BE" sz="1600" dirty="0"/>
              <a:t>For more information </a:t>
            </a:r>
            <a:r>
              <a:rPr lang="fr-BE" sz="1600" dirty="0" err="1"/>
              <a:t>please</a:t>
            </a:r>
            <a:r>
              <a:rPr lang="fr-BE" sz="1600" dirty="0"/>
              <a:t> contact</a:t>
            </a:r>
            <a:endParaRPr lang="en-GB" sz="1600" dirty="0"/>
          </a:p>
        </p:txBody>
      </p:sp>
      <p:sp>
        <p:nvSpPr>
          <p:cNvPr id="9" name="TextBox 8"/>
          <p:cNvSpPr txBox="1"/>
          <p:nvPr userDrawn="1"/>
        </p:nvSpPr>
        <p:spPr>
          <a:xfrm>
            <a:off x="786704" y="2616442"/>
            <a:ext cx="8100000" cy="360000"/>
          </a:xfrm>
          <a:prstGeom prst="rect">
            <a:avLst/>
          </a:prstGeom>
          <a:noFill/>
        </p:spPr>
        <p:txBody>
          <a:bodyPr wrap="square" rtlCol="0" anchor="ctr">
            <a:spAutoFit/>
          </a:bodyPr>
          <a:lstStyle/>
          <a:p>
            <a:pPr marL="0" indent="0">
              <a:buFont typeface="Arial" panose="020B0604020202020204" pitchFamily="34" charset="0"/>
              <a:buNone/>
            </a:pPr>
            <a:r>
              <a:rPr lang="fr-BE" sz="1600" dirty="0"/>
              <a:t>www.metoffice.gov.uk</a:t>
            </a:r>
            <a:endParaRPr lang="en-GB" sz="1600" dirty="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600" baseline="0"/>
            </a:lvl1pPr>
          </a:lstStyle>
          <a:p>
            <a:pPr lvl="0"/>
            <a:r>
              <a:rPr lang="en-US" dirty="0"/>
              <a:t>Insert phone number here</a:t>
            </a:r>
            <a:endParaRPr lang="en-GB" dirty="0"/>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600"/>
            </a:lvl1pPr>
          </a:lstStyle>
          <a:p>
            <a:pPr lvl="0"/>
            <a:r>
              <a:rPr lang="en-US" dirty="0"/>
              <a:t>Insert e-mail here</a:t>
            </a:r>
            <a:endParaRPr lang="en-GB" dirty="0"/>
          </a:p>
        </p:txBody>
      </p:sp>
      <p:pic>
        <p:nvPicPr>
          <p:cNvPr id="16" name="email-icon.png"/>
          <p:cNvPicPr>
            <a:picLocks noChangeAspect="1"/>
          </p:cNvPicPr>
          <p:nvPr userDrawn="1"/>
        </p:nvPicPr>
        <p:blipFill>
          <a:blip r:embed="rId2" cstate="print"/>
          <a:stretch>
            <a:fillRect/>
          </a:stretch>
        </p:blipFill>
        <p:spPr>
          <a:xfrm>
            <a:off x="379161"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19"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0" y="2617307"/>
            <a:ext cx="467999" cy="396000"/>
          </a:xfrm>
          <a:prstGeom prst="rect">
            <a:avLst/>
          </a:prstGeom>
          <a:ln w="12700">
            <a:miter lim="400000"/>
          </a:ln>
        </p:spPr>
      </p:pic>
    </p:spTree>
    <p:extLst>
      <p:ext uri="{BB962C8B-B14F-4D97-AF65-F5344CB8AC3E}">
        <p14:creationId xmlns:p14="http://schemas.microsoft.com/office/powerpoint/2010/main" val="720251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5" name="Text Placeholder 4"/>
          <p:cNvSpPr>
            <a:spLocks noGrp="1"/>
          </p:cNvSpPr>
          <p:nvPr>
            <p:ph type="body" sz="quarter" idx="11" hasCustomPrompt="1"/>
          </p:nvPr>
        </p:nvSpPr>
        <p:spPr>
          <a:xfrm>
            <a:off x="197645" y="1770460"/>
            <a:ext cx="4050506"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4585693" y="1770460"/>
            <a:ext cx="4050506"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1094971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5"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3127178"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6057306" y="176153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2569924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3789285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4122052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6" name="Picture Placeholder 4"/>
          <p:cNvSpPr>
            <a:spLocks noGrp="1"/>
          </p:cNvSpPr>
          <p:nvPr>
            <p:ph type="pic" sz="quarter" idx="16" hasCustomPrompt="1"/>
          </p:nvPr>
        </p:nvSpPr>
        <p:spPr>
          <a:xfrm>
            <a:off x="0" y="748904"/>
            <a:ext cx="9144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810915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sp>
        <p:nvSpPr>
          <p:cNvPr id="5" name="Text Placeholder 4"/>
          <p:cNvSpPr>
            <a:spLocks noGrp="1"/>
          </p:cNvSpPr>
          <p:nvPr>
            <p:ph type="body" sz="quarter" idx="11" hasCustomPrompt="1"/>
          </p:nvPr>
        </p:nvSpPr>
        <p:spPr>
          <a:xfrm>
            <a:off x="197644" y="1761530"/>
            <a:ext cx="8437364"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754294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2021, Met Office</a:t>
            </a:r>
          </a:p>
        </p:txBody>
      </p:sp>
      <p:cxnSp>
        <p:nvCxnSpPr>
          <p:cNvPr id="7" name="Straight Connector 6"/>
          <p:cNvCxnSpPr/>
          <p:nvPr userDrawn="1"/>
        </p:nvCxnSpPr>
        <p:spPr>
          <a:xfrm>
            <a:off x="4403700"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4585693"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854654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 name="MO_MASTER_black_mono_for_light_backg_RBG.png"/>
          <p:cNvPicPr>
            <a:picLocks noChangeAspect="1"/>
          </p:cNvPicPr>
          <p:nvPr/>
        </p:nvPicPr>
        <p:blipFill>
          <a:blip r:embed="rId30" cstate="print"/>
          <a:stretch>
            <a:fillRect/>
          </a:stretch>
        </p:blipFill>
        <p:spPr>
          <a:xfrm>
            <a:off x="65664" y="40425"/>
            <a:ext cx="1805643" cy="566234"/>
          </a:xfrm>
          <a:prstGeom prst="rect">
            <a:avLst/>
          </a:prstGeom>
          <a:ln w="12700">
            <a:miter lim="400000"/>
          </a:ln>
        </p:spPr>
      </p:pic>
      <p:sp>
        <p:nvSpPr>
          <p:cNvPr id="4" name="Footer Placeholder 5"/>
          <p:cNvSpPr>
            <a:spLocks noGrp="1"/>
          </p:cNvSpPr>
          <p:nvPr>
            <p:ph type="ftr" sz="quarter" idx="3"/>
          </p:nvPr>
        </p:nvSpPr>
        <p:spPr>
          <a:xfrm>
            <a:off x="0" y="4732140"/>
            <a:ext cx="9144000" cy="411361"/>
          </a:xfrm>
          <a:prstGeom prst="rect">
            <a:avLst/>
          </a:prstGeom>
          <a:solidFill>
            <a:schemeClr val="bg1"/>
          </a:solidFill>
        </p:spPr>
        <p:txBody>
          <a:bodyPr vert="horz" lIns="252000" tIns="36000" rIns="68580" bIns="27000" rtlCol="0" anchor="ctr"/>
          <a:lstStyle>
            <a:lvl1pPr algn="l" defTabSz="219075" hangingPunct="0">
              <a:defRPr sz="800">
                <a:solidFill>
                  <a:schemeClr val="tx1"/>
                </a:solidFill>
                <a:latin typeface="+mn-lt"/>
              </a:defRPr>
            </a:lvl1pPr>
          </a:lstStyle>
          <a:p>
            <a:r>
              <a:rPr lang="en-GB" kern="0" dirty="0">
                <a:solidFill>
                  <a:srgbClr val="2A2A2A"/>
                </a:solidFill>
                <a:sym typeface="Helvetica Light"/>
              </a:rPr>
              <a:t>www.metoffice.gov.uk																									             	       © Crown Copyright 2021, Met Office</a:t>
            </a:r>
          </a:p>
        </p:txBody>
      </p:sp>
      <p:sp>
        <p:nvSpPr>
          <p:cNvPr id="5" name="Title Placeholder 4"/>
          <p:cNvSpPr>
            <a:spLocks noGrp="1"/>
          </p:cNvSpPr>
          <p:nvPr>
            <p:ph type="title"/>
          </p:nvPr>
        </p:nvSpPr>
        <p:spPr>
          <a:xfrm>
            <a:off x="197644" y="1039783"/>
            <a:ext cx="8437500" cy="623248"/>
          </a:xfrm>
          <a:prstGeom prst="rect">
            <a:avLst/>
          </a:prstGeom>
        </p:spPr>
        <p:txBody>
          <a:bodyPr vert="horz" wrap="square" lIns="68580" tIns="34290" rIns="68580" bIns="34290" rtlCol="0" anchor="t" anchorCtr="0">
            <a:spAutoFit/>
          </a:bodyPr>
          <a:lstStyle/>
          <a:p>
            <a:r>
              <a:rPr lang="en-US"/>
              <a:t>Click to edit Master title style</a:t>
            </a:r>
            <a:endParaRPr lang="en-GB" dirty="0"/>
          </a:p>
        </p:txBody>
      </p:sp>
      <p:sp>
        <p:nvSpPr>
          <p:cNvPr id="2" name="Text Placeholder 1"/>
          <p:cNvSpPr>
            <a:spLocks noGrp="1"/>
          </p:cNvSpPr>
          <p:nvPr>
            <p:ph type="body" idx="1"/>
          </p:nvPr>
        </p:nvSpPr>
        <p:spPr>
          <a:xfrm>
            <a:off x="197644" y="1761531"/>
            <a:ext cx="4050507"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spTree>
    <p:extLst>
      <p:ext uri="{BB962C8B-B14F-4D97-AF65-F5344CB8AC3E}">
        <p14:creationId xmlns:p14="http://schemas.microsoft.com/office/powerpoint/2010/main" val="134760059"/>
      </p:ext>
    </p:extLst>
  </p:cSld>
  <p:clrMap bg1="lt1" tx1="dk1" bg2="lt2" tx2="dk2" accent1="accent1" accent2="accent2" accent3="accent3" accent4="accent4" accent5="accent5" accent6="accent6" hlink="hlink" folHlink="folHlink"/>
  <p:sldLayoutIdLst>
    <p:sldLayoutId id="2147483691"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670" r:id="rId24"/>
    <p:sldLayoutId id="2147483669" r:id="rId25"/>
    <p:sldLayoutId id="2147483668" r:id="rId26"/>
    <p:sldLayoutId id="2147483671" r:id="rId27"/>
    <p:sldLayoutId id="214748368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marR="0" indent="0" algn="l" defTabSz="219075" rtl="0" eaLnBrk="1" latinLnBrk="0" hangingPunct="1">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j-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219075" rtl="0" eaLnBrk="1" latinLnBrk="0" hangingPunct="1">
        <a:lnSpc>
          <a:spcPct val="100000"/>
        </a:lnSpc>
        <a:spcBef>
          <a:spcPts val="788"/>
        </a:spcBef>
        <a:spcAft>
          <a:spcPts val="0"/>
        </a:spcAft>
        <a:buClrTx/>
        <a:buSzPct val="75000"/>
        <a:buFontTx/>
        <a:buNone/>
        <a:tabLst/>
        <a:defRPr sz="1500" b="0" i="0" u="none" strike="noStrike" cap="none" spc="0" baseline="0">
          <a:ln>
            <a:noFill/>
          </a:ln>
          <a:solidFill>
            <a:schemeClr val="tx1"/>
          </a:solidFill>
          <a:uFillTx/>
          <a:latin typeface="+mj-lt"/>
          <a:ea typeface="+mn-ea"/>
          <a:cs typeface="+mn-cs"/>
          <a:sym typeface="Helvetica Light"/>
        </a:defRPr>
      </a:lvl1pPr>
      <a:lvl2pPr marL="180000" marR="0" indent="-180000" algn="l" defTabSz="219075" rtl="0" eaLnBrk="1" latinLnBrk="0" hangingPunct="1">
        <a:lnSpc>
          <a:spcPct val="100000"/>
        </a:lnSpc>
        <a:spcBef>
          <a:spcPts val="600"/>
        </a:spcBef>
        <a:spcAft>
          <a:spcPts val="600"/>
        </a:spcAft>
        <a:buClrTx/>
        <a:buSzPct val="75000"/>
        <a:buFont typeface="Arial" panose="020B0604020202020204" pitchFamily="34" charset="0"/>
        <a:buChar char="•"/>
        <a:tabLst/>
        <a:defRPr sz="1600" b="0" i="0" u="none" strike="noStrike" cap="none" spc="0" baseline="0">
          <a:ln>
            <a:noFill/>
          </a:ln>
          <a:solidFill>
            <a:schemeClr val="tx1"/>
          </a:solidFill>
          <a:uFillTx/>
          <a:latin typeface="+mn-lt"/>
          <a:ea typeface="+mn-ea"/>
          <a:cs typeface="+mn-cs"/>
          <a:sym typeface="Helvetica Light"/>
        </a:defRPr>
      </a:lvl2pPr>
      <a:lvl3pPr marL="285750" marR="0" indent="-285750" algn="l" defTabSz="219075" rtl="0" eaLnBrk="1" latinLnBrk="0" hangingPunct="1">
        <a:lnSpc>
          <a:spcPct val="100000"/>
        </a:lnSpc>
        <a:spcBef>
          <a:spcPts val="788"/>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3pPr>
      <a:lvl4pPr marL="286425" marR="0" indent="-285750" algn="l" defTabSz="67500" rtl="0" eaLnBrk="1" latinLnBrk="0" hangingPunct="1">
        <a:lnSpc>
          <a:spcPct val="100000"/>
        </a:lnSpc>
        <a:spcBef>
          <a:spcPts val="788"/>
        </a:spcBef>
        <a:spcAft>
          <a:spcPts val="0"/>
        </a:spcAft>
        <a:buClr>
          <a:schemeClr val="tx1"/>
        </a:buClr>
        <a:buSzPct val="75000"/>
        <a:buFont typeface="Arial" panose="020B0604020202020204" pitchFamily="34" charset="0"/>
        <a:buChar char="•"/>
        <a:tabLst>
          <a:tab pos="67500" algn="l"/>
        </a:tabLst>
        <a:defRPr sz="1500" b="0" i="0" u="none" strike="noStrike" cap="none" spc="0" baseline="0">
          <a:ln>
            <a:noFill/>
          </a:ln>
          <a:solidFill>
            <a:schemeClr val="tx1"/>
          </a:solidFill>
          <a:uFillTx/>
          <a:latin typeface="+mn-lt"/>
          <a:ea typeface="+mn-ea"/>
          <a:cs typeface="+mn-cs"/>
          <a:sym typeface="Helvetica Light"/>
        </a:defRPr>
      </a:lvl4pPr>
      <a:lvl5pPr marL="285750" marR="0" indent="-285750" algn="l" defTabSz="219075" rtl="0" eaLnBrk="1" latinLnBrk="0" hangingPunct="1">
        <a:lnSpc>
          <a:spcPct val="100000"/>
        </a:lnSpc>
        <a:spcBef>
          <a:spcPts val="1575"/>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5pPr>
      <a:lvl6pPr marL="540000" marR="0" indent="-180000" algn="l" defTabSz="219075" rtl="0" eaLnBrk="1" latinLnBrk="0" hangingPunct="1">
        <a:lnSpc>
          <a:spcPct val="100000"/>
        </a:lnSpc>
        <a:spcBef>
          <a:spcPts val="0"/>
        </a:spcBef>
        <a:spcAft>
          <a:spcPts val="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6pPr>
      <a:lvl7pPr marL="90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7pPr>
      <a:lvl8pPr marL="126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8pPr>
      <a:lvl9pPr marL="1565011" marR="0" indent="-231511" algn="l" defTabSz="219075" rtl="0" eaLnBrk="1" latinLnBrk="0" hangingPunct="1">
        <a:lnSpc>
          <a:spcPct val="100000"/>
        </a:lnSpc>
        <a:spcBef>
          <a:spcPts val="1575"/>
        </a:spcBef>
        <a:spcAft>
          <a:spcPts val="0"/>
        </a:spcAft>
        <a:buClrTx/>
        <a:buSzPct val="75000"/>
        <a:buFontTx/>
        <a:buChar char="•"/>
        <a:tabLst/>
        <a:defRPr sz="19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9pPr>
    </p:otherStyle>
  </p:txStyles>
  <p:extLst>
    <p:ext uri="{27BBF7A9-308A-43DC-89C8-2F10F3537804}">
      <p15:sldGuideLst xmlns:p15="http://schemas.microsoft.com/office/powerpoint/2012/main">
        <p15:guide id="4" pos="332">
          <p15:clr>
            <a:srgbClr val="F26B43"/>
          </p15:clr>
        </p15:guide>
        <p15:guide id="5" pos="423">
          <p15:clr>
            <a:srgbClr val="F26B43"/>
          </p15:clr>
        </p15:guide>
        <p15:guide id="14" pos="14507">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4664">
          <p15:clr>
            <a:srgbClr val="F26B43"/>
          </p15:clr>
        </p15:guide>
        <p15:guide id="21" pos="9585">
          <p15:clr>
            <a:srgbClr val="F26B43"/>
          </p15:clr>
        </p15:guide>
        <p15:guide id="22" pos="5231">
          <p15:clr>
            <a:srgbClr val="F26B43"/>
          </p15:clr>
        </p15:guide>
        <p15:guide id="23" pos="10152">
          <p15:clr>
            <a:srgbClr val="F26B43"/>
          </p15:clr>
        </p15:guide>
        <p15:guide id="24" pos="7136">
          <p15:clr>
            <a:srgbClr val="F26B43"/>
          </p15:clr>
        </p15:guide>
        <p15:guide id="25" pos="76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1EF22-6F5E-4ED0-BD26-22EB1BD478B8}"/>
              </a:ext>
            </a:extLst>
          </p:cNvPr>
          <p:cNvSpPr>
            <a:spLocks noGrp="1"/>
          </p:cNvSpPr>
          <p:nvPr>
            <p:ph type="title"/>
          </p:nvPr>
        </p:nvSpPr>
        <p:spPr>
          <a:xfrm>
            <a:off x="197644" y="1039782"/>
            <a:ext cx="7922228" cy="623248"/>
          </a:xfrm>
        </p:spPr>
        <p:txBody>
          <a:bodyPr/>
          <a:lstStyle/>
          <a:p>
            <a:r>
              <a:rPr lang="en-GB" dirty="0"/>
              <a:t>Adjoint-interpolation using Atlas</a:t>
            </a:r>
          </a:p>
        </p:txBody>
      </p:sp>
      <p:sp>
        <p:nvSpPr>
          <p:cNvPr id="3" name="Text Placeholder 2">
            <a:extLst>
              <a:ext uri="{FF2B5EF4-FFF2-40B4-BE49-F238E27FC236}">
                <a16:creationId xmlns:a16="http://schemas.microsoft.com/office/drawing/2014/main" id="{18051F39-FE6E-443E-8139-AE4610034E03}"/>
              </a:ext>
            </a:extLst>
          </p:cNvPr>
          <p:cNvSpPr>
            <a:spLocks noGrp="1"/>
          </p:cNvSpPr>
          <p:nvPr>
            <p:ph type="body" sz="quarter" idx="10"/>
          </p:nvPr>
        </p:nvSpPr>
        <p:spPr/>
        <p:txBody>
          <a:bodyPr/>
          <a:lstStyle/>
          <a:p>
            <a:r>
              <a:rPr lang="en-GB" dirty="0"/>
              <a:t>Marek Wlasak</a:t>
            </a:r>
          </a:p>
          <a:p>
            <a:r>
              <a:rPr lang="en-GB" dirty="0"/>
              <a:t>2021-09-20</a:t>
            </a:r>
          </a:p>
        </p:txBody>
      </p:sp>
      <p:sp>
        <p:nvSpPr>
          <p:cNvPr id="4" name="Footer Placeholder 3">
            <a:extLst>
              <a:ext uri="{FF2B5EF4-FFF2-40B4-BE49-F238E27FC236}">
                <a16:creationId xmlns:a16="http://schemas.microsoft.com/office/drawing/2014/main" id="{3E46767A-1EA7-4218-AFE2-4AB948B35B5A}"/>
              </a:ext>
            </a:extLst>
          </p:cNvPr>
          <p:cNvSpPr>
            <a:spLocks noGrp="1"/>
          </p:cNvSpPr>
          <p:nvPr>
            <p:ph type="ftr" sz="quarter" idx="11"/>
          </p:nvPr>
        </p:nvSpPr>
        <p:spPr/>
        <p:txBody>
          <a:bodyPr/>
          <a:lstStyle/>
          <a:p>
            <a:r>
              <a:rPr lang="en-GB" kern="0" dirty="0">
                <a:solidFill>
                  <a:srgbClr val="FFFFFF"/>
                </a:solidFill>
                <a:sym typeface="Helvetica Light"/>
              </a:rPr>
              <a:t>Marek Wlasak																								                      © Crown Copyright 2021, Met Office</a:t>
            </a:r>
          </a:p>
        </p:txBody>
      </p:sp>
    </p:spTree>
    <p:extLst>
      <p:ext uri="{BB962C8B-B14F-4D97-AF65-F5344CB8AC3E}">
        <p14:creationId xmlns:p14="http://schemas.microsoft.com/office/powerpoint/2010/main" val="2366684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1C035-0274-4B4F-8B90-7048B0233070}"/>
              </a:ext>
            </a:extLst>
          </p:cNvPr>
          <p:cNvSpPr>
            <a:spLocks noGrp="1"/>
          </p:cNvSpPr>
          <p:nvPr>
            <p:ph type="title"/>
          </p:nvPr>
        </p:nvSpPr>
        <p:spPr/>
        <p:txBody>
          <a:bodyPr/>
          <a:lstStyle/>
          <a:p>
            <a:r>
              <a:rPr lang="en-GB" dirty="0"/>
              <a:t>Motivation for adjoint interpolation</a:t>
            </a:r>
          </a:p>
        </p:txBody>
      </p:sp>
      <p:sp>
        <p:nvSpPr>
          <p:cNvPr id="3" name="Footer Placeholder 2">
            <a:extLst>
              <a:ext uri="{FF2B5EF4-FFF2-40B4-BE49-F238E27FC236}">
                <a16:creationId xmlns:a16="http://schemas.microsoft.com/office/drawing/2014/main" id="{4FF926ED-A323-469E-A64D-A52BF40A33AB}"/>
              </a:ext>
            </a:extLst>
          </p:cNvPr>
          <p:cNvSpPr>
            <a:spLocks noGrp="1"/>
          </p:cNvSpPr>
          <p:nvPr>
            <p:ph type="ftr" sz="quarter" idx="12"/>
          </p:nvPr>
        </p:nvSpPr>
        <p:spPr/>
        <p:txBody>
          <a:bodyPr/>
          <a:lstStyle/>
          <a:p>
            <a:fld id="{93F28449-B566-4732-8000-4FB48421E22F}" type="slidenum">
              <a:rPr lang="en-GB" kern="0" smtClean="0">
                <a:solidFill>
                  <a:srgbClr val="2A2A2A"/>
                </a:solidFill>
                <a:sym typeface="Helvetica Light"/>
              </a:rPr>
              <a:pPr/>
              <a:t>2</a:t>
            </a:fld>
            <a:r>
              <a:rPr lang="en-GB" kern="0" dirty="0">
                <a:solidFill>
                  <a:srgbClr val="2A2A2A"/>
                </a:solidFill>
                <a:sym typeface="Helvetica Light"/>
              </a:rPr>
              <a:t> Marek Wlasak  																							                       © Crown Copyright 2021, Met Office</a:t>
            </a:r>
          </a:p>
        </p:txBody>
      </p:sp>
      <p:sp>
        <p:nvSpPr>
          <p:cNvPr id="4" name="Text Placeholder 3">
            <a:extLst>
              <a:ext uri="{FF2B5EF4-FFF2-40B4-BE49-F238E27FC236}">
                <a16:creationId xmlns:a16="http://schemas.microsoft.com/office/drawing/2014/main" id="{D0EE3D4E-290F-40F8-B4E9-424ED102E3A3}"/>
              </a:ext>
            </a:extLst>
          </p:cNvPr>
          <p:cNvSpPr>
            <a:spLocks noGrp="1"/>
          </p:cNvSpPr>
          <p:nvPr>
            <p:ph type="body" sz="quarter" idx="11"/>
          </p:nvPr>
        </p:nvSpPr>
        <p:spPr>
          <a:xfrm>
            <a:off x="240372" y="838968"/>
            <a:ext cx="8424863" cy="4007352"/>
          </a:xfrm>
        </p:spPr>
        <p:txBody>
          <a:bodyPr/>
          <a:lstStyle/>
          <a:p>
            <a:r>
              <a:rPr lang="en-GB" b="1" dirty="0"/>
              <a:t>Initial issue </a:t>
            </a:r>
            <a:r>
              <a:rPr lang="en-GB" dirty="0"/>
              <a:t>here is that we want an atlas-derived background error covariance that can deal with both </a:t>
            </a:r>
            <a:r>
              <a:rPr lang="en-GB" dirty="0" err="1"/>
              <a:t>EndGame</a:t>
            </a:r>
            <a:r>
              <a:rPr lang="en-GB" dirty="0"/>
              <a:t> (staggered longitude-latitude grids) and </a:t>
            </a:r>
            <a:r>
              <a:rPr lang="en-GB" dirty="0" err="1"/>
              <a:t>LFRic</a:t>
            </a:r>
            <a:r>
              <a:rPr lang="en-GB" dirty="0"/>
              <a:t> (cubed-sphere grid).</a:t>
            </a:r>
          </a:p>
          <a:p>
            <a:r>
              <a:rPr lang="en-GB" dirty="0"/>
              <a:t>In both systems we are using a ECMWF trans library to do the spectral covariances. This package requires data to be on a Gaussian latitude grid. So we need interpolation from gaussian grid to model grid (and adjoint).</a:t>
            </a:r>
          </a:p>
          <a:p>
            <a:endParaRPr lang="en-GB" dirty="0"/>
          </a:p>
          <a:p>
            <a:endParaRPr lang="en-GB" dirty="0"/>
          </a:p>
          <a:p>
            <a:r>
              <a:rPr lang="en-GB" dirty="0"/>
              <a:t>(Spatial part of B matrix        Interpolation                      Spectral B               Adjoint of interpolation</a:t>
            </a:r>
          </a:p>
          <a:p>
            <a:r>
              <a:rPr lang="en-GB" dirty="0"/>
              <a:t>  not including variable    =    from Gaussian latitude     on Gaussian            from Gaussian latitude             </a:t>
            </a:r>
          </a:p>
          <a:p>
            <a:r>
              <a:rPr lang="en-GB" dirty="0"/>
              <a:t>  changes)                             grid to model grid              latitude grid             </a:t>
            </a:r>
            <a:r>
              <a:rPr lang="en-GB" dirty="0" err="1"/>
              <a:t>grid</a:t>
            </a:r>
            <a:r>
              <a:rPr lang="en-GB" dirty="0"/>
              <a:t> to model grid.</a:t>
            </a:r>
          </a:p>
          <a:p>
            <a:endParaRPr lang="en-GB" dirty="0"/>
          </a:p>
          <a:p>
            <a:r>
              <a:rPr lang="en-GB" dirty="0"/>
              <a:t>We want spectral B to work for any global model grid</a:t>
            </a:r>
          </a:p>
          <a:p>
            <a:endParaRPr lang="en-GB" dirty="0"/>
          </a:p>
        </p:txBody>
      </p:sp>
    </p:spTree>
    <p:extLst>
      <p:ext uri="{BB962C8B-B14F-4D97-AF65-F5344CB8AC3E}">
        <p14:creationId xmlns:p14="http://schemas.microsoft.com/office/powerpoint/2010/main" val="3614905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1C035-0274-4B4F-8B90-7048B0233070}"/>
              </a:ext>
            </a:extLst>
          </p:cNvPr>
          <p:cNvSpPr>
            <a:spLocks noGrp="1"/>
          </p:cNvSpPr>
          <p:nvPr>
            <p:ph type="title"/>
          </p:nvPr>
        </p:nvSpPr>
        <p:spPr>
          <a:xfrm>
            <a:off x="1716257" y="44692"/>
            <a:ext cx="7367921" cy="1177245"/>
          </a:xfrm>
        </p:spPr>
        <p:txBody>
          <a:bodyPr/>
          <a:lstStyle/>
          <a:p>
            <a:pPr algn="ctr"/>
            <a:r>
              <a:rPr lang="en-GB" dirty="0"/>
              <a:t>Motivation for adjoint interpolation (2)</a:t>
            </a:r>
          </a:p>
        </p:txBody>
      </p:sp>
      <p:sp>
        <p:nvSpPr>
          <p:cNvPr id="3" name="Footer Placeholder 2">
            <a:extLst>
              <a:ext uri="{FF2B5EF4-FFF2-40B4-BE49-F238E27FC236}">
                <a16:creationId xmlns:a16="http://schemas.microsoft.com/office/drawing/2014/main" id="{4FF926ED-A323-469E-A64D-A52BF40A33AB}"/>
              </a:ext>
            </a:extLst>
          </p:cNvPr>
          <p:cNvSpPr>
            <a:spLocks noGrp="1"/>
          </p:cNvSpPr>
          <p:nvPr>
            <p:ph type="ftr" sz="quarter" idx="12"/>
          </p:nvPr>
        </p:nvSpPr>
        <p:spPr/>
        <p:txBody>
          <a:bodyPr/>
          <a:lstStyle/>
          <a:p>
            <a:fld id="{93F28449-B566-4732-8000-4FB48421E22F}" type="slidenum">
              <a:rPr lang="en-GB" kern="0" smtClean="0">
                <a:solidFill>
                  <a:srgbClr val="2A2A2A"/>
                </a:solidFill>
                <a:sym typeface="Helvetica Light"/>
              </a:rPr>
              <a:pPr/>
              <a:t>3</a:t>
            </a:fld>
            <a:r>
              <a:rPr lang="en-GB" kern="0" dirty="0">
                <a:solidFill>
                  <a:srgbClr val="2A2A2A"/>
                </a:solidFill>
                <a:sym typeface="Helvetica Light"/>
              </a:rPr>
              <a:t> Marek Wlasak  																							                       © Crown Copyright 2021, Met Office</a:t>
            </a:r>
          </a:p>
        </p:txBody>
      </p:sp>
      <p:sp>
        <p:nvSpPr>
          <p:cNvPr id="4" name="Text Placeholder 3">
            <a:extLst>
              <a:ext uri="{FF2B5EF4-FFF2-40B4-BE49-F238E27FC236}">
                <a16:creationId xmlns:a16="http://schemas.microsoft.com/office/drawing/2014/main" id="{D0EE3D4E-290F-40F8-B4E9-424ED102E3A3}"/>
              </a:ext>
            </a:extLst>
          </p:cNvPr>
          <p:cNvSpPr>
            <a:spLocks noGrp="1"/>
          </p:cNvSpPr>
          <p:nvPr>
            <p:ph type="body" sz="quarter" idx="11"/>
          </p:nvPr>
        </p:nvSpPr>
        <p:spPr/>
        <p:txBody>
          <a:bodyPr/>
          <a:lstStyle/>
          <a:p>
            <a:r>
              <a:rPr lang="en-GB" b="1" dirty="0"/>
              <a:t>Bigger issue:</a:t>
            </a:r>
          </a:p>
          <a:p>
            <a:endParaRPr lang="en-GB" dirty="0"/>
          </a:p>
          <a:p>
            <a:r>
              <a:rPr lang="en-GB" dirty="0"/>
              <a:t>Could interpolation schemes in Atlas be more widely used in JEDI?  </a:t>
            </a:r>
          </a:p>
          <a:p>
            <a:endParaRPr lang="en-GB" dirty="0"/>
          </a:p>
          <a:p>
            <a:r>
              <a:rPr lang="en-GB" dirty="0"/>
              <a:t>Adjoint of interpolation schemes could help that happen.</a:t>
            </a:r>
          </a:p>
          <a:p>
            <a:endParaRPr lang="en-GB" dirty="0"/>
          </a:p>
          <a:p>
            <a:r>
              <a:rPr lang="en-GB" dirty="0"/>
              <a:t>Could code be leveraged to for efficient interpolation to observations?</a:t>
            </a:r>
          </a:p>
        </p:txBody>
      </p:sp>
    </p:spTree>
    <p:extLst>
      <p:ext uri="{BB962C8B-B14F-4D97-AF65-F5344CB8AC3E}">
        <p14:creationId xmlns:p14="http://schemas.microsoft.com/office/powerpoint/2010/main" val="260406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F0804-5272-44CD-9844-E09EDBEC8091}"/>
              </a:ext>
            </a:extLst>
          </p:cNvPr>
          <p:cNvSpPr>
            <a:spLocks noGrp="1"/>
          </p:cNvSpPr>
          <p:nvPr>
            <p:ph type="title"/>
          </p:nvPr>
        </p:nvSpPr>
        <p:spPr>
          <a:xfrm>
            <a:off x="1868247" y="119168"/>
            <a:ext cx="3709593" cy="623248"/>
          </a:xfrm>
        </p:spPr>
        <p:txBody>
          <a:bodyPr/>
          <a:lstStyle/>
          <a:p>
            <a:r>
              <a:rPr lang="en-GB" dirty="0"/>
              <a:t>Basic procedure.</a:t>
            </a:r>
          </a:p>
        </p:txBody>
      </p:sp>
      <p:sp>
        <p:nvSpPr>
          <p:cNvPr id="3" name="Footer Placeholder 2">
            <a:extLst>
              <a:ext uri="{FF2B5EF4-FFF2-40B4-BE49-F238E27FC236}">
                <a16:creationId xmlns:a16="http://schemas.microsoft.com/office/drawing/2014/main" id="{A56F82BC-3BD1-4BE7-8DAE-83B298BBB0B5}"/>
              </a:ext>
            </a:extLst>
          </p:cNvPr>
          <p:cNvSpPr>
            <a:spLocks noGrp="1"/>
          </p:cNvSpPr>
          <p:nvPr>
            <p:ph type="ftr" sz="quarter" idx="12"/>
          </p:nvPr>
        </p:nvSpPr>
        <p:spPr/>
        <p:txBody>
          <a:bodyPr/>
          <a:lstStyle/>
          <a:p>
            <a:fld id="{93F28449-B566-4732-8000-4FB48421E22F}" type="slidenum">
              <a:rPr lang="en-GB" kern="0" smtClean="0">
                <a:solidFill>
                  <a:srgbClr val="2A2A2A"/>
                </a:solidFill>
                <a:sym typeface="Helvetica Light"/>
              </a:rPr>
              <a:pPr/>
              <a:t>4</a:t>
            </a:fld>
            <a:r>
              <a:rPr lang="en-GB" kern="0" dirty="0">
                <a:solidFill>
                  <a:srgbClr val="2A2A2A"/>
                </a:solidFill>
                <a:sym typeface="Helvetica Light"/>
              </a:rPr>
              <a:t> Marek Wlasak 																							                       © Crown Copyright 2021, Met Office</a:t>
            </a:r>
          </a:p>
        </p:txBody>
      </p:sp>
      <p:sp>
        <p:nvSpPr>
          <p:cNvPr id="4" name="Text Placeholder 3">
            <a:extLst>
              <a:ext uri="{FF2B5EF4-FFF2-40B4-BE49-F238E27FC236}">
                <a16:creationId xmlns:a16="http://schemas.microsoft.com/office/drawing/2014/main" id="{DB919E06-DB27-462B-A5C8-02A2D53A5100}"/>
              </a:ext>
            </a:extLst>
          </p:cNvPr>
          <p:cNvSpPr>
            <a:spLocks noGrp="1"/>
          </p:cNvSpPr>
          <p:nvPr>
            <p:ph type="body"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600" dirty="0">
              <a:latin typeface="Arial" panose="020B0604020202020204" pitchFamily="34" charset="0"/>
            </a:endParaRPr>
          </a:p>
          <a:p>
            <a:endParaRPr lang="en-GB" dirty="0"/>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D17AAE51-9C43-41E1-9345-1D7FC6272A26}"/>
                  </a:ext>
                </a:extLst>
              </p:cNvPr>
              <p:cNvSpPr txBox="1"/>
              <p:nvPr/>
            </p:nvSpPr>
            <p:spPr>
              <a:xfrm>
                <a:off x="1918821" y="1529102"/>
                <a:ext cx="1463349" cy="6155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GB" sz="4000" dirty="0">
                    <a:latin typeface="Cambria Math" panose="02040503050406030204" pitchFamily="18" charset="0"/>
                    <a:ea typeface="Cambria Math" panose="02040503050406030204" pitchFamily="18" charset="0"/>
                    <a:sym typeface="Helvetica Light"/>
                  </a:rPr>
                  <a:t>y </a:t>
                </a:r>
                <a14:m>
                  <m:oMath xmlns:m="http://schemas.openxmlformats.org/officeDocument/2006/math">
                    <m:r>
                      <a:rPr kumimoji="0" lang="en-GB" sz="4000" b="0" i="0" u="none" strike="noStrike" cap="none" spc="0" normalizeH="0" baseline="0" smtClean="0">
                        <a:ln>
                          <a:noFill/>
                        </a:ln>
                        <a:solidFill>
                          <a:schemeClr val="tx1"/>
                        </a:solidFill>
                        <a:effectLst/>
                        <a:uFillTx/>
                        <a:latin typeface="Cambria Math" panose="02040503050406030204" pitchFamily="18" charset="0"/>
                        <a:ea typeface="Cambria Math" panose="02040503050406030204" pitchFamily="18" charset="0"/>
                        <a:sym typeface="Helvetica Light"/>
                      </a:rPr>
                      <m:t>=</m:t>
                    </m:r>
                    <m:r>
                      <m:rPr>
                        <m:sty m:val="p"/>
                      </m:rPr>
                      <a:rPr kumimoji="0" lang="en-GB" sz="4000" b="0" i="0" u="none" strike="noStrike" cap="none" spc="0" normalizeH="0" baseline="0" smtClean="0">
                        <a:ln>
                          <a:noFill/>
                        </a:ln>
                        <a:solidFill>
                          <a:schemeClr val="tx1"/>
                        </a:solidFill>
                        <a:effectLst/>
                        <a:uFillTx/>
                        <a:latin typeface="Cambria Math" panose="02040503050406030204" pitchFamily="18" charset="0"/>
                        <a:ea typeface="Cambria Math" panose="02040503050406030204" pitchFamily="18" charset="0"/>
                        <a:sym typeface="Helvetica Light"/>
                      </a:rPr>
                      <m:t>Ax</m:t>
                    </m:r>
                  </m:oMath>
                </a14:m>
                <a:endParaRPr kumimoji="0" lang="en-GB" sz="4000" b="0" u="none" strike="noStrike" cap="none" spc="0" normalizeH="0" baseline="0" dirty="0">
                  <a:ln>
                    <a:noFill/>
                  </a:ln>
                  <a:solidFill>
                    <a:schemeClr val="tx1"/>
                  </a:solidFill>
                  <a:effectLst/>
                  <a:uFillTx/>
                  <a:latin typeface="Cambria Math" panose="02040503050406030204" pitchFamily="18" charset="0"/>
                  <a:ea typeface="Cambria Math" panose="02040503050406030204" pitchFamily="18" charset="0"/>
                  <a:sym typeface="Helvetica Light"/>
                </a:endParaRPr>
              </a:p>
            </p:txBody>
          </p:sp>
        </mc:Choice>
        <mc:Fallback>
          <p:sp>
            <p:nvSpPr>
              <p:cNvPr id="5" name="TextBox 4">
                <a:extLst>
                  <a:ext uri="{FF2B5EF4-FFF2-40B4-BE49-F238E27FC236}">
                    <a16:creationId xmlns:a16="http://schemas.microsoft.com/office/drawing/2014/main" id="{D17AAE51-9C43-41E1-9345-1D7FC6272A26}"/>
                  </a:ext>
                </a:extLst>
              </p:cNvPr>
              <p:cNvSpPr txBox="1">
                <a:spLocks noRot="1" noChangeAspect="1" noMove="1" noResize="1" noEditPoints="1" noAdjustHandles="1" noChangeArrowheads="1" noChangeShapeType="1" noTextEdit="1"/>
              </p:cNvSpPr>
              <p:nvPr/>
            </p:nvSpPr>
            <p:spPr>
              <a:xfrm>
                <a:off x="1918821" y="1529102"/>
                <a:ext cx="1463349" cy="615553"/>
              </a:xfrm>
              <a:prstGeom prst="rect">
                <a:avLst/>
              </a:prstGeom>
              <a:blipFill>
                <a:blip r:embed="rId2"/>
                <a:stretch>
                  <a:fillRect l="-21250" t="-24752" b="-49505"/>
                </a:stretch>
              </a:blipFill>
              <a:ln w="12700" cap="flat">
                <a:noFill/>
                <a:miter lim="400000"/>
              </a:ln>
              <a:effec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ADEAFD88-60AF-4263-8EED-630DF8A5E52E}"/>
                  </a:ext>
                </a:extLst>
              </p:cNvPr>
              <p:cNvSpPr txBox="1"/>
              <p:nvPr/>
            </p:nvSpPr>
            <p:spPr>
              <a:xfrm>
                <a:off x="1711570" y="2137035"/>
                <a:ext cx="1531059"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t>𝑥</m:t>
                      </m:r>
                      <m: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t>=</m:t>
                      </m:r>
                      <m: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t>𝑥</m:t>
                      </m:r>
                    </m:oMath>
                  </m:oMathPara>
                </a14:m>
                <a:endParaRPr kumimoji="0" lang="en-GB" sz="4000" b="0" i="0" u="none" strike="noStrike" cap="none" spc="0" normalizeH="0" baseline="0" dirty="0">
                  <a:ln>
                    <a:noFill/>
                  </a:ln>
                  <a:solidFill>
                    <a:schemeClr val="tx1"/>
                  </a:solidFill>
                  <a:effectLst/>
                  <a:uFillTx/>
                  <a:latin typeface="+mn-lt"/>
                  <a:ea typeface="+mn-ea"/>
                  <a:cs typeface="+mn-cs"/>
                  <a:sym typeface="Helvetica Light"/>
                </a:endParaRPr>
              </a:p>
            </p:txBody>
          </p:sp>
        </mc:Choice>
        <mc:Fallback>
          <p:sp>
            <p:nvSpPr>
              <p:cNvPr id="6" name="TextBox 5">
                <a:extLst>
                  <a:ext uri="{FF2B5EF4-FFF2-40B4-BE49-F238E27FC236}">
                    <a16:creationId xmlns:a16="http://schemas.microsoft.com/office/drawing/2014/main" id="{ADEAFD88-60AF-4263-8EED-630DF8A5E52E}"/>
                  </a:ext>
                </a:extLst>
              </p:cNvPr>
              <p:cNvSpPr txBox="1">
                <a:spLocks noRot="1" noChangeAspect="1" noMove="1" noResize="1" noEditPoints="1" noAdjustHandles="1" noChangeArrowheads="1" noChangeShapeType="1" noTextEdit="1"/>
              </p:cNvSpPr>
              <p:nvPr/>
            </p:nvSpPr>
            <p:spPr>
              <a:xfrm>
                <a:off x="1711570" y="2137035"/>
                <a:ext cx="1531059" cy="759822"/>
              </a:xfrm>
              <a:prstGeom prst="rect">
                <a:avLst/>
              </a:prstGeom>
              <a:blipFill>
                <a:blip r:embed="rId3"/>
                <a:stretch>
                  <a:fillRect/>
                </a:stretch>
              </a:blipFill>
              <a:ln w="12700" cap="flat">
                <a:noFill/>
                <a:miter lim="400000"/>
              </a:ln>
              <a:effec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BDB52841-9809-4CEF-A9C9-576507C7BE1A}"/>
                  </a:ext>
                </a:extLst>
              </p:cNvPr>
              <p:cNvSpPr txBox="1"/>
              <p:nvPr/>
            </p:nvSpPr>
            <p:spPr>
              <a:xfrm>
                <a:off x="4700121" y="1506242"/>
                <a:ext cx="3234412" cy="6155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GB" sz="4000" dirty="0">
                    <a:sym typeface="Helvetica Light"/>
                  </a:rPr>
                  <a:t> </a:t>
                </a:r>
                <a14:m>
                  <m:oMath xmlns:m="http://schemas.openxmlformats.org/officeDocument/2006/math">
                    <m:r>
                      <a:rPr kumimoji="0" lang="en-GB" sz="4000" b="0" i="1" u="none" strike="noStrike" cap="none" spc="0" normalizeH="0" baseline="0" dirty="0" smtClean="0">
                        <a:ln>
                          <a:noFill/>
                        </a:ln>
                        <a:solidFill>
                          <a:schemeClr val="tx1"/>
                        </a:solidFill>
                        <a:effectLst/>
                        <a:uFillTx/>
                        <a:latin typeface="Cambria Math" panose="02040503050406030204" pitchFamily="18" charset="0"/>
                        <a:ea typeface="Cambria Math" panose="02040503050406030204" pitchFamily="18" charset="0"/>
                        <a:sym typeface="Helvetica Light"/>
                      </a:rPr>
                      <m:t>𝑥</m:t>
                    </m:r>
                    <m:r>
                      <a:rPr kumimoji="0" lang="en-GB" sz="4000" b="0" i="0" u="none" strike="noStrike" cap="none" spc="0" normalizeH="0" baseline="0" smtClean="0">
                        <a:ln>
                          <a:noFill/>
                        </a:ln>
                        <a:solidFill>
                          <a:schemeClr val="tx1"/>
                        </a:solidFill>
                        <a:effectLst/>
                        <a:uFillTx/>
                        <a:latin typeface="Cambria Math" panose="02040503050406030204" pitchFamily="18" charset="0"/>
                        <a:ea typeface="Cambria Math" panose="02040503050406030204" pitchFamily="18" charset="0"/>
                        <a:sym typeface="Helvetica Light"/>
                      </a:rPr>
                      <m:t>=</m:t>
                    </m:r>
                    <m:r>
                      <a:rPr kumimoji="0" lang="en-GB" sz="4000" b="0" i="1" u="none" strike="noStrike" cap="none" spc="0" normalizeH="0" baseline="0" smtClean="0">
                        <a:ln>
                          <a:noFill/>
                        </a:ln>
                        <a:solidFill>
                          <a:schemeClr val="tx1"/>
                        </a:solidFill>
                        <a:effectLst/>
                        <a:uFillTx/>
                        <a:latin typeface="Cambria Math" panose="02040503050406030204" pitchFamily="18" charset="0"/>
                        <a:ea typeface="Cambria Math" panose="02040503050406030204" pitchFamily="18" charset="0"/>
                        <a:sym typeface="Helvetica Light"/>
                      </a:rPr>
                      <m:t>𝑥</m:t>
                    </m:r>
                    <m:r>
                      <a:rPr kumimoji="0" lang="en-GB" sz="4000" b="0" i="1" u="none" strike="noStrike" cap="none" spc="0" normalizeH="0" baseline="0" smtClean="0">
                        <a:ln>
                          <a:noFill/>
                        </a:ln>
                        <a:solidFill>
                          <a:schemeClr val="tx1"/>
                        </a:solidFill>
                        <a:effectLst/>
                        <a:uFillTx/>
                        <a:latin typeface="Cambria Math" panose="02040503050406030204" pitchFamily="18" charset="0"/>
                        <a:ea typeface="Cambria Math" panose="02040503050406030204" pitchFamily="18" charset="0"/>
                        <a:sym typeface="Helvetica Light"/>
                      </a:rPr>
                      <m:t>+</m:t>
                    </m:r>
                    <m:r>
                      <a:rPr kumimoji="0" lang="en-GB" sz="4000" b="0" i="1" u="none" strike="noStrike" cap="none" spc="0" normalizeH="0" baseline="0" smtClean="0">
                        <a:ln>
                          <a:noFill/>
                        </a:ln>
                        <a:solidFill>
                          <a:schemeClr val="tx1"/>
                        </a:solidFill>
                        <a:effectLst/>
                        <a:uFillTx/>
                        <a:latin typeface="Cambria Math" panose="02040503050406030204" pitchFamily="18" charset="0"/>
                        <a:ea typeface="Cambria Math" panose="02040503050406030204" pitchFamily="18" charset="0"/>
                        <a:sym typeface="Helvetica Light"/>
                      </a:rPr>
                      <m:t>𝐴</m:t>
                    </m:r>
                    <m:r>
                      <a:rPr kumimoji="0" lang="en-GB" sz="4000" b="0" i="1" u="none" strike="noStrike" cap="none" spc="0" normalizeH="0" baseline="30000" smtClean="0">
                        <a:ln>
                          <a:noFill/>
                        </a:ln>
                        <a:solidFill>
                          <a:schemeClr val="tx1"/>
                        </a:solidFill>
                        <a:effectLst/>
                        <a:uFillTx/>
                        <a:latin typeface="Cambria Math" panose="02040503050406030204" pitchFamily="18" charset="0"/>
                        <a:ea typeface="Cambria Math" panose="02040503050406030204" pitchFamily="18" charset="0"/>
                        <a:sym typeface="Helvetica Light"/>
                      </a:rPr>
                      <m:t>∗</m:t>
                    </m:r>
                    <m:r>
                      <a:rPr kumimoji="0" lang="en-GB" sz="4000" b="0" i="1" u="none" strike="noStrike" cap="none" spc="0" normalizeH="0" baseline="0" smtClean="0">
                        <a:ln>
                          <a:noFill/>
                        </a:ln>
                        <a:solidFill>
                          <a:schemeClr val="tx1"/>
                        </a:solidFill>
                        <a:effectLst/>
                        <a:uFillTx/>
                        <a:latin typeface="Cambria Math" panose="02040503050406030204" pitchFamily="18" charset="0"/>
                        <a:ea typeface="Cambria Math" panose="02040503050406030204" pitchFamily="18" charset="0"/>
                        <a:sym typeface="Helvetica Light"/>
                      </a:rPr>
                      <m:t> </m:t>
                    </m:r>
                    <m:r>
                      <m:rPr>
                        <m:sty m:val="p"/>
                      </m:rPr>
                      <a:rPr kumimoji="0" lang="en-GB" sz="4000" b="0" i="0" u="none" strike="noStrike" cap="none" spc="0" normalizeH="0" baseline="0" smtClean="0">
                        <a:ln>
                          <a:noFill/>
                        </a:ln>
                        <a:solidFill>
                          <a:schemeClr val="tx1"/>
                        </a:solidFill>
                        <a:effectLst/>
                        <a:uFillTx/>
                        <a:latin typeface="Cambria Math" panose="02040503050406030204" pitchFamily="18" charset="0"/>
                        <a:ea typeface="Cambria Math" panose="02040503050406030204" pitchFamily="18" charset="0"/>
                        <a:sym typeface="Helvetica Light"/>
                      </a:rPr>
                      <m:t>y</m:t>
                    </m:r>
                  </m:oMath>
                </a14:m>
                <a:r>
                  <a:rPr kumimoji="0" lang="en-GB" sz="4000" b="0" i="1" u="none" strike="noStrike" cap="none" spc="0" normalizeH="0" dirty="0">
                    <a:ln>
                      <a:noFill/>
                    </a:ln>
                    <a:solidFill>
                      <a:schemeClr val="tx1"/>
                    </a:solidFill>
                    <a:effectLst/>
                    <a:uFillTx/>
                    <a:latin typeface="Cambria Math" panose="02040503050406030204" pitchFamily="18" charset="0"/>
                    <a:ea typeface="Cambria Math" panose="02040503050406030204" pitchFamily="18" charset="0"/>
                    <a:sym typeface="Helvetica Light"/>
                  </a:rPr>
                  <a:t> </a:t>
                </a:r>
                <a:endParaRPr kumimoji="0" lang="en-GB" sz="4000" b="0" i="1" u="none" strike="noStrike" cap="none" spc="0" normalizeH="0" baseline="0" dirty="0">
                  <a:ln>
                    <a:noFill/>
                  </a:ln>
                  <a:solidFill>
                    <a:schemeClr val="tx1"/>
                  </a:solidFill>
                  <a:effectLst/>
                  <a:uFillTx/>
                  <a:latin typeface="Cambria Math" panose="02040503050406030204" pitchFamily="18" charset="0"/>
                  <a:ea typeface="Cambria Math" panose="02040503050406030204" pitchFamily="18" charset="0"/>
                  <a:sym typeface="Helvetica Light"/>
                </a:endParaRPr>
              </a:p>
            </p:txBody>
          </p:sp>
        </mc:Choice>
        <mc:Fallback>
          <p:sp>
            <p:nvSpPr>
              <p:cNvPr id="9" name="TextBox 8">
                <a:extLst>
                  <a:ext uri="{FF2B5EF4-FFF2-40B4-BE49-F238E27FC236}">
                    <a16:creationId xmlns:a16="http://schemas.microsoft.com/office/drawing/2014/main" id="{BDB52841-9809-4CEF-A9C9-576507C7BE1A}"/>
                  </a:ext>
                </a:extLst>
              </p:cNvPr>
              <p:cNvSpPr txBox="1">
                <a:spLocks noRot="1" noChangeAspect="1" noMove="1" noResize="1" noEditPoints="1" noAdjustHandles="1" noChangeArrowheads="1" noChangeShapeType="1" noTextEdit="1"/>
              </p:cNvSpPr>
              <p:nvPr/>
            </p:nvSpPr>
            <p:spPr>
              <a:xfrm>
                <a:off x="4700121" y="1506242"/>
                <a:ext cx="3234412" cy="615553"/>
              </a:xfrm>
              <a:prstGeom prst="rect">
                <a:avLst/>
              </a:prstGeom>
              <a:blipFill>
                <a:blip r:embed="rId4"/>
                <a:stretch>
                  <a:fillRect/>
                </a:stretch>
              </a:blipFill>
              <a:ln w="12700" cap="flat">
                <a:noFill/>
                <a:miter lim="400000"/>
              </a:ln>
              <a:effectLst/>
            </p:spPr>
            <p:txBody>
              <a:bodyPr/>
              <a:lstStyle/>
              <a:p>
                <a:r>
                  <a:rPr lang="en-GB">
                    <a:noFill/>
                  </a:rPr>
                  <a:t> </a:t>
                </a:r>
              </a:p>
            </p:txBody>
          </p:sp>
        </mc:Fallback>
      </mc:AlternateContent>
      <p:sp>
        <p:nvSpPr>
          <p:cNvPr id="10" name="TextBox 9">
            <a:extLst>
              <a:ext uri="{FF2B5EF4-FFF2-40B4-BE49-F238E27FC236}">
                <a16:creationId xmlns:a16="http://schemas.microsoft.com/office/drawing/2014/main" id="{6D831741-0149-4178-B609-B32E434B7E51}"/>
              </a:ext>
            </a:extLst>
          </p:cNvPr>
          <p:cNvSpPr txBox="1"/>
          <p:nvPr/>
        </p:nvSpPr>
        <p:spPr>
          <a:xfrm>
            <a:off x="4847260" y="2121795"/>
            <a:ext cx="1300035" cy="7598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GB" sz="4000" dirty="0">
                <a:latin typeface="Cambria Math" panose="02040503050406030204" pitchFamily="18" charset="0"/>
                <a:ea typeface="Cambria Math" panose="02040503050406030204" pitchFamily="18" charset="0"/>
                <a:sym typeface="Helvetica Light"/>
              </a:rPr>
              <a:t>y = 0</a:t>
            </a:r>
            <a:endParaRPr kumimoji="0" lang="en-GB" sz="4000" u="none" strike="noStrike" cap="none" spc="0" normalizeH="0" baseline="0" dirty="0">
              <a:ln>
                <a:noFill/>
              </a:ln>
              <a:solidFill>
                <a:schemeClr val="tx1"/>
              </a:solidFill>
              <a:effectLst/>
              <a:uFillTx/>
              <a:latin typeface="Cambria Math" panose="02040503050406030204" pitchFamily="18" charset="0"/>
              <a:ea typeface="Cambria Math" panose="02040503050406030204" pitchFamily="18" charset="0"/>
              <a:sym typeface="Helvetica Light"/>
            </a:endParaRPr>
          </a:p>
        </p:txBody>
      </p:sp>
      <p:graphicFrame>
        <p:nvGraphicFramePr>
          <p:cNvPr id="11" name="Table 11">
            <a:extLst>
              <a:ext uri="{FF2B5EF4-FFF2-40B4-BE49-F238E27FC236}">
                <a16:creationId xmlns:a16="http://schemas.microsoft.com/office/drawing/2014/main" id="{BD00AC4D-2ED0-4BC8-AADA-E14C11D40FE6}"/>
              </a:ext>
            </a:extLst>
          </p:cNvPr>
          <p:cNvGraphicFramePr>
            <a:graphicFrameLocks noGrp="1"/>
          </p:cNvGraphicFramePr>
          <p:nvPr>
            <p:extLst>
              <p:ext uri="{D42A27DB-BD31-4B8C-83A1-F6EECF244321}">
                <p14:modId xmlns:p14="http://schemas.microsoft.com/office/powerpoint/2010/main" val="2118876170"/>
              </p:ext>
            </p:extLst>
          </p:nvPr>
        </p:nvGraphicFramePr>
        <p:xfrm>
          <a:off x="1799260" y="855121"/>
          <a:ext cx="6096000" cy="2262016"/>
        </p:xfrm>
        <a:graphic>
          <a:graphicData uri="http://schemas.openxmlformats.org/drawingml/2006/table">
            <a:tbl>
              <a:tblPr firstRow="1" bandRow="1">
                <a:tableStyleId>{5C22544A-7EE6-4342-B048-85BDC9FD1C3A}</a:tableStyleId>
              </a:tblPr>
              <a:tblGrid>
                <a:gridCol w="2975268">
                  <a:extLst>
                    <a:ext uri="{9D8B030D-6E8A-4147-A177-3AD203B41FA5}">
                      <a16:colId xmlns:a16="http://schemas.microsoft.com/office/drawing/2014/main" val="37134474"/>
                    </a:ext>
                  </a:extLst>
                </a:gridCol>
                <a:gridCol w="3120732">
                  <a:extLst>
                    <a:ext uri="{9D8B030D-6E8A-4147-A177-3AD203B41FA5}">
                      <a16:colId xmlns:a16="http://schemas.microsoft.com/office/drawing/2014/main" val="2941714791"/>
                    </a:ext>
                  </a:extLst>
                </a:gridCol>
              </a:tblGrid>
              <a:tr h="667736">
                <a:tc>
                  <a:txBody>
                    <a:bodyPr/>
                    <a:lstStyle/>
                    <a:p>
                      <a:r>
                        <a:rPr lang="en-GB" sz="2000" dirty="0"/>
                        <a:t>Forward</a:t>
                      </a:r>
                    </a:p>
                  </a:txBody>
                  <a:tcPr>
                    <a:noFill/>
                  </a:tcPr>
                </a:tc>
                <a:tc>
                  <a:txBody>
                    <a:bodyPr/>
                    <a:lstStyle/>
                    <a:p>
                      <a:r>
                        <a:rPr lang="en-GB" sz="2000" dirty="0"/>
                        <a:t>Adjoint</a:t>
                      </a:r>
                    </a:p>
                  </a:txBody>
                  <a:tcPr>
                    <a:noFill/>
                  </a:tcPr>
                </a:tc>
                <a:extLst>
                  <a:ext uri="{0D108BD9-81ED-4DB2-BD59-A6C34878D82A}">
                    <a16:rowId xmlns:a16="http://schemas.microsoft.com/office/drawing/2014/main" val="2103970424"/>
                  </a:ext>
                </a:extLst>
              </a:tr>
              <a:tr h="1594280">
                <a:tc>
                  <a:txBody>
                    <a:bodyPr/>
                    <a:lstStyle/>
                    <a:p>
                      <a:endParaRPr lang="en-GB" dirty="0"/>
                    </a:p>
                  </a:txBody>
                  <a:tcPr>
                    <a:noFill/>
                  </a:tcPr>
                </a:tc>
                <a:tc>
                  <a:txBody>
                    <a:bodyPr/>
                    <a:lstStyle/>
                    <a:p>
                      <a:endParaRPr lang="en-GB" dirty="0"/>
                    </a:p>
                  </a:txBody>
                  <a:tcPr>
                    <a:noFill/>
                  </a:tcPr>
                </a:tc>
                <a:extLst>
                  <a:ext uri="{0D108BD9-81ED-4DB2-BD59-A6C34878D82A}">
                    <a16:rowId xmlns:a16="http://schemas.microsoft.com/office/drawing/2014/main" val="1431989074"/>
                  </a:ext>
                </a:extLst>
              </a:tr>
            </a:tbl>
          </a:graphicData>
        </a:graphic>
      </p:graphicFrame>
      <p:sp>
        <p:nvSpPr>
          <p:cNvPr id="12" name="TextBox 11">
            <a:extLst>
              <a:ext uri="{FF2B5EF4-FFF2-40B4-BE49-F238E27FC236}">
                <a16:creationId xmlns:a16="http://schemas.microsoft.com/office/drawing/2014/main" id="{D109E0DB-A928-4602-A0B9-6FFE21B8717A}"/>
              </a:ext>
            </a:extLst>
          </p:cNvPr>
          <p:cNvSpPr txBox="1"/>
          <p:nvPr/>
        </p:nvSpPr>
        <p:spPr>
          <a:xfrm>
            <a:off x="240372" y="3151118"/>
            <a:ext cx="8424863"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GB" sz="2000" dirty="0">
                <a:sym typeface="Helvetica Light"/>
              </a:rPr>
              <a:t>When A is linear operator it can be represented as a matrix.</a:t>
            </a:r>
          </a:p>
          <a:p>
            <a:pPr marL="0" marR="0" indent="0" algn="l" defTabSz="584200" rtl="0" fontAlgn="auto" latinLnBrk="0" hangingPunct="0">
              <a:lnSpc>
                <a:spcPct val="100000"/>
              </a:lnSpc>
              <a:spcBef>
                <a:spcPts val="0"/>
              </a:spcBef>
              <a:spcAft>
                <a:spcPts val="0"/>
              </a:spcAft>
              <a:buClrTx/>
              <a:buSzTx/>
              <a:buFontTx/>
              <a:buNone/>
              <a:tabLst/>
            </a:pPr>
            <a:endParaRPr kumimoji="0" lang="en-GB" sz="2000" b="0" i="0" u="none" strike="noStrike" cap="none" spc="0" normalizeH="0" baseline="0" dirty="0">
              <a:ln>
                <a:noFill/>
              </a:ln>
              <a:solidFill>
                <a:schemeClr val="tx1"/>
              </a:solidFill>
              <a:effectLst/>
              <a:uFillTx/>
              <a:latin typeface="+mn-lt"/>
              <a:ea typeface="+mn-ea"/>
              <a:cs typeface="+mn-cs"/>
              <a:sym typeface="Helvetica Light"/>
            </a:endParaRPr>
          </a:p>
          <a:p>
            <a:pPr marL="0" marR="0" indent="0" algn="l" defTabSz="584200" rtl="0" fontAlgn="auto" latinLnBrk="0" hangingPunct="0">
              <a:lnSpc>
                <a:spcPct val="100000"/>
              </a:lnSpc>
              <a:spcBef>
                <a:spcPts val="0"/>
              </a:spcBef>
              <a:spcAft>
                <a:spcPts val="0"/>
              </a:spcAft>
              <a:buClrTx/>
              <a:buSzTx/>
              <a:buFontTx/>
              <a:buNone/>
              <a:tabLst/>
            </a:pPr>
            <a:r>
              <a:rPr lang="en-GB" sz="2000" dirty="0">
                <a:sym typeface="Helvetica Light"/>
              </a:rPr>
              <a:t>When x and y are real the adjoint operator  A* can be represented as a transpose of matrix A </a:t>
            </a:r>
            <a:r>
              <a:rPr lang="en-GB" sz="2000" dirty="0" err="1">
                <a:sym typeface="Helvetica Light"/>
              </a:rPr>
              <a:t>ie</a:t>
            </a:r>
            <a:r>
              <a:rPr lang="en-GB" sz="2000" dirty="0">
                <a:sym typeface="Helvetica Light"/>
              </a:rPr>
              <a:t> A</a:t>
            </a:r>
            <a:r>
              <a:rPr lang="en-GB" sz="2000" baseline="30000" dirty="0">
                <a:sym typeface="Helvetica Light"/>
              </a:rPr>
              <a:t>T</a:t>
            </a:r>
            <a:r>
              <a:rPr lang="en-GB" sz="2000" dirty="0">
                <a:sym typeface="Helvetica Light"/>
              </a:rPr>
              <a:t>.</a:t>
            </a:r>
            <a:endParaRPr lang="en-GB" sz="2000" baseline="30000" dirty="0">
              <a:sym typeface="Helvetica Light"/>
            </a:endParaRPr>
          </a:p>
        </p:txBody>
      </p:sp>
    </p:spTree>
    <p:extLst>
      <p:ext uri="{BB962C8B-B14F-4D97-AF65-F5344CB8AC3E}">
        <p14:creationId xmlns:p14="http://schemas.microsoft.com/office/powerpoint/2010/main" val="483336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F0804-5272-44CD-9844-E09EDBEC8091}"/>
              </a:ext>
            </a:extLst>
          </p:cNvPr>
          <p:cNvSpPr>
            <a:spLocks noGrp="1"/>
          </p:cNvSpPr>
          <p:nvPr>
            <p:ph type="title"/>
          </p:nvPr>
        </p:nvSpPr>
        <p:spPr>
          <a:xfrm>
            <a:off x="1799260" y="119168"/>
            <a:ext cx="6018860" cy="1177245"/>
          </a:xfrm>
        </p:spPr>
        <p:txBody>
          <a:bodyPr/>
          <a:lstStyle/>
          <a:p>
            <a:r>
              <a:rPr lang="en-GB" dirty="0"/>
              <a:t>Atlas interpolation</a:t>
            </a:r>
          </a:p>
        </p:txBody>
      </p:sp>
      <p:sp>
        <p:nvSpPr>
          <p:cNvPr id="3" name="Footer Placeholder 2">
            <a:extLst>
              <a:ext uri="{FF2B5EF4-FFF2-40B4-BE49-F238E27FC236}">
                <a16:creationId xmlns:a16="http://schemas.microsoft.com/office/drawing/2014/main" id="{A56F82BC-3BD1-4BE7-8DAE-83B298BBB0B5}"/>
              </a:ext>
            </a:extLst>
          </p:cNvPr>
          <p:cNvSpPr>
            <a:spLocks noGrp="1"/>
          </p:cNvSpPr>
          <p:nvPr>
            <p:ph type="ftr" sz="quarter" idx="12"/>
          </p:nvPr>
        </p:nvSpPr>
        <p:spPr/>
        <p:txBody>
          <a:bodyPr/>
          <a:lstStyle/>
          <a:p>
            <a:fld id="{93F28449-B566-4732-8000-4FB48421E22F}" type="slidenum">
              <a:rPr lang="en-GB" kern="0" smtClean="0">
                <a:solidFill>
                  <a:srgbClr val="2A2A2A"/>
                </a:solidFill>
                <a:sym typeface="Helvetica Light"/>
              </a:rPr>
              <a:pPr/>
              <a:t>5</a:t>
            </a:fld>
            <a:r>
              <a:rPr lang="en-GB" kern="0" dirty="0">
                <a:solidFill>
                  <a:srgbClr val="2A2A2A"/>
                </a:solidFill>
                <a:sym typeface="Helvetica Light"/>
              </a:rPr>
              <a:t> Marek Wlasak 																							                       © Crown Copyright 2021, Met Office</a:t>
            </a:r>
          </a:p>
        </p:txBody>
      </p:sp>
      <p:sp>
        <p:nvSpPr>
          <p:cNvPr id="4" name="Text Placeholder 3">
            <a:extLst>
              <a:ext uri="{FF2B5EF4-FFF2-40B4-BE49-F238E27FC236}">
                <a16:creationId xmlns:a16="http://schemas.microsoft.com/office/drawing/2014/main" id="{DB919E06-DB27-462B-A5C8-02A2D53A5100}"/>
              </a:ext>
            </a:extLst>
          </p:cNvPr>
          <p:cNvSpPr>
            <a:spLocks noGrp="1"/>
          </p:cNvSpPr>
          <p:nvPr>
            <p:ph type="body" sz="quarter" idx="11"/>
          </p:nvPr>
        </p:nvSpPr>
        <p:spPr>
          <a:xfrm>
            <a:off x="240372" y="838968"/>
            <a:ext cx="8424863" cy="1934712"/>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600" dirty="0">
              <a:latin typeface="Arial" panose="020B0604020202020204" pitchFamily="34" charset="0"/>
            </a:endParaRPr>
          </a:p>
          <a:p>
            <a:endParaRPr lang="en-GB" dirty="0"/>
          </a:p>
        </p:txBody>
      </p:sp>
      <p:sp>
        <p:nvSpPr>
          <p:cNvPr id="7" name="TextBox 6">
            <a:extLst>
              <a:ext uri="{FF2B5EF4-FFF2-40B4-BE49-F238E27FC236}">
                <a16:creationId xmlns:a16="http://schemas.microsoft.com/office/drawing/2014/main" id="{6613EF5C-DDFE-445A-8A7D-4787C8D01E9B}"/>
              </a:ext>
            </a:extLst>
          </p:cNvPr>
          <p:cNvSpPr txBox="1"/>
          <p:nvPr/>
        </p:nvSpPr>
        <p:spPr>
          <a:xfrm>
            <a:off x="628992" y="1110056"/>
            <a:ext cx="7189128" cy="22987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GB" sz="2000" dirty="0">
                <a:sym typeface="Helvetica Light"/>
              </a:rPr>
              <a:t>Many of Atlas’s interpolation schemes store  </a:t>
            </a:r>
          </a:p>
          <a:p>
            <a:pPr marL="0" marR="0" indent="0" algn="l" defTabSz="584200" rtl="0" fontAlgn="auto" latinLnBrk="0" hangingPunct="0">
              <a:lnSpc>
                <a:spcPct val="100000"/>
              </a:lnSpc>
              <a:spcBef>
                <a:spcPts val="0"/>
              </a:spcBef>
              <a:spcAft>
                <a:spcPts val="0"/>
              </a:spcAft>
              <a:buClrTx/>
              <a:buSzTx/>
              <a:buFontTx/>
              <a:buNone/>
              <a:tabLst/>
            </a:pPr>
            <a:r>
              <a:rPr lang="en-GB" sz="2000" dirty="0">
                <a:sym typeface="Helvetica Light"/>
              </a:rPr>
              <a:t>interpolation weights in </a:t>
            </a:r>
            <a:r>
              <a:rPr lang="en-GB" sz="2000" dirty="0" err="1">
                <a:sym typeface="Helvetica Light"/>
              </a:rPr>
              <a:t>eckit</a:t>
            </a:r>
            <a:r>
              <a:rPr lang="en-GB" sz="2000" dirty="0">
                <a:sym typeface="Helvetica Light"/>
              </a:rPr>
              <a:t> </a:t>
            </a:r>
            <a:r>
              <a:rPr lang="en-GB" sz="2000" dirty="0" err="1">
                <a:sym typeface="Helvetica Light"/>
              </a:rPr>
              <a:t>sparse_matrix</a:t>
            </a:r>
            <a:r>
              <a:rPr lang="en-GB" sz="2000" dirty="0">
                <a:sym typeface="Helvetica Light"/>
              </a:rPr>
              <a:t> container. (Olly noticed this!)</a:t>
            </a:r>
          </a:p>
          <a:p>
            <a:pPr marL="0" marR="0" indent="0" algn="l" defTabSz="584200" rtl="0" fontAlgn="auto" latinLnBrk="0" hangingPunct="0">
              <a:lnSpc>
                <a:spcPct val="100000"/>
              </a:lnSpc>
              <a:spcBef>
                <a:spcPts val="0"/>
              </a:spcBef>
              <a:spcAft>
                <a:spcPts val="0"/>
              </a:spcAft>
              <a:buClrTx/>
              <a:buSzTx/>
              <a:buFontTx/>
              <a:buNone/>
              <a:tabLst/>
            </a:pPr>
            <a:endParaRPr kumimoji="0" lang="en-GB" sz="2000" b="0" i="0" u="none" strike="noStrike" cap="none" spc="0" normalizeH="0" baseline="0" dirty="0">
              <a:ln>
                <a:noFill/>
              </a:ln>
              <a:solidFill>
                <a:schemeClr val="tx1"/>
              </a:solidFill>
              <a:effectLst/>
              <a:uFillTx/>
              <a:latin typeface="+mn-lt"/>
              <a:ea typeface="+mn-ea"/>
              <a:cs typeface="+mn-cs"/>
              <a:sym typeface="Helvetica Light"/>
            </a:endParaRPr>
          </a:p>
          <a:p>
            <a:pPr marL="0" marR="0" indent="0" algn="l" defTabSz="584200" rtl="0" fontAlgn="auto" latinLnBrk="0" hangingPunct="0">
              <a:lnSpc>
                <a:spcPct val="100000"/>
              </a:lnSpc>
              <a:spcBef>
                <a:spcPts val="0"/>
              </a:spcBef>
              <a:spcAft>
                <a:spcPts val="0"/>
              </a:spcAft>
              <a:buClrTx/>
              <a:buSzTx/>
              <a:buFontTx/>
              <a:buNone/>
              <a:tabLst/>
            </a:pPr>
            <a:r>
              <a:rPr lang="en-GB" sz="2000" dirty="0" err="1">
                <a:sym typeface="Helvetica Light"/>
              </a:rPr>
              <a:t>eckit</a:t>
            </a:r>
            <a:r>
              <a:rPr lang="en-GB" sz="2000" dirty="0">
                <a:sym typeface="Helvetica Light"/>
              </a:rPr>
              <a:t> </a:t>
            </a:r>
            <a:r>
              <a:rPr lang="en-GB" sz="2000" dirty="0" err="1">
                <a:sym typeface="Helvetica Light"/>
              </a:rPr>
              <a:t>sparse_matrix</a:t>
            </a:r>
            <a:r>
              <a:rPr kumimoji="0" lang="en-GB" sz="2000" b="0" i="0" u="none" strike="noStrike" cap="none" spc="0" normalizeH="0" baseline="0" dirty="0">
                <a:ln>
                  <a:noFill/>
                </a:ln>
                <a:solidFill>
                  <a:schemeClr val="tx1"/>
                </a:solidFill>
                <a:effectLst/>
                <a:uFillTx/>
                <a:latin typeface="+mn-lt"/>
                <a:ea typeface="+mn-ea"/>
                <a:cs typeface="+mn-cs"/>
                <a:sym typeface="Helvetica Light"/>
              </a:rPr>
              <a:t> has a transpose method for constructing a transpose matrix. So we have all that we need. </a:t>
            </a:r>
            <a:r>
              <a:rPr kumimoji="0" lang="en-GB" sz="2000" b="0" i="0" u="none" strike="noStrike" cap="none" spc="0" normalizeH="0" baseline="0" dirty="0">
                <a:ln>
                  <a:noFill/>
                </a:ln>
                <a:solidFill>
                  <a:schemeClr val="tx1"/>
                </a:solidFill>
                <a:effectLst/>
                <a:uFillTx/>
                <a:latin typeface="+mn-lt"/>
                <a:ea typeface="+mn-ea"/>
                <a:cs typeface="+mn-cs"/>
                <a:sym typeface="Wingdings" panose="05000000000000000000" pitchFamily="2" charset="2"/>
              </a:rPr>
              <a:t></a:t>
            </a:r>
            <a:r>
              <a:rPr kumimoji="0" lang="en-GB" sz="2000" b="0" i="0" u="none" strike="noStrike" cap="none" spc="0" normalizeH="0" baseline="0" dirty="0">
                <a:ln>
                  <a:noFill/>
                </a:ln>
                <a:solidFill>
                  <a:schemeClr val="tx1"/>
                </a:solidFill>
                <a:effectLst/>
                <a:uFillTx/>
                <a:latin typeface="+mn-lt"/>
                <a:ea typeface="+mn-ea"/>
                <a:cs typeface="+mn-cs"/>
                <a:sym typeface="Helvetica Light"/>
              </a:rPr>
              <a:t>  (I added the adjoint of the halo-exchange previously). </a:t>
            </a:r>
          </a:p>
        </p:txBody>
      </p:sp>
    </p:spTree>
    <p:extLst>
      <p:ext uri="{BB962C8B-B14F-4D97-AF65-F5344CB8AC3E}">
        <p14:creationId xmlns:p14="http://schemas.microsoft.com/office/powerpoint/2010/main" val="651327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F0804-5272-44CD-9844-E09EDBEC8091}"/>
              </a:ext>
            </a:extLst>
          </p:cNvPr>
          <p:cNvSpPr>
            <a:spLocks noGrp="1"/>
          </p:cNvSpPr>
          <p:nvPr>
            <p:ph type="title"/>
          </p:nvPr>
        </p:nvSpPr>
        <p:spPr>
          <a:xfrm>
            <a:off x="1799260" y="119168"/>
            <a:ext cx="6018860" cy="623248"/>
          </a:xfrm>
        </p:spPr>
        <p:txBody>
          <a:bodyPr/>
          <a:lstStyle/>
          <a:p>
            <a:r>
              <a:rPr lang="en-GB" dirty="0"/>
              <a:t>Sparse Matrix Formulation</a:t>
            </a:r>
          </a:p>
        </p:txBody>
      </p:sp>
      <p:sp>
        <p:nvSpPr>
          <p:cNvPr id="3" name="Footer Placeholder 2">
            <a:extLst>
              <a:ext uri="{FF2B5EF4-FFF2-40B4-BE49-F238E27FC236}">
                <a16:creationId xmlns:a16="http://schemas.microsoft.com/office/drawing/2014/main" id="{A56F82BC-3BD1-4BE7-8DAE-83B298BBB0B5}"/>
              </a:ext>
            </a:extLst>
          </p:cNvPr>
          <p:cNvSpPr>
            <a:spLocks noGrp="1"/>
          </p:cNvSpPr>
          <p:nvPr>
            <p:ph type="ftr" sz="quarter" idx="12"/>
          </p:nvPr>
        </p:nvSpPr>
        <p:spPr/>
        <p:txBody>
          <a:bodyPr/>
          <a:lstStyle/>
          <a:p>
            <a:fld id="{93F28449-B566-4732-8000-4FB48421E22F}" type="slidenum">
              <a:rPr lang="en-GB" kern="0" smtClean="0">
                <a:solidFill>
                  <a:srgbClr val="2A2A2A"/>
                </a:solidFill>
                <a:sym typeface="Helvetica Light"/>
              </a:rPr>
              <a:pPr/>
              <a:t>6</a:t>
            </a:fld>
            <a:r>
              <a:rPr lang="en-GB" kern="0" dirty="0">
                <a:solidFill>
                  <a:srgbClr val="2A2A2A"/>
                </a:solidFill>
                <a:sym typeface="Helvetica Light"/>
              </a:rPr>
              <a:t> Marek Wlasak 																							                       © Crown Copyright 2021, Met Office</a:t>
            </a:r>
          </a:p>
        </p:txBody>
      </p:sp>
      <p:sp>
        <p:nvSpPr>
          <p:cNvPr id="4" name="Text Placeholder 3">
            <a:extLst>
              <a:ext uri="{FF2B5EF4-FFF2-40B4-BE49-F238E27FC236}">
                <a16:creationId xmlns:a16="http://schemas.microsoft.com/office/drawing/2014/main" id="{DB919E06-DB27-462B-A5C8-02A2D53A5100}"/>
              </a:ext>
            </a:extLst>
          </p:cNvPr>
          <p:cNvSpPr>
            <a:spLocks noGrp="1"/>
          </p:cNvSpPr>
          <p:nvPr>
            <p:ph type="body" sz="quarter" idx="11"/>
          </p:nvPr>
        </p:nvSpPr>
        <p:spPr>
          <a:xfrm>
            <a:off x="240371" y="908178"/>
            <a:ext cx="8424863" cy="1934712"/>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600" dirty="0">
              <a:latin typeface="Arial" panose="020B0604020202020204" pitchFamily="34" charset="0"/>
            </a:endParaRPr>
          </a:p>
          <a:p>
            <a:endParaRPr lang="en-GB" dirty="0"/>
          </a:p>
        </p:txBody>
      </p:sp>
      <p:sp>
        <p:nvSpPr>
          <p:cNvPr id="7" name="TextBox 6">
            <a:extLst>
              <a:ext uri="{FF2B5EF4-FFF2-40B4-BE49-F238E27FC236}">
                <a16:creationId xmlns:a16="http://schemas.microsoft.com/office/drawing/2014/main" id="{6613EF5C-DDFE-445A-8A7D-4787C8D01E9B}"/>
              </a:ext>
            </a:extLst>
          </p:cNvPr>
          <p:cNvSpPr txBox="1"/>
          <p:nvPr/>
        </p:nvSpPr>
        <p:spPr>
          <a:xfrm>
            <a:off x="172439" y="561118"/>
            <a:ext cx="3866161" cy="137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2000" b="0" i="0" u="none" strike="noStrike" cap="none" spc="0" normalizeH="0" baseline="0" dirty="0">
                <a:ln>
                  <a:noFill/>
                </a:ln>
                <a:solidFill>
                  <a:schemeClr val="tx1"/>
                </a:solidFill>
                <a:effectLst/>
                <a:uFillTx/>
                <a:latin typeface="+mn-lt"/>
                <a:ea typeface="+mn-ea"/>
                <a:cs typeface="+mn-cs"/>
                <a:sym typeface="Helvetica Light"/>
              </a:rPr>
              <a:t>Row major format.</a:t>
            </a: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GB" sz="2000" i="1" dirty="0">
                <a:sym typeface="Helvetica Light"/>
              </a:rPr>
              <a:t>outer_ = </a:t>
            </a:r>
            <a:r>
              <a:rPr lang="en-GB" sz="2000" dirty="0">
                <a:sym typeface="Helvetica Light"/>
              </a:rPr>
              <a:t>start of rows</a:t>
            </a: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GB" sz="2000" i="1" dirty="0">
                <a:sym typeface="Helvetica Light"/>
              </a:rPr>
              <a:t>i</a:t>
            </a:r>
            <a:r>
              <a:rPr kumimoji="0" lang="en-GB" sz="2000" i="1" u="none" strike="noStrike" cap="none" spc="0" normalizeH="0" baseline="0" dirty="0">
                <a:ln>
                  <a:noFill/>
                </a:ln>
                <a:solidFill>
                  <a:schemeClr val="tx1"/>
                </a:solidFill>
                <a:effectLst/>
                <a:uFillTx/>
                <a:latin typeface="+mn-lt"/>
                <a:ea typeface="+mn-ea"/>
                <a:cs typeface="+mn-cs"/>
                <a:sym typeface="Helvetica Light"/>
              </a:rPr>
              <a:t>nner_</a:t>
            </a:r>
            <a:r>
              <a:rPr kumimoji="0" lang="en-GB" sz="2000" b="0" u="none" strike="noStrike" cap="none" spc="0" normalizeH="0" baseline="0" dirty="0">
                <a:ln>
                  <a:noFill/>
                </a:ln>
                <a:solidFill>
                  <a:schemeClr val="tx1"/>
                </a:solidFill>
                <a:effectLst/>
                <a:uFillTx/>
                <a:latin typeface="+mn-lt"/>
                <a:ea typeface="+mn-ea"/>
                <a:cs typeface="+mn-cs"/>
                <a:sym typeface="Helvetica Light"/>
              </a:rPr>
              <a:t> = column indi</a:t>
            </a:r>
            <a:r>
              <a:rPr lang="en-GB" sz="2000" dirty="0">
                <a:sym typeface="Helvetica Light"/>
              </a:rPr>
              <a:t>ces</a:t>
            </a: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000" b="0" i="1" u="none" strike="noStrike" cap="none" spc="0" normalizeH="0" baseline="0" dirty="0">
                <a:ln>
                  <a:noFill/>
                </a:ln>
                <a:solidFill>
                  <a:schemeClr val="tx1"/>
                </a:solidFill>
                <a:effectLst/>
                <a:uFillTx/>
                <a:latin typeface="+mn-lt"/>
                <a:ea typeface="+mn-ea"/>
                <a:cs typeface="+mn-cs"/>
                <a:sym typeface="Helvetica Light"/>
              </a:rPr>
              <a:t>data_</a:t>
            </a:r>
            <a:r>
              <a:rPr kumimoji="0" lang="en-GB" sz="2000" b="0" u="none" strike="noStrike" cap="none" spc="0" normalizeH="0" baseline="0" dirty="0">
                <a:ln>
                  <a:noFill/>
                </a:ln>
                <a:solidFill>
                  <a:schemeClr val="tx1"/>
                </a:solidFill>
                <a:effectLst/>
                <a:uFillTx/>
                <a:latin typeface="+mn-lt"/>
                <a:ea typeface="+mn-ea"/>
                <a:cs typeface="+mn-cs"/>
                <a:sym typeface="Helvetica Light"/>
              </a:rPr>
              <a:t> = matrix entries</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1742B1E6-A791-41C4-8BB0-21D41B002DB2}"/>
                  </a:ext>
                </a:extLst>
              </p:cNvPr>
              <p:cNvSpPr txBox="1"/>
              <p:nvPr/>
            </p:nvSpPr>
            <p:spPr>
              <a:xfrm>
                <a:off x="3836600" y="714864"/>
                <a:ext cx="3291991" cy="10224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t>𝐴</m:t>
                      </m:r>
                      <m: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t>=</m:t>
                      </m:r>
                      <m:d>
                        <m:dPr>
                          <m:ctrlP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ctrlPr>
                        </m:dPr>
                        <m:e>
                          <m:m>
                            <m:mPr>
                              <m:mcs>
                                <m:mc>
                                  <m:mcPr>
                                    <m:count m:val="2"/>
                                    <m:mcJc m:val="center"/>
                                  </m:mcPr>
                                </m:mc>
                              </m:mcs>
                              <m:ctrlP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ctrlPr>
                            </m:mPr>
                            <m:mr>
                              <m:e>
                                <m:r>
                                  <m:rPr>
                                    <m:brk m:alnAt="7"/>
                                  </m:rP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t>11</m:t>
                                </m:r>
                              </m:e>
                              <m:e>
                                <m: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t>12</m:t>
                                </m:r>
                              </m:e>
                            </m:mr>
                            <m:mr>
                              <m:e>
                                <m: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t>21</m:t>
                                </m:r>
                              </m:e>
                              <m:e>
                                <m:r>
                                  <a:rPr kumimoji="0" lang="en-GB" sz="4000" b="0" i="1" u="none" strike="noStrike" cap="none" spc="0" normalizeH="0" baseline="0" smtClean="0">
                                    <a:ln>
                                      <a:noFill/>
                                    </a:ln>
                                    <a:solidFill>
                                      <a:schemeClr val="tx1"/>
                                    </a:solidFill>
                                    <a:effectLst/>
                                    <a:uFillTx/>
                                    <a:latin typeface="Cambria Math" panose="02040503050406030204" pitchFamily="18" charset="0"/>
                                    <a:ea typeface="+mn-ea"/>
                                    <a:cs typeface="+mn-cs"/>
                                    <a:sym typeface="Helvetica Light"/>
                                  </a:rPr>
                                  <m:t>22</m:t>
                                </m:r>
                              </m:e>
                            </m:mr>
                          </m:m>
                        </m:e>
                      </m:d>
                    </m:oMath>
                  </m:oMathPara>
                </a14:m>
                <a:endParaRPr kumimoji="0" lang="en-GB" sz="4000" b="0" i="0" u="none" strike="noStrike" cap="none" spc="0" normalizeH="0" baseline="0" dirty="0">
                  <a:ln>
                    <a:noFill/>
                  </a:ln>
                  <a:solidFill>
                    <a:schemeClr val="tx1"/>
                  </a:solidFill>
                  <a:effectLst/>
                  <a:uFillTx/>
                  <a:latin typeface="+mn-lt"/>
                  <a:ea typeface="+mn-ea"/>
                  <a:cs typeface="+mn-cs"/>
                  <a:sym typeface="Helvetica Light"/>
                </a:endParaRPr>
              </a:p>
            </p:txBody>
          </p:sp>
        </mc:Choice>
        <mc:Fallback>
          <p:sp>
            <p:nvSpPr>
              <p:cNvPr id="5" name="TextBox 4">
                <a:extLst>
                  <a:ext uri="{FF2B5EF4-FFF2-40B4-BE49-F238E27FC236}">
                    <a16:creationId xmlns:a16="http://schemas.microsoft.com/office/drawing/2014/main" id="{1742B1E6-A791-41C4-8BB0-21D41B002DB2}"/>
                  </a:ext>
                </a:extLst>
              </p:cNvPr>
              <p:cNvSpPr txBox="1">
                <a:spLocks noRot="1" noChangeAspect="1" noMove="1" noResize="1" noEditPoints="1" noAdjustHandles="1" noChangeArrowheads="1" noChangeShapeType="1" noTextEdit="1"/>
              </p:cNvSpPr>
              <p:nvPr/>
            </p:nvSpPr>
            <p:spPr>
              <a:xfrm>
                <a:off x="3836600" y="714864"/>
                <a:ext cx="3291991" cy="1022459"/>
              </a:xfrm>
              <a:prstGeom prst="rect">
                <a:avLst/>
              </a:prstGeom>
              <a:blipFill>
                <a:blip r:embed="rId2"/>
                <a:stretch>
                  <a:fillRect/>
                </a:stretch>
              </a:blipFill>
              <a:ln w="12700" cap="flat">
                <a:noFill/>
                <a:miter lim="400000"/>
              </a:ln>
              <a:effectLst/>
            </p:spPr>
            <p:txBody>
              <a:bodyPr/>
              <a:lstStyle/>
              <a:p>
                <a:r>
                  <a:rPr lang="en-GB">
                    <a:noFill/>
                  </a:rPr>
                  <a:t> </a:t>
                </a:r>
              </a:p>
            </p:txBody>
          </p:sp>
        </mc:Fallback>
      </mc:AlternateContent>
      <p:sp>
        <p:nvSpPr>
          <p:cNvPr id="6" name="TextBox 5">
            <a:extLst>
              <a:ext uri="{FF2B5EF4-FFF2-40B4-BE49-F238E27FC236}">
                <a16:creationId xmlns:a16="http://schemas.microsoft.com/office/drawing/2014/main" id="{F6D54671-9CD8-44B3-A8F7-917FA41BEBAE}"/>
              </a:ext>
            </a:extLst>
          </p:cNvPr>
          <p:cNvSpPr txBox="1"/>
          <p:nvPr/>
        </p:nvSpPr>
        <p:spPr>
          <a:xfrm>
            <a:off x="3797852" y="1918842"/>
            <a:ext cx="3866161" cy="923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GB" sz="2000" dirty="0">
                <a:sym typeface="Helvetica Light"/>
              </a:rPr>
              <a:t>o</a:t>
            </a:r>
            <a:r>
              <a:rPr kumimoji="0" lang="en-GB" sz="2000" b="0" u="none" strike="noStrike" cap="none" spc="0" normalizeH="0" baseline="0" dirty="0">
                <a:ln>
                  <a:noFill/>
                </a:ln>
                <a:solidFill>
                  <a:schemeClr val="tx1"/>
                </a:solidFill>
                <a:effectLst/>
                <a:uFillTx/>
                <a:sym typeface="Helvetica Light"/>
              </a:rPr>
              <a:t>uter_= [0, 2, 4]</a:t>
            </a:r>
          </a:p>
          <a:p>
            <a:pPr marL="0" marR="0" indent="0" algn="l" defTabSz="584200" rtl="0" fontAlgn="auto" latinLnBrk="0" hangingPunct="0">
              <a:lnSpc>
                <a:spcPct val="100000"/>
              </a:lnSpc>
              <a:spcBef>
                <a:spcPts val="0"/>
              </a:spcBef>
              <a:spcAft>
                <a:spcPts val="0"/>
              </a:spcAft>
              <a:buClrTx/>
              <a:buSzTx/>
              <a:buFontTx/>
              <a:buNone/>
              <a:tabLst/>
            </a:pPr>
            <a:r>
              <a:rPr lang="en-GB" sz="2000" dirty="0">
                <a:sym typeface="Helvetica Light"/>
              </a:rPr>
              <a:t>i</a:t>
            </a:r>
            <a:r>
              <a:rPr kumimoji="0" lang="en-GB" sz="2000" b="0" i="0" u="none" strike="noStrike" cap="none" spc="0" normalizeH="0" baseline="0" dirty="0">
                <a:ln>
                  <a:noFill/>
                </a:ln>
                <a:solidFill>
                  <a:schemeClr val="tx1"/>
                </a:solidFill>
                <a:effectLst/>
                <a:uFillTx/>
                <a:sym typeface="Helvetica Light"/>
              </a:rPr>
              <a:t>nner_= [0,1,0,1]</a:t>
            </a:r>
          </a:p>
          <a:p>
            <a:pPr marL="0" marR="0" indent="0" algn="l" defTabSz="584200" rtl="0" fontAlgn="auto" latinLnBrk="0" hangingPunct="0">
              <a:lnSpc>
                <a:spcPct val="100000"/>
              </a:lnSpc>
              <a:spcBef>
                <a:spcPts val="0"/>
              </a:spcBef>
              <a:spcAft>
                <a:spcPts val="0"/>
              </a:spcAft>
              <a:buClrTx/>
              <a:buSzTx/>
              <a:buFontTx/>
              <a:buNone/>
              <a:tabLst/>
            </a:pPr>
            <a:r>
              <a:rPr lang="en-GB" sz="2000" dirty="0">
                <a:sym typeface="Helvetica Light"/>
              </a:rPr>
              <a:t>data_= [11,12, 21, 22]</a:t>
            </a:r>
            <a:endParaRPr kumimoji="0" lang="en-GB" sz="2000" b="0" i="0" u="none" strike="noStrike" cap="none" spc="0" normalizeH="0" baseline="0" dirty="0">
              <a:ln>
                <a:noFill/>
              </a:ln>
              <a:solidFill>
                <a:schemeClr val="tx1"/>
              </a:solidFill>
              <a:effectLst/>
              <a:uFillTx/>
              <a:sym typeface="Helvetica Light"/>
            </a:endParaRPr>
          </a:p>
        </p:txBody>
      </p:sp>
      <p:sp>
        <p:nvSpPr>
          <p:cNvPr id="9" name="TextBox 8">
            <a:extLst>
              <a:ext uri="{FF2B5EF4-FFF2-40B4-BE49-F238E27FC236}">
                <a16:creationId xmlns:a16="http://schemas.microsoft.com/office/drawing/2014/main" id="{5693D2ED-11F7-4B8E-8F8F-41C1F8C8A8C7}"/>
              </a:ext>
            </a:extLst>
          </p:cNvPr>
          <p:cNvSpPr txBox="1"/>
          <p:nvPr/>
        </p:nvSpPr>
        <p:spPr>
          <a:xfrm>
            <a:off x="419100" y="2477221"/>
            <a:ext cx="8246134" cy="22987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2000" b="0" i="0" u="none" strike="noStrike" cap="none" spc="0" normalizeH="0" baseline="0" dirty="0">
                <a:ln>
                  <a:noFill/>
                </a:ln>
                <a:solidFill>
                  <a:schemeClr val="tx1"/>
                </a:solidFill>
                <a:effectLst/>
                <a:uFillTx/>
                <a:latin typeface="+mn-lt"/>
                <a:ea typeface="+mn-ea"/>
                <a:cs typeface="+mn-cs"/>
                <a:sym typeface="Helvetica Light"/>
              </a:rPr>
              <a:t>Note that:</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GB" sz="2000" dirty="0">
                <a:sym typeface="Helvetica Light"/>
              </a:rPr>
              <a:t>Atlas’s backend to this can use OpenMP</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GB" sz="2000" dirty="0">
                <a:sym typeface="Helvetica Light"/>
              </a:rPr>
              <a:t>Calculating on the fly the transpose matrix in this format can lead to race-conditions when using OpenMP.</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GB" sz="2000" dirty="0">
                <a:sym typeface="Helvetica Light"/>
              </a:rPr>
              <a:t>That is why we store the transpose matrix in the constructor and treat it as a “new” matrix.</a:t>
            </a:r>
          </a:p>
          <a:p>
            <a:pPr marL="457200" marR="0" indent="-457200" algn="l" defTabSz="584200" rtl="0" fontAlgn="auto" latinLnBrk="0" hangingPunct="0">
              <a:lnSpc>
                <a:spcPct val="100000"/>
              </a:lnSpc>
              <a:spcBef>
                <a:spcPts val="0"/>
              </a:spcBef>
              <a:spcAft>
                <a:spcPts val="0"/>
              </a:spcAft>
              <a:buClrTx/>
              <a:buSzTx/>
              <a:buFontTx/>
              <a:buAutoNum type="arabicParenR"/>
              <a:tabLst/>
            </a:pPr>
            <a:endParaRPr kumimoji="0" lang="en-GB" sz="2000" b="0" i="0" u="none" strike="noStrike" cap="none" spc="0" normalizeH="0" baseline="0" dirty="0">
              <a:ln>
                <a:noFill/>
              </a:ln>
              <a:solidFill>
                <a:schemeClr val="tx1"/>
              </a:solidFill>
              <a:effectLst/>
              <a:uFillTx/>
              <a:latin typeface="+mn-lt"/>
              <a:ea typeface="+mn-ea"/>
              <a:cs typeface="+mn-cs"/>
              <a:sym typeface="Helvetica Light"/>
            </a:endParaRPr>
          </a:p>
        </p:txBody>
      </p:sp>
    </p:spTree>
    <p:extLst>
      <p:ext uri="{BB962C8B-B14F-4D97-AF65-F5344CB8AC3E}">
        <p14:creationId xmlns:p14="http://schemas.microsoft.com/office/powerpoint/2010/main" val="1961454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1F84BD-E4EA-4A43-8A55-A6EBA052D3ED}"/>
              </a:ext>
            </a:extLst>
          </p:cNvPr>
          <p:cNvSpPr>
            <a:spLocks noGrp="1"/>
          </p:cNvSpPr>
          <p:nvPr>
            <p:ph type="title"/>
          </p:nvPr>
        </p:nvSpPr>
        <p:spPr>
          <a:xfrm>
            <a:off x="1808425" y="44692"/>
            <a:ext cx="7275753" cy="1177245"/>
          </a:xfrm>
        </p:spPr>
        <p:txBody>
          <a:bodyPr/>
          <a:lstStyle/>
          <a:p>
            <a:r>
              <a:rPr lang="pt-BR" dirty="0"/>
              <a:t>A question of interfaces</a:t>
            </a:r>
            <a:br>
              <a:rPr lang="pt-BR" dirty="0"/>
            </a:br>
            <a:endParaRPr lang="en-GB" dirty="0"/>
          </a:p>
        </p:txBody>
      </p:sp>
      <p:sp>
        <p:nvSpPr>
          <p:cNvPr id="3" name="Footer Placeholder 2">
            <a:extLst>
              <a:ext uri="{FF2B5EF4-FFF2-40B4-BE49-F238E27FC236}">
                <a16:creationId xmlns:a16="http://schemas.microsoft.com/office/drawing/2014/main" id="{A313F40E-05BA-4101-96A2-36DDE586D781}"/>
              </a:ext>
            </a:extLst>
          </p:cNvPr>
          <p:cNvSpPr>
            <a:spLocks noGrp="1"/>
          </p:cNvSpPr>
          <p:nvPr>
            <p:ph type="ftr" sz="quarter" idx="12"/>
          </p:nvPr>
        </p:nvSpPr>
        <p:spPr/>
        <p:txBody>
          <a:bodyPr/>
          <a:lstStyle/>
          <a:p>
            <a:fld id="{93F28449-B566-4732-8000-4FB48421E22F}" type="slidenum">
              <a:rPr lang="en-GB" kern="0" smtClean="0">
                <a:solidFill>
                  <a:srgbClr val="2A2A2A"/>
                </a:solidFill>
                <a:sym typeface="Helvetica Light"/>
              </a:rPr>
              <a:pPr/>
              <a:t>7</a:t>
            </a:fld>
            <a:r>
              <a:rPr lang="en-GB" kern="0" dirty="0">
                <a:solidFill>
                  <a:srgbClr val="2A2A2A"/>
                </a:solidFill>
                <a:sym typeface="Helvetica Light"/>
              </a:rPr>
              <a:t> Marek Wlasak  																							                       © Crown Copyright 2021, Met Office</a:t>
            </a:r>
          </a:p>
        </p:txBody>
      </p:sp>
      <p:sp>
        <p:nvSpPr>
          <p:cNvPr id="6" name="Text Placeholder 5">
            <a:extLst>
              <a:ext uri="{FF2B5EF4-FFF2-40B4-BE49-F238E27FC236}">
                <a16:creationId xmlns:a16="http://schemas.microsoft.com/office/drawing/2014/main" id="{A7413771-A52C-41F8-8E7D-F5FB2CECDC6C}"/>
              </a:ext>
            </a:extLst>
          </p:cNvPr>
          <p:cNvSpPr>
            <a:spLocks noGrp="1"/>
          </p:cNvSpPr>
          <p:nvPr>
            <p:ph type="body" sz="quarter" idx="11"/>
          </p:nvPr>
        </p:nvSpPr>
        <p:spPr/>
        <p:txBody>
          <a:bodyPr/>
          <a:lstStyle/>
          <a:p>
            <a:r>
              <a:rPr lang="en-GB" dirty="0"/>
              <a:t>Originally implemented as on slide 4. It is in </a:t>
            </a:r>
            <a:r>
              <a:rPr lang="en-GB" dirty="0" err="1"/>
              <a:t>ecmwf</a:t>
            </a:r>
            <a:r>
              <a:rPr lang="en-GB" dirty="0"/>
              <a:t> atlas develop branch.  However …</a:t>
            </a:r>
          </a:p>
          <a:p>
            <a:r>
              <a:rPr lang="en-GB" dirty="0"/>
              <a:t>In oops we tend to not zero y in adjoint code … instead we set it as constant (in C++ sense) to avoid unnecessary calculations. This is only a problem if that adjoint variable is reused.</a:t>
            </a:r>
          </a:p>
          <a:p>
            <a:r>
              <a:rPr lang="en-GB" dirty="0"/>
              <a:t>There is a quick PR (in review) to </a:t>
            </a:r>
            <a:r>
              <a:rPr lang="en-GB" dirty="0" err="1"/>
              <a:t>ecmwf</a:t>
            </a:r>
            <a:r>
              <a:rPr lang="en-GB" dirty="0"/>
              <a:t> atlas develop to be more consistent with how we do things in oops.</a:t>
            </a:r>
          </a:p>
          <a:p>
            <a:endParaRPr lang="en-GB" dirty="0"/>
          </a:p>
          <a:p>
            <a:r>
              <a:rPr lang="en-GB" b="1" dirty="0"/>
              <a:t>Testing:</a:t>
            </a:r>
          </a:p>
          <a:p>
            <a:r>
              <a:rPr lang="en-GB" dirty="0"/>
              <a:t>Adjoint interpolation test are done for interpolation from octahedral grid O32 to octahedral grid O64 for double and floating precision for linear schemes that use linear and cubic basis functions.</a:t>
            </a:r>
          </a:p>
          <a:p>
            <a:r>
              <a:rPr lang="en-GB" dirty="0"/>
              <a:t>Adjoint tests pass  &lt;</a:t>
            </a:r>
            <a:r>
              <a:rPr lang="en-GB" dirty="0" err="1"/>
              <a:t>AA</a:t>
            </a:r>
            <a:r>
              <a:rPr lang="en-GB" baseline="30000" dirty="0" err="1"/>
              <a:t>T</a:t>
            </a:r>
            <a:r>
              <a:rPr lang="en-GB" dirty="0" err="1"/>
              <a:t>x</a:t>
            </a:r>
            <a:r>
              <a:rPr lang="en-GB" dirty="0"/>
              <a:t>, x&gt; = &lt;</a:t>
            </a:r>
            <a:r>
              <a:rPr lang="en-GB" dirty="0" err="1"/>
              <a:t>Ax</a:t>
            </a:r>
            <a:r>
              <a:rPr lang="en-GB" dirty="0"/>
              <a:t>, </a:t>
            </a:r>
            <a:r>
              <a:rPr lang="en-GB" dirty="0" err="1"/>
              <a:t>Ax</a:t>
            </a:r>
            <a:r>
              <a:rPr lang="en-GB" dirty="0"/>
              <a:t>&gt;  with relative tolerance</a:t>
            </a:r>
          </a:p>
          <a:p>
            <a:r>
              <a:rPr lang="en-GB" dirty="0"/>
              <a:t> (for floating numbers  4e-6 ) and</a:t>
            </a:r>
          </a:p>
          <a:p>
            <a:r>
              <a:rPr lang="en-GB" dirty="0"/>
              <a:t> (for double precision 2e-14).</a:t>
            </a:r>
          </a:p>
          <a:p>
            <a:endParaRPr lang="en-GB" dirty="0"/>
          </a:p>
          <a:p>
            <a:endParaRPr lang="en-GB" dirty="0"/>
          </a:p>
        </p:txBody>
      </p:sp>
    </p:spTree>
    <p:extLst>
      <p:ext uri="{BB962C8B-B14F-4D97-AF65-F5344CB8AC3E}">
        <p14:creationId xmlns:p14="http://schemas.microsoft.com/office/powerpoint/2010/main" val="3177578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E27AC2-6E16-4321-960B-11C30F9D1542}"/>
              </a:ext>
            </a:extLst>
          </p:cNvPr>
          <p:cNvSpPr>
            <a:spLocks noGrp="1"/>
          </p:cNvSpPr>
          <p:nvPr>
            <p:ph type="title"/>
          </p:nvPr>
        </p:nvSpPr>
        <p:spPr/>
        <p:txBody>
          <a:bodyPr/>
          <a:lstStyle/>
          <a:p>
            <a:r>
              <a:rPr lang="en-GB" dirty="0"/>
              <a:t>Summary and Additional work</a:t>
            </a:r>
          </a:p>
        </p:txBody>
      </p:sp>
      <p:sp>
        <p:nvSpPr>
          <p:cNvPr id="3" name="Footer Placeholder 2">
            <a:extLst>
              <a:ext uri="{FF2B5EF4-FFF2-40B4-BE49-F238E27FC236}">
                <a16:creationId xmlns:a16="http://schemas.microsoft.com/office/drawing/2014/main" id="{A06819CA-66F5-44E0-90FF-521EEA293FB6}"/>
              </a:ext>
            </a:extLst>
          </p:cNvPr>
          <p:cNvSpPr>
            <a:spLocks noGrp="1"/>
          </p:cNvSpPr>
          <p:nvPr>
            <p:ph type="ftr" sz="quarter" idx="12"/>
          </p:nvPr>
        </p:nvSpPr>
        <p:spPr/>
        <p:txBody>
          <a:bodyPr/>
          <a:lstStyle/>
          <a:p>
            <a:fld id="{93F28449-B566-4732-8000-4FB48421E22F}" type="slidenum">
              <a:rPr lang="en-GB" kern="0" smtClean="0">
                <a:solidFill>
                  <a:srgbClr val="2A2A2A"/>
                </a:solidFill>
                <a:sym typeface="Helvetica Light"/>
              </a:rPr>
              <a:pPr/>
              <a:t>8</a:t>
            </a:fld>
            <a:r>
              <a:rPr lang="en-GB" kern="0" dirty="0">
                <a:solidFill>
                  <a:srgbClr val="2A2A2A"/>
                </a:solidFill>
                <a:sym typeface="Helvetica Light"/>
              </a:rPr>
              <a:t> Marek Wlasak 																							                       © Crown Copyright 2021, Met Office</a:t>
            </a:r>
          </a:p>
        </p:txBody>
      </p:sp>
      <p:sp>
        <p:nvSpPr>
          <p:cNvPr id="4" name="Text Placeholder 3">
            <a:extLst>
              <a:ext uri="{FF2B5EF4-FFF2-40B4-BE49-F238E27FC236}">
                <a16:creationId xmlns:a16="http://schemas.microsoft.com/office/drawing/2014/main" id="{E49E8F3E-E7B4-4F11-B9D2-04FBA1E02A7F}"/>
              </a:ext>
            </a:extLst>
          </p:cNvPr>
          <p:cNvSpPr>
            <a:spLocks noGrp="1"/>
          </p:cNvSpPr>
          <p:nvPr>
            <p:ph type="body" sz="quarter" idx="11"/>
          </p:nvPr>
        </p:nvSpPr>
        <p:spPr>
          <a:xfrm>
            <a:off x="240372" y="838968"/>
            <a:ext cx="8575968" cy="3562116"/>
          </a:xfrm>
        </p:spPr>
        <p:txBody>
          <a:bodyPr/>
          <a:lstStyle/>
          <a:p>
            <a:pPr lvl="1" indent="0">
              <a:buNone/>
            </a:pPr>
            <a:endParaRPr lang="en-GB" dirty="0"/>
          </a:p>
          <a:p>
            <a:pPr lvl="1" indent="0">
              <a:buNone/>
            </a:pPr>
            <a:endParaRPr lang="en-GB" dirty="0"/>
          </a:p>
          <a:p>
            <a:pPr marL="465750" lvl="1" indent="-285750"/>
            <a:endParaRPr lang="en-GB" dirty="0"/>
          </a:p>
        </p:txBody>
      </p:sp>
      <p:sp>
        <p:nvSpPr>
          <p:cNvPr id="5" name="TextBox 4">
            <a:extLst>
              <a:ext uri="{FF2B5EF4-FFF2-40B4-BE49-F238E27FC236}">
                <a16:creationId xmlns:a16="http://schemas.microsoft.com/office/drawing/2014/main" id="{AE24BBFB-9E62-4519-B823-9ABE037EAF00}"/>
              </a:ext>
            </a:extLst>
          </p:cNvPr>
          <p:cNvSpPr txBox="1"/>
          <p:nvPr/>
        </p:nvSpPr>
        <p:spPr>
          <a:xfrm>
            <a:off x="240372" y="491779"/>
            <a:ext cx="7863839" cy="47609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GB" sz="2000" b="0" i="0" u="none" strike="noStrike" cap="none" spc="0" normalizeH="0" baseline="0" dirty="0">
                <a:ln>
                  <a:noFill/>
                </a:ln>
                <a:solidFill>
                  <a:schemeClr val="tx1"/>
                </a:solidFill>
                <a:effectLst/>
                <a:uFillTx/>
                <a:latin typeface="+mn-lt"/>
                <a:ea typeface="+mn-ea"/>
                <a:cs typeface="+mn-cs"/>
                <a:sym typeface="Helvetica Light"/>
              </a:rPr>
              <a:t>We have an implemented the capability for adjoint interpolation in atlas for any atlas interpolation scheme that is represented by a sparse matrix.</a:t>
            </a: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en-GB" sz="2000" dirty="0">
              <a:sym typeface="Helvetica Light"/>
            </a:endParaRPr>
          </a:p>
          <a:p>
            <a:pPr marR="0" algn="l" defTabSz="584200" rtl="0" fontAlgn="auto" latinLnBrk="0" hangingPunct="0">
              <a:lnSpc>
                <a:spcPct val="100000"/>
              </a:lnSpc>
              <a:spcBef>
                <a:spcPts val="0"/>
              </a:spcBef>
              <a:spcAft>
                <a:spcPts val="0"/>
              </a:spcAft>
              <a:buClrTx/>
              <a:buSzTx/>
              <a:tabLst/>
            </a:pPr>
            <a:r>
              <a:rPr kumimoji="0" lang="en-GB" sz="2000" b="0" i="0" u="none" strike="noStrike" cap="none" spc="0" normalizeH="0" baseline="0" dirty="0">
                <a:ln>
                  <a:noFill/>
                </a:ln>
                <a:solidFill>
                  <a:schemeClr val="tx1"/>
                </a:solidFill>
                <a:effectLst/>
                <a:uFillTx/>
                <a:latin typeface="+mn-lt"/>
                <a:ea typeface="+mn-ea"/>
                <a:cs typeface="+mn-cs"/>
                <a:sym typeface="Helvetica Light"/>
              </a:rPr>
              <a:t>Additional work (taster of other work done by me and Olly)</a:t>
            </a: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GB" sz="2000" dirty="0">
                <a:sym typeface="Helvetica Light"/>
              </a:rPr>
              <a:t>Olly has implemented a cubed-sphere mesh generator in atlas.</a:t>
            </a: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GB" sz="2000" dirty="0">
                <a:sym typeface="Helvetica Light"/>
              </a:rPr>
              <a:t>Marek has done single PE interpolation on a cubed-sphere to arbitrary set of points taking advantage of cubed-sphere structures. (not in atlas develop and further work needed on edges of the cubed-sphere and using the cubed-sphere mesh generator.)</a:t>
            </a: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GB" sz="2000" dirty="0">
                <a:sym typeface="Helvetica Light"/>
              </a:rPr>
              <a:t>Spectral part of um-jedi B broadly compares with operational B at N320 resolution.</a:t>
            </a:r>
          </a:p>
          <a:p>
            <a:pPr marR="0" algn="l" defTabSz="584200" rtl="0" fontAlgn="auto" latinLnBrk="0" hangingPunct="0">
              <a:lnSpc>
                <a:spcPct val="100000"/>
              </a:lnSpc>
              <a:spcBef>
                <a:spcPts val="0"/>
              </a:spcBef>
              <a:spcAft>
                <a:spcPts val="0"/>
              </a:spcAft>
              <a:buClrTx/>
              <a:buSzTx/>
              <a:tabLst/>
            </a:pPr>
            <a:endParaRPr kumimoji="0" lang="en-GB" sz="2000" b="0" i="0" u="none" strike="noStrike" cap="none" spc="0" normalizeH="0" baseline="0" dirty="0">
              <a:ln>
                <a:noFill/>
              </a:ln>
              <a:solidFill>
                <a:schemeClr val="tx1"/>
              </a:solidFill>
              <a:effectLst/>
              <a:uFillTx/>
              <a:latin typeface="+mn-lt"/>
              <a:ea typeface="+mn-ea"/>
              <a:cs typeface="+mn-cs"/>
              <a:sym typeface="Helvetica Light"/>
            </a:endParaRP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endParaRPr kumimoji="0" lang="en-GB" sz="2000" b="0" i="0" u="none" strike="noStrike" cap="none" spc="0" normalizeH="0" baseline="0" dirty="0">
              <a:ln>
                <a:noFill/>
              </a:ln>
              <a:solidFill>
                <a:schemeClr val="tx1"/>
              </a:solidFill>
              <a:effectLst/>
              <a:uFillTx/>
              <a:latin typeface="+mn-lt"/>
              <a:ea typeface="+mn-ea"/>
              <a:cs typeface="+mn-cs"/>
              <a:sym typeface="Helvetica Light"/>
            </a:endParaRPr>
          </a:p>
        </p:txBody>
      </p:sp>
    </p:spTree>
    <p:extLst>
      <p:ext uri="{BB962C8B-B14F-4D97-AF65-F5344CB8AC3E}">
        <p14:creationId xmlns:p14="http://schemas.microsoft.com/office/powerpoint/2010/main" val="1562279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resentation2" id="{3686B8A7-2420-4936-BD49-A1DDADD3263A}" vid="{10DDDDFA-9F36-4D18-8046-A8B18DFE850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12231</TotalTime>
  <Words>916</Words>
  <Application>Microsoft Office PowerPoint</Application>
  <PresentationFormat>On-screen Show (16:9)</PresentationFormat>
  <Paragraphs>76</Paragraphs>
  <Slides>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Cambria Math</vt:lpstr>
      <vt:lpstr>Met Office PowerPoint Template</vt:lpstr>
      <vt:lpstr>Adjoint-interpolation using Atlas</vt:lpstr>
      <vt:lpstr>Motivation for adjoint interpolation</vt:lpstr>
      <vt:lpstr>Motivation for adjoint interpolation (2)</vt:lpstr>
      <vt:lpstr>Basic procedure.</vt:lpstr>
      <vt:lpstr>Atlas interpolation</vt:lpstr>
      <vt:lpstr>Sparse Matrix Formulation</vt:lpstr>
      <vt:lpstr>A question of interfaces </vt:lpstr>
      <vt:lpstr>Summary and Additional work</vt:lpstr>
    </vt:vector>
  </TitlesOfParts>
  <Company>Met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Lorenc</dc:creator>
  <cp:lastModifiedBy>Wlasak, Marek</cp:lastModifiedBy>
  <cp:revision>123</cp:revision>
  <dcterms:created xsi:type="dcterms:W3CDTF">2019-09-13T13:39:27Z</dcterms:created>
  <dcterms:modified xsi:type="dcterms:W3CDTF">2021-09-20T14:41:33Z</dcterms:modified>
</cp:coreProperties>
</file>