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536" r:id="rId3"/>
    <p:sldId id="544" r:id="rId4"/>
    <p:sldId id="537" r:id="rId5"/>
    <p:sldId id="538" r:id="rId6"/>
    <p:sldId id="539" r:id="rId7"/>
    <p:sldId id="541" r:id="rId8"/>
    <p:sldId id="540" r:id="rId9"/>
    <p:sldId id="542" r:id="rId10"/>
    <p:sldId id="543" r:id="rId11"/>
    <p:sldId id="545" r:id="rId12"/>
    <p:sldId id="546" r:id="rId13"/>
    <p:sldId id="547" r:id="rId14"/>
    <p:sldId id="548" r:id="rId15"/>
    <p:sldId id="549" r:id="rId16"/>
    <p:sldId id="553" r:id="rId17"/>
    <p:sldId id="550" r:id="rId18"/>
    <p:sldId id="554" r:id="rId19"/>
    <p:sldId id="555" r:id="rId20"/>
    <p:sldId id="551" r:id="rId21"/>
    <p:sldId id="552" r:id="rId2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6" roundtripDataSignature="AMtx7mgMbifmOVY3FeqCuOzxbFm6uQJJ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7EC04B-405F-4FDE-AC71-4A0FA4AA7462}">
  <a:tblStyle styleId="{867EC04B-405F-4FDE-AC71-4A0FA4AA746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5"/>
    <p:restoredTop sz="90636"/>
  </p:normalViewPr>
  <p:slideViewPr>
    <p:cSldViewPr snapToGrid="0">
      <p:cViewPr varScale="1">
        <p:scale>
          <a:sx n="132" d="100"/>
          <a:sy n="132" d="100"/>
        </p:scale>
        <p:origin x="2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6" d="100"/>
          <a:sy n="116" d="100"/>
        </p:scale>
        <p:origin x="302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6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66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6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afb935730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afb9357305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afb9357305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0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0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60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0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0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full image alt">
  <p:cSld name="Title slide - full image alt">
    <p:bg>
      <p:bgPr>
        <a:solidFill>
          <a:schemeClr val="lt2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56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56"/>
          <p:cNvSpPr txBox="1">
            <a:spLocks noGrp="1"/>
          </p:cNvSpPr>
          <p:nvPr>
            <p:ph type="body" idx="1"/>
          </p:nvPr>
        </p:nvSpPr>
        <p:spPr>
          <a:xfrm>
            <a:off x="197644" y="2348707"/>
            <a:ext cx="8437500" cy="815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>
                <a:solidFill>
                  <a:schemeClr val="lt2"/>
                </a:solidFill>
              </a:defRPr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>
                <a:solidFill>
                  <a:schemeClr val="lt2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lt2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Char char="–"/>
              <a:defRPr>
                <a:solidFill>
                  <a:schemeClr val="lt2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>
                <a:solidFill>
                  <a:schemeClr val="lt2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96" name="Google Shape;96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07" y="54000"/>
            <a:ext cx="1803780" cy="7542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56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6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lt2"/>
                </a:solidFill>
              </a:defRPr>
            </a:lvl1pPr>
            <a:lvl2pPr lvl="1">
              <a:buNone/>
              <a:defRPr sz="1300">
                <a:solidFill>
                  <a:schemeClr val="lt2"/>
                </a:solidFill>
              </a:defRPr>
            </a:lvl2pPr>
            <a:lvl3pPr lvl="2">
              <a:buNone/>
              <a:defRPr sz="1300">
                <a:solidFill>
                  <a:schemeClr val="lt2"/>
                </a:solidFill>
              </a:defRPr>
            </a:lvl3pPr>
            <a:lvl4pPr lvl="3">
              <a:buNone/>
              <a:defRPr sz="1300">
                <a:solidFill>
                  <a:schemeClr val="lt2"/>
                </a:solidFill>
              </a:defRPr>
            </a:lvl4pPr>
            <a:lvl5pPr lvl="4">
              <a:buNone/>
              <a:defRPr sz="1300">
                <a:solidFill>
                  <a:schemeClr val="lt2"/>
                </a:solidFill>
              </a:defRPr>
            </a:lvl5pPr>
            <a:lvl6pPr lvl="5">
              <a:buNone/>
              <a:defRPr sz="1300">
                <a:solidFill>
                  <a:schemeClr val="lt2"/>
                </a:solidFill>
              </a:defRPr>
            </a:lvl6pPr>
            <a:lvl7pPr lvl="6">
              <a:buNone/>
              <a:defRPr sz="1300">
                <a:solidFill>
                  <a:schemeClr val="lt2"/>
                </a:solidFill>
              </a:defRPr>
            </a:lvl7pPr>
            <a:lvl8pPr lvl="7">
              <a:buNone/>
              <a:defRPr sz="1300">
                <a:solidFill>
                  <a:schemeClr val="lt2"/>
                </a:solidFill>
              </a:defRPr>
            </a:lvl8pPr>
            <a:lvl9pPr lvl="8">
              <a:buNone/>
              <a:defRPr sz="13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>
            <a:spLocks noGrp="1"/>
          </p:cNvSpPr>
          <p:nvPr>
            <p:ph type="title"/>
          </p:nvPr>
        </p:nvSpPr>
        <p:spPr>
          <a:xfrm>
            <a:off x="457200" y="1009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3600" b="1">
                <a:solidFill>
                  <a:schemeClr val="bg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body" idx="1"/>
          </p:nvPr>
        </p:nvSpPr>
        <p:spPr>
          <a:xfrm>
            <a:off x="307492" y="1444143"/>
            <a:ext cx="8558100" cy="50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body" idx="2"/>
          </p:nvPr>
        </p:nvSpPr>
        <p:spPr>
          <a:xfrm>
            <a:off x="4648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_WITH_TEXT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9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1"/>
          </p:nvPr>
        </p:nvSpPr>
        <p:spPr>
          <a:xfrm>
            <a:off x="457200" y="1535115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3"/>
          </p:nvPr>
        </p:nvSpPr>
        <p:spPr>
          <a:xfrm>
            <a:off x="4645028" y="1535115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4"/>
          </p:nvPr>
        </p:nvSpPr>
        <p:spPr>
          <a:xfrm>
            <a:off x="4645028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BJECT_WITH_CAPTION_TEXT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0"/>
          <p:cNvSpPr txBox="1">
            <a:spLocks noGrp="1"/>
          </p:cNvSpPr>
          <p:nvPr>
            <p:ph type="title"/>
          </p:nvPr>
        </p:nvSpPr>
        <p:spPr>
          <a:xfrm>
            <a:off x="457202" y="273051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_WITH_CAPTION_TEXT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1"/>
          <p:cNvSpPr txBox="1">
            <a:spLocks noGrp="1"/>
          </p:cNvSpPr>
          <p:nvPr>
            <p:ph type="title"/>
          </p:nvPr>
        </p:nvSpPr>
        <p:spPr>
          <a:xfrm>
            <a:off x="1792288" y="4800602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>
            <a:off x="1792288" y="5367340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EXT" type="vertTx">
  <p:cSld name="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2308951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ITLE_AND_VERTICAL_TEXT" type="vertTitleAndTx">
  <p:cSld name="VERTICAL_TITLE_AND_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3"/>
          <p:cNvSpPr txBox="1">
            <a:spLocks noGrp="1"/>
          </p:cNvSpPr>
          <p:nvPr>
            <p:ph type="title"/>
          </p:nvPr>
        </p:nvSpPr>
        <p:spPr>
          <a:xfrm rot="5400000">
            <a:off x="4732351" y="2171689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body" idx="1"/>
          </p:nvPr>
        </p:nvSpPr>
        <p:spPr>
          <a:xfrm rot="5400000">
            <a:off x="541352" y="190490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3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 thirds">
  <p:cSld name="Content - 2 columns third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61"/>
          <p:cNvSpPr txBox="1">
            <a:spLocks noGrp="1"/>
          </p:cNvSpPr>
          <p:nvPr>
            <p:ph type="body" idx="1"/>
          </p:nvPr>
        </p:nvSpPr>
        <p:spPr>
          <a:xfrm>
            <a:off x="252000" y="2064000"/>
            <a:ext cx="5670000" cy="4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61"/>
          <p:cNvSpPr txBox="1">
            <a:spLocks noGrp="1"/>
          </p:cNvSpPr>
          <p:nvPr>
            <p:ph type="body" idx="2"/>
          </p:nvPr>
        </p:nvSpPr>
        <p:spPr>
          <a:xfrm>
            <a:off x="6192000" y="2064000"/>
            <a:ext cx="2700000" cy="4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cxnSp>
        <p:nvCxnSpPr>
          <p:cNvPr id="90" name="Google Shape;90;p61"/>
          <p:cNvCxnSpPr/>
          <p:nvPr/>
        </p:nvCxnSpPr>
        <p:spPr>
          <a:xfrm>
            <a:off x="6057352" y="2064000"/>
            <a:ext cx="0" cy="408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1" name="Google Shape;91;p61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afb9357305_1_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0196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afb9357305_1_0"/>
          <p:cNvSpPr/>
          <p:nvPr/>
        </p:nvSpPr>
        <p:spPr>
          <a:xfrm>
            <a:off x="1370873" y="1843092"/>
            <a:ext cx="34290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br>
              <a:rPr lang="en-US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gafb9357305_1_0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6" b="24276"/>
          <a:stretch/>
        </p:blipFill>
        <p:spPr>
          <a:xfrm>
            <a:off x="4870863" y="1692448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afb9357305_1_0"/>
          <p:cNvSpPr/>
          <p:nvPr/>
        </p:nvSpPr>
        <p:spPr>
          <a:xfrm>
            <a:off x="1140512" y="492896"/>
            <a:ext cx="900300" cy="9156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afb9357305_1_0"/>
          <p:cNvSpPr txBox="1">
            <a:spLocks noGrp="1"/>
          </p:cNvSpPr>
          <p:nvPr>
            <p:ph type="ctrTitle"/>
          </p:nvPr>
        </p:nvSpPr>
        <p:spPr>
          <a:xfrm>
            <a:off x="384931" y="2090850"/>
            <a:ext cx="5221182" cy="4090800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1568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sz="3200" b="1" dirty="0">
                <a:solidFill>
                  <a:schemeClr val="lt1"/>
                </a:solidFill>
              </a:rPr>
              <a:t>JEDI Model changes required due to OOPS Variable Change refactoring (OOPS PR #1333)</a:t>
            </a:r>
            <a:endParaRPr sz="3200" b="1" dirty="0">
              <a:solidFill>
                <a:schemeClr val="lt1"/>
              </a:solidFill>
            </a:endParaRPr>
          </a:p>
          <a:p>
            <a:pPr algn="l">
              <a:buClr>
                <a:schemeClr val="lt1"/>
              </a:buClr>
              <a:buSzPts val="2800"/>
            </a:pPr>
            <a:br>
              <a:rPr lang="en-US" sz="1800" b="1" dirty="0">
                <a:solidFill>
                  <a:schemeClr val="lt1"/>
                </a:solidFill>
              </a:rPr>
            </a:br>
            <a:r>
              <a:rPr lang="en-US" sz="1800" b="1" dirty="0">
                <a:solidFill>
                  <a:schemeClr val="lt1"/>
                </a:solidFill>
              </a:rPr>
              <a:t>Steve Vahl</a:t>
            </a:r>
            <a:r>
              <a:rPr lang="en-US" sz="1800" dirty="0">
                <a:solidFill>
                  <a:schemeClr val="lt1"/>
                </a:solidFill>
              </a:rPr>
              <a:t>, JCSDA</a:t>
            </a: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200" dirty="0">
                <a:solidFill>
                  <a:schemeClr val="bg1"/>
                </a:solidFill>
              </a:rPr>
            </a:br>
            <a:br>
              <a:rPr lang="en-US" sz="1200" cap="all" dirty="0">
                <a:solidFill>
                  <a:schemeClr val="bg1"/>
                </a:solidFill>
              </a:rPr>
            </a:br>
            <a:br>
              <a:rPr lang="en-US" b="1" cap="all" dirty="0"/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600" dirty="0">
                <a:solidFill>
                  <a:schemeClr val="lt1"/>
                </a:solidFill>
              </a:rPr>
            </a:br>
            <a:endParaRPr sz="1600" b="1" dirty="0">
              <a:solidFill>
                <a:srgbClr val="D6E3BC"/>
              </a:solidFill>
            </a:endParaRPr>
          </a:p>
        </p:txBody>
      </p:sp>
      <p:pic>
        <p:nvPicPr>
          <p:cNvPr id="109" name="Google Shape;109;gafb9357305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0180" y="-69517"/>
            <a:ext cx="6919326" cy="216036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afb9357305_1_0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79672-206B-A141-A747-D321846ED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No Variable Change Factories Anywhere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83950-D582-F24C-9EF6-F86D1F17ED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7492" y="1444142"/>
            <a:ext cx="8558100" cy="5190833"/>
          </a:xfrm>
        </p:spPr>
        <p:txBody>
          <a:bodyPr/>
          <a:lstStyle/>
          <a:p>
            <a:r>
              <a:rPr lang="en-US" dirty="0"/>
              <a:t>Positives:</a:t>
            </a:r>
          </a:p>
          <a:p>
            <a:pPr lvl="1"/>
            <a:r>
              <a:rPr lang="en-US" dirty="0"/>
              <a:t>No need to create the factories</a:t>
            </a:r>
          </a:p>
          <a:p>
            <a:pPr lvl="1"/>
            <a:r>
              <a:rPr lang="en-US" dirty="0"/>
              <a:t>Will better prepare code for more planned changes</a:t>
            </a:r>
          </a:p>
          <a:p>
            <a:r>
              <a:rPr lang="en-US" dirty="0"/>
              <a:t>Negatives</a:t>
            </a:r>
          </a:p>
          <a:p>
            <a:pPr lvl="1"/>
            <a:r>
              <a:rPr lang="en-US" dirty="0"/>
              <a:t>More new logic that will require testing</a:t>
            </a:r>
          </a:p>
          <a:p>
            <a:pPr lvl="1"/>
            <a:r>
              <a:rPr lang="en-US" dirty="0"/>
              <a:t>More thinking, less imitating</a:t>
            </a:r>
          </a:p>
          <a:p>
            <a:pPr lvl="1"/>
            <a:r>
              <a:rPr lang="en-US" dirty="0"/>
              <a:t>QG is only real example right now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ECFE6-36CC-7E45-8792-4E94BE560E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73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7FD1A-116C-C549-8950-C6C502688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happening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D57BA-097E-CC4E-8F63-B1398528DB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OOPS PR #1333 contains two changes to the way variable changes are handled in OOPS.</a:t>
            </a:r>
          </a:p>
          <a:p>
            <a:pPr lvl="1"/>
            <a:r>
              <a:rPr lang="en-US" dirty="0"/>
              <a:t>Removal of the two variable change factory classes, replacing them with two new model traits.</a:t>
            </a:r>
          </a:p>
          <a:p>
            <a:pPr lvl="1"/>
            <a:r>
              <a:rPr lang="en-US" b="1" dirty="0"/>
              <a:t>Change of interface for variable change methods</a:t>
            </a:r>
            <a:endParaRPr lang="en-US" dirty="0"/>
          </a:p>
          <a:p>
            <a:r>
              <a:rPr lang="en-US" dirty="0"/>
              <a:t>We’ll review both changes in detail: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CFCAD-0C41-6C46-B6FE-BB9DA1FA1F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B4FBF8-A8E0-1C45-BFE4-F855B23CDD45}"/>
              </a:ext>
            </a:extLst>
          </p:cNvPr>
          <p:cNvSpPr/>
          <p:nvPr/>
        </p:nvSpPr>
        <p:spPr>
          <a:xfrm>
            <a:off x="717477" y="3440152"/>
            <a:ext cx="7839307" cy="691376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86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31A7C-0F53-FB44-857A-03E60D478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 for variable change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D6F22-18FC-7545-B1E2-938472D9BD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interfaces (nonlinear)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New interfaces</a:t>
            </a:r>
          </a:p>
          <a:p>
            <a:pPr marL="254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E1B8F8-DF76-6C4C-8BFB-DDBC25675B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6537B9-2C57-CC43-BCDF-0BDA583E8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580" y="2033859"/>
            <a:ext cx="6705600" cy="111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785D8D-800B-2A4F-BAF3-813350C7C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80" y="5149825"/>
            <a:ext cx="5905500" cy="1066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AEDE29-045D-0B4B-A4B3-643CAB28B1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39" y="3794507"/>
            <a:ext cx="68580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33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B7DA-8D68-8F4E-A547-49A4B2201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 for variable change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25056-125E-D84B-82A0-3BC6D8E51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effects of this change:</a:t>
            </a:r>
          </a:p>
          <a:p>
            <a:pPr lvl="1"/>
            <a:r>
              <a:rPr lang="en-US" dirty="0"/>
              <a:t>Existing methods have been coded with the old interface requiring two States (or Increments)</a:t>
            </a:r>
          </a:p>
          <a:p>
            <a:pPr lvl="2"/>
            <a:r>
              <a:rPr lang="en-US" dirty="0"/>
              <a:t>You’re now only getting one passed in from OOPS.</a:t>
            </a:r>
          </a:p>
          <a:p>
            <a:pPr lvl="2"/>
            <a:r>
              <a:rPr lang="en-US" dirty="0"/>
              <a:t>To use existing methods without any changes you’ll need to create a new State for the output, call the method with the old interface, and then copy its output contents back into the first one.</a:t>
            </a:r>
          </a:p>
          <a:p>
            <a:pPr lvl="1"/>
            <a:r>
              <a:rPr lang="en-US" dirty="0"/>
              <a:t>Existing State/Increment classes may need enhancements in order to support changing the variables contained post-construction.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3F646-F5BA-6A43-9998-2D04C3AF7F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38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B7DA-8D68-8F4E-A547-49A4B2201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25056-125E-D84B-82A0-3BC6D8E51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Here’s code from the trait </a:t>
            </a:r>
            <a:r>
              <a:rPr lang="en-US" dirty="0" err="1"/>
              <a:t>VariableChange</a:t>
            </a:r>
            <a:r>
              <a:rPr lang="en-US" dirty="0"/>
              <a:t> class from um-jedi, which implemented the model-level factories: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3F646-F5BA-6A43-9998-2D04C3AF7F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991FA6-DBF4-FE4C-8109-E012132D2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08" y="3350251"/>
            <a:ext cx="8452624" cy="206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800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A3CD1-1F3B-0840-AD10-465F5E846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That’s it!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513C3-3DC3-BD49-8FE0-F3E39C09D4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DC07A-16BB-234B-9E48-2D2D79D470C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8BA3BF-C7B1-544B-BCA5-FF492FA5754A}"/>
              </a:ext>
            </a:extLst>
          </p:cNvPr>
          <p:cNvSpPr/>
          <p:nvPr/>
        </p:nvSpPr>
        <p:spPr>
          <a:xfrm>
            <a:off x="2459885" y="2967335"/>
            <a:ext cx="4224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Easy </a:t>
            </a:r>
            <a:r>
              <a:rPr lang="en-US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Peasy</a:t>
            </a:r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14510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376EA-86C6-0546-9E5E-B16F5DFFB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4E55F3-7BFA-6C4E-AB5C-81AA48DD3B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developing, in your bundle use the </a:t>
            </a:r>
            <a:r>
              <a:rPr lang="en-US" sz="2400" dirty="0">
                <a:latin typeface="Courier New" panose="02070309020205020404" pitchFamily="49" charset="0"/>
              </a:rPr>
              <a:t>feature/changevar-stage1 </a:t>
            </a:r>
            <a:r>
              <a:rPr lang="en-US" dirty="0"/>
              <a:t>branch of both:</a:t>
            </a:r>
          </a:p>
          <a:p>
            <a:pPr lvl="1"/>
            <a:r>
              <a:rPr lang="en-US" dirty="0"/>
              <a:t>oops</a:t>
            </a:r>
          </a:p>
          <a:p>
            <a:pPr lvl="1"/>
            <a:r>
              <a:rPr lang="en-US" dirty="0"/>
              <a:t>saber</a:t>
            </a:r>
          </a:p>
          <a:p>
            <a:r>
              <a:rPr lang="en-US" dirty="0"/>
              <a:t>The </a:t>
            </a:r>
            <a:r>
              <a:rPr lang="en-US" sz="2400" dirty="0" err="1">
                <a:latin typeface="Courier New" panose="02070309020205020404" pitchFamily="49" charset="0"/>
              </a:rPr>
              <a:t>testVariableChangeInverse</a:t>
            </a:r>
            <a:r>
              <a:rPr lang="en-US" sz="2400" dirty="0">
                <a:latin typeface="Courier New" panose="02070309020205020404" pitchFamily="49" charset="0"/>
              </a:rPr>
              <a:t> </a:t>
            </a:r>
            <a:r>
              <a:rPr lang="en-US" dirty="0"/>
              <a:t>test has been removed from OOPS. (Due to the interface change, this test was broken without easy repair for some models.) It will need to be re-implemented in a new way in the future.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FC894-3D48-D441-B346-599AED3F52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21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B7DA-8D68-8F4E-A547-49A4B2201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Coming attractions…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25056-125E-D84B-82A0-3BC6D8E51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does the feature branch name say “stage1”?</a:t>
            </a:r>
          </a:p>
          <a:p>
            <a:r>
              <a:rPr lang="en-US" dirty="0"/>
              <a:t>VADER is coming</a:t>
            </a:r>
          </a:p>
          <a:p>
            <a:pPr lvl="1"/>
            <a:r>
              <a:rPr lang="en-US" dirty="0"/>
              <a:t>VADER is a new repository that will implement non-model-specific variable changes in a generic way.</a:t>
            </a:r>
          </a:p>
          <a:p>
            <a:pPr lvl="1"/>
            <a:r>
              <a:rPr lang="en-US" dirty="0"/>
              <a:t>So every model doesn’t re-implement them</a:t>
            </a:r>
          </a:p>
          <a:p>
            <a:pPr lvl="1"/>
            <a:r>
              <a:rPr lang="en-US" dirty="0"/>
              <a:t>Uses Atlas </a:t>
            </a:r>
            <a:r>
              <a:rPr lang="en-US" dirty="0" err="1"/>
              <a:t>FieldSets</a:t>
            </a:r>
            <a:r>
              <a:rPr lang="en-US" dirty="0"/>
              <a:t> to pass variables to/from the model (</a:t>
            </a:r>
            <a:r>
              <a:rPr lang="en-US" dirty="0" err="1"/>
              <a:t>toAtlas</a:t>
            </a:r>
            <a:r>
              <a:rPr lang="en-US" dirty="0"/>
              <a:t>/</a:t>
            </a:r>
            <a:r>
              <a:rPr lang="en-US" dirty="0" err="1"/>
              <a:t>fromAtlas</a:t>
            </a:r>
            <a:r>
              <a:rPr lang="en-US" dirty="0"/>
              <a:t> methods, like BUMP)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3F646-F5BA-6A43-9998-2D04C3AF7F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98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9352924-3E9B-A64A-9B29-889916079C06}"/>
              </a:ext>
            </a:extLst>
          </p:cNvPr>
          <p:cNvSpPr/>
          <p:nvPr/>
        </p:nvSpPr>
        <p:spPr>
          <a:xfrm>
            <a:off x="5688969" y="2374273"/>
            <a:ext cx="2521819" cy="28979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VADER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559495-BD2C-864D-BCB8-C9323FC34D5B}"/>
              </a:ext>
            </a:extLst>
          </p:cNvPr>
          <p:cNvSpPr/>
          <p:nvPr/>
        </p:nvSpPr>
        <p:spPr>
          <a:xfrm>
            <a:off x="472522" y="2262048"/>
            <a:ext cx="2521819" cy="43601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 Variable Change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8E563-54F5-0D4B-AE24-9C067EFC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VADER Preview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364D7-1028-1844-ABE5-90E6BB9F2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Planned</a:t>
            </a:r>
            <a:r>
              <a:rPr lang="en-US" dirty="0"/>
              <a:t> workflow for calling VADER: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6AF3B-DE27-3240-A895-507A840A11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215A7E-AF96-104C-ADD8-B1F65F5C356A}"/>
              </a:ext>
            </a:extLst>
          </p:cNvPr>
          <p:cNvSpPr/>
          <p:nvPr/>
        </p:nvSpPr>
        <p:spPr>
          <a:xfrm>
            <a:off x="884259" y="2746898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 Variable Change calls State/Increment “</a:t>
            </a:r>
            <a:r>
              <a:rPr lang="en-US" dirty="0" err="1">
                <a:solidFill>
                  <a:schemeClr val="tx1"/>
                </a:solidFill>
              </a:rPr>
              <a:t>toAtlas</a:t>
            </a:r>
            <a:r>
              <a:rPr lang="en-US" dirty="0">
                <a:solidFill>
                  <a:schemeClr val="tx1"/>
                </a:solidFill>
              </a:rPr>
              <a:t>” method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D70962-1BB8-F042-AF13-64FC7B0FD932}"/>
              </a:ext>
            </a:extLst>
          </p:cNvPr>
          <p:cNvSpPr/>
          <p:nvPr/>
        </p:nvSpPr>
        <p:spPr>
          <a:xfrm>
            <a:off x="3632297" y="2898212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Passes Atlas </a:t>
            </a:r>
            <a:r>
              <a:rPr lang="en-US" dirty="0" err="1">
                <a:solidFill>
                  <a:schemeClr val="tx1"/>
                </a:solidFill>
              </a:rPr>
              <a:t>FieldSet</a:t>
            </a:r>
            <a:r>
              <a:rPr lang="en-US" dirty="0">
                <a:solidFill>
                  <a:schemeClr val="tx1"/>
                </a:solidFill>
              </a:rPr>
              <a:t> and Variable list to VADER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D6E6F1-36C0-2248-96F1-EC9E2F08EFCE}"/>
              </a:ext>
            </a:extLst>
          </p:cNvPr>
          <p:cNvSpPr/>
          <p:nvPr/>
        </p:nvSpPr>
        <p:spPr>
          <a:xfrm>
            <a:off x="6045271" y="3504883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VADER creates as many variables in the list as it can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2470B5-D8C2-DD43-8C0E-5122A5411EED}"/>
              </a:ext>
            </a:extLst>
          </p:cNvPr>
          <p:cNvSpPr/>
          <p:nvPr/>
        </p:nvSpPr>
        <p:spPr>
          <a:xfrm>
            <a:off x="3648222" y="4056835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VADER passes </a:t>
            </a:r>
            <a:r>
              <a:rPr lang="en-US" dirty="0" err="1">
                <a:solidFill>
                  <a:schemeClr val="tx1"/>
                </a:solidFill>
              </a:rPr>
              <a:t>FieldSet</a:t>
            </a:r>
            <a:r>
              <a:rPr lang="en-US" dirty="0">
                <a:solidFill>
                  <a:schemeClr val="tx1"/>
                </a:solidFill>
              </a:rPr>
              <a:t> and list of remaining variables back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810767-121B-8B42-83BA-293BF5E3D8FF}"/>
              </a:ext>
            </a:extLst>
          </p:cNvPr>
          <p:cNvSpPr/>
          <p:nvPr/>
        </p:nvSpPr>
        <p:spPr>
          <a:xfrm>
            <a:off x="884259" y="4006600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 Variable Change calls “</a:t>
            </a:r>
            <a:r>
              <a:rPr lang="en-US" dirty="0" err="1">
                <a:solidFill>
                  <a:schemeClr val="tx1"/>
                </a:solidFill>
              </a:rPr>
              <a:t>fromAtlas</a:t>
            </a:r>
            <a:r>
              <a:rPr lang="en-US" dirty="0">
                <a:solidFill>
                  <a:schemeClr val="tx1"/>
                </a:solidFill>
              </a:rPr>
              <a:t>” method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F45134-D28B-DF4A-A64A-B94AA1180843}"/>
              </a:ext>
            </a:extLst>
          </p:cNvPr>
          <p:cNvSpPr/>
          <p:nvPr/>
        </p:nvSpPr>
        <p:spPr>
          <a:xfrm>
            <a:off x="884259" y="5401125"/>
            <a:ext cx="1578543" cy="1003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Converts remaining variables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DB623DB3-21D3-6544-8C64-6118A9D4C517}"/>
              </a:ext>
            </a:extLst>
          </p:cNvPr>
          <p:cNvSpPr/>
          <p:nvPr/>
        </p:nvSpPr>
        <p:spPr>
          <a:xfrm>
            <a:off x="2462802" y="3097302"/>
            <a:ext cx="1180634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0768E9CD-CEDB-9445-BF59-623CED0B2305}"/>
              </a:ext>
            </a:extLst>
          </p:cNvPr>
          <p:cNvSpPr/>
          <p:nvPr/>
        </p:nvSpPr>
        <p:spPr>
          <a:xfrm rot="9528141">
            <a:off x="5180384" y="4186661"/>
            <a:ext cx="542409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40B243DF-CDA2-3348-B1A6-2EE3283FEDC5}"/>
              </a:ext>
            </a:extLst>
          </p:cNvPr>
          <p:cNvSpPr/>
          <p:nvPr/>
        </p:nvSpPr>
        <p:spPr>
          <a:xfrm rot="1903023">
            <a:off x="5209370" y="3353569"/>
            <a:ext cx="639372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1D06CF86-3140-524A-ACBC-B7D6BD49C81E}"/>
              </a:ext>
            </a:extLst>
          </p:cNvPr>
          <p:cNvSpPr/>
          <p:nvPr/>
        </p:nvSpPr>
        <p:spPr>
          <a:xfrm rot="10800000">
            <a:off x="2451659" y="4337971"/>
            <a:ext cx="1180636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2E3F9129-47EA-CC45-BE6D-EC1E5370F2CD}"/>
              </a:ext>
            </a:extLst>
          </p:cNvPr>
          <p:cNvSpPr/>
          <p:nvPr/>
        </p:nvSpPr>
        <p:spPr>
          <a:xfrm rot="5400000">
            <a:off x="1568085" y="5054266"/>
            <a:ext cx="308008" cy="302627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56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8E563-54F5-0D4B-AE24-9C067EFC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VADER Preview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364D7-1028-1844-ABE5-90E6BB9F2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VADER Code uses a recipe/cookbook metaphor.</a:t>
            </a:r>
          </a:p>
          <a:p>
            <a:r>
              <a:rPr lang="en-US" dirty="0"/>
              <a:t>Has “Recipes” to produce individual variables. (Supports multiple recipes for the same one.)</a:t>
            </a:r>
          </a:p>
          <a:p>
            <a:r>
              <a:rPr lang="en-US" dirty="0"/>
              <a:t>Factory pattern is used for individual Recipes, not variable change categories, like now.</a:t>
            </a:r>
          </a:p>
          <a:p>
            <a:r>
              <a:rPr lang="en-US" dirty="0"/>
              <a:t>Recipes are put in a “cookbook” that defines which recipes are attempted and in what order.</a:t>
            </a:r>
          </a:p>
          <a:p>
            <a:r>
              <a:rPr lang="en-US" dirty="0"/>
              <a:t>VADER has a default cookbook, but it can be configured by the caller.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6AF3B-DE27-3240-A895-507A840A11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88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7FD1A-116C-C549-8950-C6C502688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happening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D57BA-097E-CC4E-8F63-B1398528DB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OOPS PR #1333 contains two changes to the way variable changes are handled in OOPS.</a:t>
            </a:r>
          </a:p>
          <a:p>
            <a:pPr lvl="1"/>
            <a:r>
              <a:rPr lang="en-US" dirty="0"/>
              <a:t>Removal of the two variable change factory classes, replacing them with two new model traits.</a:t>
            </a:r>
          </a:p>
          <a:p>
            <a:pPr lvl="1"/>
            <a:r>
              <a:rPr lang="en-US" dirty="0"/>
              <a:t>Change of interface for variable change methods</a:t>
            </a:r>
          </a:p>
          <a:p>
            <a:r>
              <a:rPr lang="en-US" dirty="0"/>
              <a:t>We’ll review both changes in detail: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CFCAD-0C41-6C46-B6FE-BB9DA1FA1F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74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B7DA-8D68-8F4E-A547-49A4B2201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Coming attractions…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25056-125E-D84B-82A0-3BC6D8E51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Also planned is to eventually remove the “inverse” variable change methods.</a:t>
            </a:r>
          </a:p>
          <a:p>
            <a:r>
              <a:rPr lang="en-US" dirty="0"/>
              <a:t>With the new interface, </a:t>
            </a:r>
            <a:r>
              <a:rPr lang="en-US" dirty="0" err="1"/>
              <a:t>changeVar</a:t>
            </a:r>
            <a:r>
              <a:rPr lang="en-US" dirty="0"/>
              <a:t> and </a:t>
            </a:r>
            <a:r>
              <a:rPr lang="en-US" dirty="0" err="1"/>
              <a:t>changeVarInverse</a:t>
            </a:r>
            <a:r>
              <a:rPr lang="en-US" dirty="0"/>
              <a:t> have the same signature.</a:t>
            </a:r>
          </a:p>
          <a:p>
            <a:r>
              <a:rPr lang="en-US" dirty="0"/>
              <a:t>No real need for two different methods.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3F646-F5BA-6A43-9998-2D04C3AF7F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227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8D05A-DBFC-F843-886E-A18CB9DF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6FBDD3-B076-D94E-8BC9-EB9AC7CEBB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thanks to all who helped me with this work, especially Dan </a:t>
            </a:r>
            <a:r>
              <a:rPr lang="en-US" dirty="0" err="1"/>
              <a:t>Holdaway</a:t>
            </a:r>
            <a:r>
              <a:rPr lang="en-US" dirty="0"/>
              <a:t>.</a:t>
            </a:r>
          </a:p>
          <a:p>
            <a:r>
              <a:rPr lang="en-US" dirty="0"/>
              <a:t>I’ll be holding online “office hours” to field questions.</a:t>
            </a:r>
          </a:p>
          <a:p>
            <a:r>
              <a:rPr lang="en-US" dirty="0"/>
              <a:t>Interest in a code sprint as well?</a:t>
            </a:r>
          </a:p>
          <a:p>
            <a:r>
              <a:rPr lang="en-US" dirty="0"/>
              <a:t>Want to merge everything on December 17.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F8536E-6A72-1B48-88AB-4FB6D71995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53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7FD1A-116C-C549-8950-C6C502688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happening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D57BA-097E-CC4E-8F63-B1398528DB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OOPS PR #1333 contains two changes to the way variable changes are handled in OOPS.</a:t>
            </a:r>
          </a:p>
          <a:p>
            <a:pPr lvl="1"/>
            <a:r>
              <a:rPr lang="en-US" b="1" dirty="0"/>
              <a:t>Removal of the two variable change factory classes, replacing them with two new model traits.</a:t>
            </a:r>
          </a:p>
          <a:p>
            <a:pPr lvl="1"/>
            <a:r>
              <a:rPr lang="en-US" dirty="0"/>
              <a:t>Change of interface for variable change methods</a:t>
            </a:r>
          </a:p>
          <a:p>
            <a:r>
              <a:rPr lang="en-US" dirty="0"/>
              <a:t>We’ll review both changes in detail: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CFCAD-0C41-6C46-B6FE-BB9DA1FA1F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B4FBF8-A8E0-1C45-BFE4-F855B23CDD45}"/>
              </a:ext>
            </a:extLst>
          </p:cNvPr>
          <p:cNvSpPr/>
          <p:nvPr/>
        </p:nvSpPr>
        <p:spPr>
          <a:xfrm>
            <a:off x="691376" y="2676293"/>
            <a:ext cx="7326351" cy="1204331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30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B0D68-BE20-8B46-82BB-0F4E8D595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Removal of OOPS Variable Change Factories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105353-A63B-7B4B-AF42-EF6B7894C4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Currently, model variable change classes derive from base classes defined in OOPS: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EAAA0-A985-6F4C-ADFD-814FCC2BDF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F21B47A-D74E-4C4A-AF2F-D16E0A5DC520}"/>
              </a:ext>
            </a:extLst>
          </p:cNvPr>
          <p:cNvSpPr/>
          <p:nvPr/>
        </p:nvSpPr>
        <p:spPr>
          <a:xfrm>
            <a:off x="2152185" y="2269273"/>
            <a:ext cx="4839630" cy="17284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OOPS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D2569F-1BD4-2942-9617-DE326A9B9445}"/>
              </a:ext>
            </a:extLst>
          </p:cNvPr>
          <p:cNvSpPr/>
          <p:nvPr/>
        </p:nvSpPr>
        <p:spPr>
          <a:xfrm>
            <a:off x="2393795" y="2810107"/>
            <a:ext cx="1973766" cy="64677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VariableChangeBase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C20011-80E4-9E40-98C2-555FB503D19B}"/>
              </a:ext>
            </a:extLst>
          </p:cNvPr>
          <p:cNvSpPr/>
          <p:nvPr/>
        </p:nvSpPr>
        <p:spPr>
          <a:xfrm>
            <a:off x="4795024" y="2810107"/>
            <a:ext cx="1973766" cy="64677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LinearVariableChangeBase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4745C69-984F-2B44-9101-69287CFB61BD}"/>
              </a:ext>
            </a:extLst>
          </p:cNvPr>
          <p:cNvSpPr/>
          <p:nvPr/>
        </p:nvSpPr>
        <p:spPr>
          <a:xfrm>
            <a:off x="2085464" y="4368158"/>
            <a:ext cx="4839630" cy="17284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Model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9BF076-0827-7A41-94DE-6EB52B38E167}"/>
              </a:ext>
            </a:extLst>
          </p:cNvPr>
          <p:cNvSpPr/>
          <p:nvPr/>
        </p:nvSpPr>
        <p:spPr>
          <a:xfrm>
            <a:off x="2393795" y="4908992"/>
            <a:ext cx="1973766" cy="64677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Model2GeoVaLs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548AAC-1042-4C4C-B055-7F44F2F0E18C}"/>
              </a:ext>
            </a:extLst>
          </p:cNvPr>
          <p:cNvSpPr/>
          <p:nvPr/>
        </p:nvSpPr>
        <p:spPr>
          <a:xfrm>
            <a:off x="4834148" y="4908992"/>
            <a:ext cx="1973766" cy="64677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Model2GeoVaLsTLAD</a:t>
            </a:r>
          </a:p>
        </p:txBody>
      </p:sp>
      <p:sp>
        <p:nvSpPr>
          <p:cNvPr id="11" name="Up Arrow 10">
            <a:extLst>
              <a:ext uri="{FF2B5EF4-FFF2-40B4-BE49-F238E27FC236}">
                <a16:creationId xmlns:a16="http://schemas.microsoft.com/office/drawing/2014/main" id="{72B6A968-6E11-BA42-A67C-AF3FB42CB019}"/>
              </a:ext>
            </a:extLst>
          </p:cNvPr>
          <p:cNvSpPr/>
          <p:nvPr/>
        </p:nvSpPr>
        <p:spPr>
          <a:xfrm>
            <a:off x="3155795" y="3590693"/>
            <a:ext cx="429322" cy="1232149"/>
          </a:xfrm>
          <a:prstGeom prst="up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>
            <a:extLst>
              <a:ext uri="{FF2B5EF4-FFF2-40B4-BE49-F238E27FC236}">
                <a16:creationId xmlns:a16="http://schemas.microsoft.com/office/drawing/2014/main" id="{AF1044D3-2187-0948-9BBE-20AED444135D}"/>
              </a:ext>
            </a:extLst>
          </p:cNvPr>
          <p:cNvSpPr/>
          <p:nvPr/>
        </p:nvSpPr>
        <p:spPr>
          <a:xfrm>
            <a:off x="5606370" y="3590692"/>
            <a:ext cx="429322" cy="1232149"/>
          </a:xfrm>
          <a:prstGeom prst="up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&quot;No&quot; Symbol 12">
            <a:extLst>
              <a:ext uri="{FF2B5EF4-FFF2-40B4-BE49-F238E27FC236}">
                <a16:creationId xmlns:a16="http://schemas.microsoft.com/office/drawing/2014/main" id="{CF20382B-1ACC-E046-83DE-327F7CF5D404}"/>
              </a:ext>
            </a:extLst>
          </p:cNvPr>
          <p:cNvSpPr/>
          <p:nvPr/>
        </p:nvSpPr>
        <p:spPr>
          <a:xfrm>
            <a:off x="2832410" y="2631688"/>
            <a:ext cx="1137424" cy="1059366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&quot;No&quot; Symbol 13">
            <a:extLst>
              <a:ext uri="{FF2B5EF4-FFF2-40B4-BE49-F238E27FC236}">
                <a16:creationId xmlns:a16="http://schemas.microsoft.com/office/drawing/2014/main" id="{A4F1C458-0ED3-C541-865E-1156261B67B9}"/>
              </a:ext>
            </a:extLst>
          </p:cNvPr>
          <p:cNvSpPr/>
          <p:nvPr/>
        </p:nvSpPr>
        <p:spPr>
          <a:xfrm>
            <a:off x="5245815" y="2585523"/>
            <a:ext cx="1137424" cy="1059366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4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B0D68-BE20-8B46-82BB-0F4E8D595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Removal of OOPS Variable Change Factories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105353-A63B-7B4B-AF42-EF6B7894C4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With this PR, the variable change classes become a model trait: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EAAA0-A985-6F4C-ADFD-814FCC2BDF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F21B47A-D74E-4C4A-AF2F-D16E0A5DC520}"/>
              </a:ext>
            </a:extLst>
          </p:cNvPr>
          <p:cNvSpPr/>
          <p:nvPr/>
        </p:nvSpPr>
        <p:spPr>
          <a:xfrm>
            <a:off x="307492" y="1969641"/>
            <a:ext cx="3807308" cy="22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OOPS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D2569F-1BD4-2942-9617-DE326A9B9445}"/>
              </a:ext>
            </a:extLst>
          </p:cNvPr>
          <p:cNvSpPr/>
          <p:nvPr/>
        </p:nvSpPr>
        <p:spPr>
          <a:xfrm>
            <a:off x="804906" y="2447191"/>
            <a:ext cx="2812479" cy="64677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VariableChange</a:t>
            </a:r>
            <a:r>
              <a:rPr lang="en-US" dirty="0">
                <a:solidFill>
                  <a:schemeClr val="tx1"/>
                </a:solidFill>
              </a:rPr>
              <a:t>&lt;MODEL&gt;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C20011-80E4-9E40-98C2-555FB503D19B}"/>
              </a:ext>
            </a:extLst>
          </p:cNvPr>
          <p:cNvSpPr/>
          <p:nvPr/>
        </p:nvSpPr>
        <p:spPr>
          <a:xfrm>
            <a:off x="804906" y="3324183"/>
            <a:ext cx="2812479" cy="64677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LinearVariableChange</a:t>
            </a:r>
            <a:r>
              <a:rPr lang="en-US" dirty="0">
                <a:solidFill>
                  <a:schemeClr val="tx1"/>
                </a:solidFill>
              </a:rPr>
              <a:t>&lt;MODEL&gt;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4745C69-984F-2B44-9101-69287CFB61BD}"/>
              </a:ext>
            </a:extLst>
          </p:cNvPr>
          <p:cNvSpPr/>
          <p:nvPr/>
        </p:nvSpPr>
        <p:spPr>
          <a:xfrm>
            <a:off x="264542" y="4617942"/>
            <a:ext cx="8292241" cy="21401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Model (Traits)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C30177-EC40-8646-80E1-0CDE22EA9851}"/>
              </a:ext>
            </a:extLst>
          </p:cNvPr>
          <p:cNvSpPr txBox="1"/>
          <p:nvPr/>
        </p:nvSpPr>
        <p:spPr>
          <a:xfrm>
            <a:off x="1477891" y="5047254"/>
            <a:ext cx="5865541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    </a:t>
            </a:r>
            <a:r>
              <a:rPr lang="en-US" sz="1200" dirty="0">
                <a:latin typeface="Courier New" panose="02070309020205020404" pitchFamily="49" charset="0"/>
              </a:rPr>
              <a:t>typedef </a:t>
            </a:r>
            <a:r>
              <a:rPr lang="en-US" sz="1200" dirty="0" err="1">
                <a:latin typeface="Courier New" panose="02070309020205020404" pitchFamily="49" charset="0"/>
              </a:rPr>
              <a:t>qg</a:t>
            </a:r>
            <a:r>
              <a:rPr lang="en-US" sz="1200" dirty="0">
                <a:latin typeface="Courier New" panose="02070309020205020404" pitchFamily="49" charset="0"/>
              </a:rPr>
              <a:t>::</a:t>
            </a:r>
            <a:r>
              <a:rPr lang="en-US" sz="1200" dirty="0" err="1">
                <a:latin typeface="Courier New" panose="02070309020205020404" pitchFamily="49" charset="0"/>
              </a:rPr>
              <a:t>GetValuesQG</a:t>
            </a:r>
            <a:r>
              <a:rPr lang="en-US" sz="1200" dirty="0">
                <a:latin typeface="Courier New" panose="02070309020205020404" pitchFamily="49" charset="0"/>
              </a:rPr>
              <a:t>           </a:t>
            </a:r>
            <a:r>
              <a:rPr lang="en-US" sz="1200" dirty="0" err="1">
                <a:latin typeface="Courier New" panose="02070309020205020404" pitchFamily="49" charset="0"/>
              </a:rPr>
              <a:t>GetValues</a:t>
            </a:r>
            <a:r>
              <a:rPr lang="en-US" sz="1200" dirty="0">
                <a:latin typeface="Courier New" panose="02070309020205020404" pitchFamily="49" charset="0"/>
              </a:rPr>
              <a:t>;</a:t>
            </a:r>
          </a:p>
          <a:p>
            <a:r>
              <a:rPr lang="en-US" sz="1200" dirty="0">
                <a:latin typeface="Courier New" panose="02070309020205020404" pitchFamily="49" charset="0"/>
              </a:rPr>
              <a:t>  typedef </a:t>
            </a:r>
            <a:r>
              <a:rPr lang="en-US" sz="1200" dirty="0" err="1">
                <a:latin typeface="Courier New" panose="02070309020205020404" pitchFamily="49" charset="0"/>
              </a:rPr>
              <a:t>qg</a:t>
            </a:r>
            <a:r>
              <a:rPr lang="en-US" sz="1200" dirty="0">
                <a:latin typeface="Courier New" panose="02070309020205020404" pitchFamily="49" charset="0"/>
              </a:rPr>
              <a:t>::</a:t>
            </a:r>
            <a:r>
              <a:rPr lang="en-US" sz="1200" dirty="0" err="1">
                <a:latin typeface="Courier New" panose="02070309020205020404" pitchFamily="49" charset="0"/>
              </a:rPr>
              <a:t>GetValuesTLAD</a:t>
            </a:r>
            <a:r>
              <a:rPr lang="en-US" sz="1200" dirty="0">
                <a:latin typeface="Courier New" panose="02070309020205020404" pitchFamily="49" charset="0"/>
              </a:rPr>
              <a:t>         </a:t>
            </a:r>
            <a:r>
              <a:rPr lang="en-US" sz="1200" dirty="0" err="1">
                <a:latin typeface="Courier New" panose="02070309020205020404" pitchFamily="49" charset="0"/>
              </a:rPr>
              <a:t>LinearGetValues</a:t>
            </a:r>
            <a:r>
              <a:rPr lang="en-US" sz="1200" dirty="0">
                <a:latin typeface="Courier New" panose="02070309020205020404" pitchFamily="49" charset="0"/>
              </a:rPr>
              <a:t>;</a:t>
            </a:r>
          </a:p>
          <a:p>
            <a:r>
              <a:rPr lang="en-US" sz="1200" b="1" dirty="0">
                <a:latin typeface="Courier New" panose="02070309020205020404" pitchFamily="49" charset="0"/>
              </a:rPr>
              <a:t>  typedef </a:t>
            </a:r>
            <a:r>
              <a:rPr lang="en-US" sz="1200" b="1" dirty="0" err="1">
                <a:latin typeface="Courier New" panose="02070309020205020404" pitchFamily="49" charset="0"/>
              </a:rPr>
              <a:t>qg</a:t>
            </a:r>
            <a:r>
              <a:rPr lang="en-US" sz="1200" b="1" dirty="0">
                <a:latin typeface="Courier New" panose="02070309020205020404" pitchFamily="49" charset="0"/>
              </a:rPr>
              <a:t>::</a:t>
            </a:r>
            <a:r>
              <a:rPr lang="en-US" sz="1200" b="1" dirty="0" err="1">
                <a:latin typeface="Courier New" panose="02070309020205020404" pitchFamily="49" charset="0"/>
              </a:rPr>
              <a:t>ChangeVarQG</a:t>
            </a:r>
            <a:r>
              <a:rPr lang="en-US" sz="1200" b="1" dirty="0">
                <a:latin typeface="Courier New" panose="02070309020205020404" pitchFamily="49" charset="0"/>
              </a:rPr>
              <a:t>           </a:t>
            </a:r>
            <a:r>
              <a:rPr lang="en-US" sz="1200" b="1" dirty="0" err="1">
                <a:latin typeface="Courier New" panose="02070309020205020404" pitchFamily="49" charset="0"/>
              </a:rPr>
              <a:t>VariableChange</a:t>
            </a:r>
            <a:r>
              <a:rPr lang="en-US" sz="1200" b="1" dirty="0">
                <a:latin typeface="Courier New" panose="02070309020205020404" pitchFamily="49" charset="0"/>
              </a:rPr>
              <a:t>;</a:t>
            </a:r>
          </a:p>
          <a:p>
            <a:r>
              <a:rPr lang="en-US" sz="1200" b="1" dirty="0">
                <a:latin typeface="Courier New" panose="02070309020205020404" pitchFamily="49" charset="0"/>
              </a:rPr>
              <a:t>  typedef </a:t>
            </a:r>
            <a:r>
              <a:rPr lang="en-US" sz="1200" b="1" dirty="0" err="1">
                <a:latin typeface="Courier New" panose="02070309020205020404" pitchFamily="49" charset="0"/>
              </a:rPr>
              <a:t>qg</a:t>
            </a:r>
            <a:r>
              <a:rPr lang="en-US" sz="1200" b="1" dirty="0">
                <a:latin typeface="Courier New" panose="02070309020205020404" pitchFamily="49" charset="0"/>
              </a:rPr>
              <a:t>::</a:t>
            </a:r>
            <a:r>
              <a:rPr lang="en-US" sz="1200" b="1" dirty="0" err="1">
                <a:latin typeface="Courier New" panose="02070309020205020404" pitchFamily="49" charset="0"/>
              </a:rPr>
              <a:t>ChangeVarTLADQG</a:t>
            </a:r>
            <a:r>
              <a:rPr lang="en-US" sz="1200" b="1" dirty="0">
                <a:latin typeface="Courier New" panose="02070309020205020404" pitchFamily="49" charset="0"/>
              </a:rPr>
              <a:t>       </a:t>
            </a:r>
            <a:r>
              <a:rPr lang="en-US" sz="1200" b="1" dirty="0" err="1">
                <a:latin typeface="Courier New" panose="02070309020205020404" pitchFamily="49" charset="0"/>
              </a:rPr>
              <a:t>LinearVariableChange</a:t>
            </a:r>
            <a:r>
              <a:rPr lang="en-US" sz="1200" b="1" dirty="0">
                <a:latin typeface="Courier New" panose="02070309020205020404" pitchFamily="49" charset="0"/>
              </a:rPr>
              <a:t>;</a:t>
            </a:r>
          </a:p>
          <a:p>
            <a:endParaRPr lang="en-US" sz="1200" dirty="0">
              <a:latin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</a:rPr>
              <a:t>  typedef </a:t>
            </a:r>
            <a:r>
              <a:rPr lang="en-US" sz="1200" dirty="0" err="1">
                <a:latin typeface="Courier New" panose="02070309020205020404" pitchFamily="49" charset="0"/>
              </a:rPr>
              <a:t>qg</a:t>
            </a:r>
            <a:r>
              <a:rPr lang="en-US" sz="1200" dirty="0">
                <a:latin typeface="Courier New" panose="02070309020205020404" pitchFamily="49" charset="0"/>
              </a:rPr>
              <a:t>::</a:t>
            </a:r>
            <a:r>
              <a:rPr lang="en-US" sz="1200" dirty="0" err="1">
                <a:latin typeface="Courier New" panose="02070309020205020404" pitchFamily="49" charset="0"/>
              </a:rPr>
              <a:t>StateQG</a:t>
            </a:r>
            <a:r>
              <a:rPr lang="en-US" sz="1200" dirty="0">
                <a:latin typeface="Courier New" panose="02070309020205020404" pitchFamily="49" charset="0"/>
              </a:rPr>
              <a:t>               State;</a:t>
            </a:r>
          </a:p>
          <a:p>
            <a:r>
              <a:rPr lang="en-US" sz="1200" dirty="0">
                <a:latin typeface="Courier New" panose="02070309020205020404" pitchFamily="49" charset="0"/>
              </a:rPr>
              <a:t>  typedef </a:t>
            </a:r>
            <a:r>
              <a:rPr lang="en-US" sz="1200" dirty="0" err="1">
                <a:latin typeface="Courier New" panose="02070309020205020404" pitchFamily="49" charset="0"/>
              </a:rPr>
              <a:t>qg</a:t>
            </a:r>
            <a:r>
              <a:rPr lang="en-US" sz="1200" dirty="0">
                <a:latin typeface="Courier New" panose="02070309020205020404" pitchFamily="49" charset="0"/>
              </a:rPr>
              <a:t>::</a:t>
            </a:r>
            <a:r>
              <a:rPr lang="en-US" sz="1200" dirty="0" err="1">
                <a:latin typeface="Courier New" panose="02070309020205020404" pitchFamily="49" charset="0"/>
              </a:rPr>
              <a:t>IncrementQG</a:t>
            </a:r>
            <a:r>
              <a:rPr lang="en-US" sz="1200" dirty="0">
                <a:latin typeface="Courier New" panose="02070309020205020404" pitchFamily="49" charset="0"/>
              </a:rPr>
              <a:t>           Increment;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8245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79672-206B-A141-A747-D321846ED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Removal of OOPS Variable Change Factories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83950-D582-F24C-9EF6-F86D1F17ED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7492" y="1444142"/>
            <a:ext cx="8558100" cy="5190833"/>
          </a:xfrm>
        </p:spPr>
        <p:txBody>
          <a:bodyPr/>
          <a:lstStyle/>
          <a:p>
            <a:r>
              <a:rPr lang="en-US" dirty="0"/>
              <a:t>So models must now create these two new variable change trait classes.</a:t>
            </a:r>
          </a:p>
          <a:p>
            <a:r>
              <a:rPr lang="en-US" dirty="0"/>
              <a:t>Models are then free to implement variable changes however they want as long as they satisfy the OOPS interface.</a:t>
            </a:r>
          </a:p>
          <a:p>
            <a:r>
              <a:rPr lang="en-US" dirty="0"/>
              <a:t>However, all existing JEDI models already have code that uses the factory design pattern, so one way to go is to re-create the factories that were removed from OOPS at the model level.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ECFE6-36CC-7E45-8792-4E94BE560E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85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F9263-98C7-BC4C-B017-67F4A8D1C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Factories to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532E5-4DFA-BE42-ADD3-BCBA5191CE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6260C-D159-CB40-8334-D784FC0391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A3B3F6B-1D05-C741-B19F-ADB0D8BB7AEA}"/>
              </a:ext>
            </a:extLst>
          </p:cNvPr>
          <p:cNvSpPr/>
          <p:nvPr/>
        </p:nvSpPr>
        <p:spPr>
          <a:xfrm>
            <a:off x="669073" y="1605776"/>
            <a:ext cx="8017727" cy="44908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Model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65B4B9-8D8C-B143-BC56-71190833AF9E}"/>
              </a:ext>
            </a:extLst>
          </p:cNvPr>
          <p:cNvSpPr/>
          <p:nvPr/>
        </p:nvSpPr>
        <p:spPr>
          <a:xfrm>
            <a:off x="804906" y="2447190"/>
            <a:ext cx="3767094" cy="98180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ModelVariableChange</a:t>
            </a:r>
            <a:r>
              <a:rPr lang="en-US" dirty="0">
                <a:solidFill>
                  <a:schemeClr val="tx1"/>
                </a:solidFill>
              </a:rPr>
              <a:t> (Trait class)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</a:rPr>
              <a:t>std::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</a:rPr>
              <a:t>unique_ptr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</a:rPr>
              <a:t>&lt;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</a:rPr>
              <a:t>VariableChangeBase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</a:rPr>
              <a:t>&gt;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</a:rPr>
              <a:t>variableChange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</a:rPr>
              <a:t>_;</a:t>
            </a:r>
          </a:p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8C5E1A-7743-CE4F-AE7C-5C814858F81C}"/>
              </a:ext>
            </a:extLst>
          </p:cNvPr>
          <p:cNvSpPr/>
          <p:nvPr/>
        </p:nvSpPr>
        <p:spPr>
          <a:xfrm>
            <a:off x="4789690" y="2447189"/>
            <a:ext cx="3767094" cy="98180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VariableChangeBase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7C6291-3B2D-0E4D-AC00-CFF9A6024207}"/>
              </a:ext>
            </a:extLst>
          </p:cNvPr>
          <p:cNvSpPr/>
          <p:nvPr/>
        </p:nvSpPr>
        <p:spPr>
          <a:xfrm>
            <a:off x="4315522" y="4451790"/>
            <a:ext cx="1973766" cy="64677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Model2GeoVaLs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487B52-96DC-334D-A23D-5F746B863EC5}"/>
              </a:ext>
            </a:extLst>
          </p:cNvPr>
          <p:cNvSpPr/>
          <p:nvPr/>
        </p:nvSpPr>
        <p:spPr>
          <a:xfrm>
            <a:off x="6501161" y="4451790"/>
            <a:ext cx="1973766" cy="64677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Analysis2Model</a:t>
            </a: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36F2BB4A-3E81-3A44-B9C3-3AE4CD2A4749}"/>
              </a:ext>
            </a:extLst>
          </p:cNvPr>
          <p:cNvSpPr/>
          <p:nvPr/>
        </p:nvSpPr>
        <p:spPr>
          <a:xfrm>
            <a:off x="5508702" y="3300487"/>
            <a:ext cx="429322" cy="1232149"/>
          </a:xfrm>
          <a:prstGeom prst="up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>
            <a:extLst>
              <a:ext uri="{FF2B5EF4-FFF2-40B4-BE49-F238E27FC236}">
                <a16:creationId xmlns:a16="http://schemas.microsoft.com/office/drawing/2014/main" id="{4221E226-0AAB-3D48-847F-B727EBEC4034}"/>
              </a:ext>
            </a:extLst>
          </p:cNvPr>
          <p:cNvSpPr/>
          <p:nvPr/>
        </p:nvSpPr>
        <p:spPr>
          <a:xfrm>
            <a:off x="7384007" y="3324320"/>
            <a:ext cx="429322" cy="1232149"/>
          </a:xfrm>
          <a:prstGeom prst="up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4BEF15-7DF2-0541-942C-F44F51294C27}"/>
              </a:ext>
            </a:extLst>
          </p:cNvPr>
          <p:cNvSpPr/>
          <p:nvPr/>
        </p:nvSpPr>
        <p:spPr>
          <a:xfrm>
            <a:off x="2457894" y="3851186"/>
            <a:ext cx="1416205" cy="6356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Create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71411C7-F99E-8448-96C0-107558C6FA14}"/>
              </a:ext>
            </a:extLst>
          </p:cNvPr>
          <p:cNvSpPr/>
          <p:nvPr/>
        </p:nvSpPr>
        <p:spPr>
          <a:xfrm>
            <a:off x="5723363" y="5338713"/>
            <a:ext cx="1416205" cy="6356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Re-use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3D488FB-E6E6-214C-BD4F-0B6488FFA2CA}"/>
              </a:ext>
            </a:extLst>
          </p:cNvPr>
          <p:cNvCxnSpPr>
            <a:cxnSpLocks/>
          </p:cNvCxnSpPr>
          <p:nvPr/>
        </p:nvCxnSpPr>
        <p:spPr>
          <a:xfrm flipH="1" flipV="1">
            <a:off x="5631366" y="4987670"/>
            <a:ext cx="512957" cy="5219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E8479CC-32DF-FB4A-A23E-2B74B76199DF}"/>
              </a:ext>
            </a:extLst>
          </p:cNvPr>
          <p:cNvCxnSpPr>
            <a:cxnSpLocks/>
            <a:stCxn id="13" idx="7"/>
          </p:cNvCxnSpPr>
          <p:nvPr/>
        </p:nvCxnSpPr>
        <p:spPr>
          <a:xfrm flipV="1">
            <a:off x="6932170" y="4996935"/>
            <a:ext cx="451837" cy="4348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C9F87B-E1B1-0B40-9064-79EA7CEE1CB7}"/>
              </a:ext>
            </a:extLst>
          </p:cNvPr>
          <p:cNvCxnSpPr>
            <a:cxnSpLocks/>
          </p:cNvCxnSpPr>
          <p:nvPr/>
        </p:nvCxnSpPr>
        <p:spPr>
          <a:xfrm flipH="1" flipV="1">
            <a:off x="2457894" y="3324320"/>
            <a:ext cx="465107" cy="6414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CA399FE-78D5-4846-98BA-3C4C146E4CB5}"/>
              </a:ext>
            </a:extLst>
          </p:cNvPr>
          <p:cNvCxnSpPr>
            <a:cxnSpLocks/>
          </p:cNvCxnSpPr>
          <p:nvPr/>
        </p:nvCxnSpPr>
        <p:spPr>
          <a:xfrm flipV="1">
            <a:off x="3720770" y="3270997"/>
            <a:ext cx="1460880" cy="810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A4FC0-B269-5B49-85BE-9B243A71A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Factories to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061265-3E2E-5E47-9BD2-7F009DE14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Positives:</a:t>
            </a:r>
          </a:p>
          <a:p>
            <a:pPr lvl="1"/>
            <a:r>
              <a:rPr lang="en-US" dirty="0"/>
              <a:t>Existing model variable change code can be used with only very small changes</a:t>
            </a:r>
          </a:p>
          <a:p>
            <a:pPr lvl="1"/>
            <a:r>
              <a:rPr lang="en-US" dirty="0"/>
              <a:t>Two example models finished (fv3-jedi &amp; um-jedi)</a:t>
            </a:r>
          </a:p>
          <a:p>
            <a:r>
              <a:rPr lang="en-US" dirty="0"/>
              <a:t>Negatives:</a:t>
            </a:r>
          </a:p>
          <a:p>
            <a:pPr lvl="1"/>
            <a:r>
              <a:rPr lang="en-US" dirty="0"/>
              <a:t>Sort of a lot of code to create the factories (although most can be copied from the example models)</a:t>
            </a:r>
          </a:p>
          <a:p>
            <a:pPr lvl="1"/>
            <a:r>
              <a:rPr lang="en-US" dirty="0"/>
              <a:t>Factories of the current type may not be the optimal design pattern going forward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357DC-4915-3C48-9C94-F6EF895CD8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38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79672-206B-A141-A747-D321846ED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No Variable Change Factories Anywhere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83950-D582-F24C-9EF6-F86D1F17ED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7492" y="1444142"/>
            <a:ext cx="8558100" cy="5190833"/>
          </a:xfrm>
        </p:spPr>
        <p:txBody>
          <a:bodyPr/>
          <a:lstStyle/>
          <a:p>
            <a:r>
              <a:rPr lang="en-US" dirty="0"/>
              <a:t>Alternatively, a model could decide to move away from the factory design pattern entirely.</a:t>
            </a:r>
          </a:p>
          <a:p>
            <a:r>
              <a:rPr lang="en-US" dirty="0"/>
              <a:t>(If only using one variable change class, this is probably the way to go.)</a:t>
            </a:r>
          </a:p>
          <a:p>
            <a:r>
              <a:rPr lang="en-US" dirty="0"/>
              <a:t>If multiple variable change classes do exist, then this route would require the creation of new logic to figure out how to produce the desired output variables.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ECFE6-36CC-7E45-8792-4E94BE560E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86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21832</TotalTime>
  <Words>1058</Words>
  <Application>Microsoft Macintosh PowerPoint</Application>
  <PresentationFormat>On-screen Show (4:3)</PresentationFormat>
  <Paragraphs>146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Courier New</vt:lpstr>
      <vt:lpstr>Office Theme</vt:lpstr>
      <vt:lpstr>JEDI Model changes required due to OOPS Variable Change refactoring (OOPS PR #1333)  Steve Vahl, JCSDA                 </vt:lpstr>
      <vt:lpstr>What is happening</vt:lpstr>
      <vt:lpstr>What is happening</vt:lpstr>
      <vt:lpstr>Removal of OOPS Variable Change Factories</vt:lpstr>
      <vt:lpstr>Removal of OOPS Variable Change Factories</vt:lpstr>
      <vt:lpstr>Removal of OOPS Variable Change Factories</vt:lpstr>
      <vt:lpstr>Move Factories to Model</vt:lpstr>
      <vt:lpstr>Move Factories to Model</vt:lpstr>
      <vt:lpstr> No Variable Change Factories Anywhere</vt:lpstr>
      <vt:lpstr> No Variable Change Factories Anywhere</vt:lpstr>
      <vt:lpstr>What is happening</vt:lpstr>
      <vt:lpstr>Interface for variable change methods</vt:lpstr>
      <vt:lpstr>Interface for variable change methods</vt:lpstr>
      <vt:lpstr>Example</vt:lpstr>
      <vt:lpstr>That’s it!</vt:lpstr>
      <vt:lpstr>Notes</vt:lpstr>
      <vt:lpstr>Coming attractions…</vt:lpstr>
      <vt:lpstr>VADER Preview</vt:lpstr>
      <vt:lpstr>VADER Preview</vt:lpstr>
      <vt:lpstr>Coming attractions…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and Validation of JEDI Unified Forward Operator  Hui Shao, JCSDA huishao@ucar.edu     18th JCSDA Technical Review Meeting and Science Workshop  JUNE 7 - 11, 2021  HELD VIRTUALLY         </dc:title>
  <cp:lastModifiedBy>Steven Vahl</cp:lastModifiedBy>
  <cp:revision>138</cp:revision>
  <dcterms:modified xsi:type="dcterms:W3CDTF">2021-12-06T03:23:09Z</dcterms:modified>
</cp:coreProperties>
</file>