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sldIdLst>
    <p:sldId id="263" r:id="rId6"/>
    <p:sldId id="264" r:id="rId7"/>
    <p:sldId id="256" r:id="rId8"/>
    <p:sldId id="258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A2B9CC-E223-482E-DF44-0A329C2A36DD}" name="Waller, Jo" initials="WJ" userId="S::jo.waller@metoffice.gov.uk::85d77d29-087c-4698-b3fb-23fc087bad0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ler, Jo" userId="85d77d29-087c-4698-b3fb-23fc087bad00" providerId="ADAL" clId="{ABC2C879-0AED-4325-A15A-54BF81DFA900}"/>
    <pc:docChg chg="custSel modSld">
      <pc:chgData name="Waller, Jo" userId="85d77d29-087c-4698-b3fb-23fc087bad00" providerId="ADAL" clId="{ABC2C879-0AED-4325-A15A-54BF81DFA900}" dt="2022-01-13T16:58:02.469" v="379" actId="20577"/>
      <pc:docMkLst>
        <pc:docMk/>
      </pc:docMkLst>
      <pc:sldChg chg="modSp mod">
        <pc:chgData name="Waller, Jo" userId="85d77d29-087c-4698-b3fb-23fc087bad00" providerId="ADAL" clId="{ABC2C879-0AED-4325-A15A-54BF81DFA900}" dt="2022-01-13T16:58:02.469" v="379" actId="20577"/>
        <pc:sldMkLst>
          <pc:docMk/>
          <pc:sldMk cId="1920106653" sldId="258"/>
        </pc:sldMkLst>
        <pc:spChg chg="mod">
          <ac:chgData name="Waller, Jo" userId="85d77d29-087c-4698-b3fb-23fc087bad00" providerId="ADAL" clId="{ABC2C879-0AED-4325-A15A-54BF81DFA900}" dt="2022-01-13T16:58:02.469" v="379" actId="20577"/>
          <ac:spMkLst>
            <pc:docMk/>
            <pc:sldMk cId="1920106653" sldId="258"/>
            <ac:spMk id="14" creationId="{80F3F407-9CDC-406D-8E67-9A0E74D8887D}"/>
          </ac:spMkLst>
        </pc:spChg>
      </pc:sldChg>
      <pc:sldChg chg="modSp mod">
        <pc:chgData name="Waller, Jo" userId="85d77d29-087c-4698-b3fb-23fc087bad00" providerId="ADAL" clId="{ABC2C879-0AED-4325-A15A-54BF81DFA900}" dt="2022-01-13T15:53:51.235" v="352" actId="20577"/>
        <pc:sldMkLst>
          <pc:docMk/>
          <pc:sldMk cId="3900956664" sldId="263"/>
        </pc:sldMkLst>
        <pc:spChg chg="mod">
          <ac:chgData name="Waller, Jo" userId="85d77d29-087c-4698-b3fb-23fc087bad00" providerId="ADAL" clId="{ABC2C879-0AED-4325-A15A-54BF81DFA900}" dt="2022-01-13T15:53:51.235" v="352" actId="20577"/>
          <ac:spMkLst>
            <pc:docMk/>
            <pc:sldMk cId="3900956664" sldId="263"/>
            <ac:spMk id="5" creationId="{921B50CF-CDE0-461C-9A62-F616D99DB704}"/>
          </ac:spMkLst>
        </pc:spChg>
      </pc:sldChg>
      <pc:sldChg chg="modSp mod">
        <pc:chgData name="Waller, Jo" userId="85d77d29-087c-4698-b3fb-23fc087bad00" providerId="ADAL" clId="{ABC2C879-0AED-4325-A15A-54BF81DFA900}" dt="2022-01-13T15:43:15.035" v="351" actId="20577"/>
        <pc:sldMkLst>
          <pc:docMk/>
          <pc:sldMk cId="3118537215" sldId="265"/>
        </pc:sldMkLst>
        <pc:spChg chg="mod">
          <ac:chgData name="Waller, Jo" userId="85d77d29-087c-4698-b3fb-23fc087bad00" providerId="ADAL" clId="{ABC2C879-0AED-4325-A15A-54BF81DFA900}" dt="2022-01-13T15:43:15.035" v="351" actId="20577"/>
          <ac:spMkLst>
            <pc:docMk/>
            <pc:sldMk cId="3118537215" sldId="265"/>
            <ac:spMk id="3" creationId="{EDC6BA6A-EC15-4738-A267-3B310D482E13}"/>
          </ac:spMkLst>
        </pc:spChg>
      </pc:sldChg>
      <pc:sldChg chg="modSp mod">
        <pc:chgData name="Waller, Jo" userId="85d77d29-087c-4698-b3fb-23fc087bad00" providerId="ADAL" clId="{ABC2C879-0AED-4325-A15A-54BF81DFA900}" dt="2022-01-13T11:18:23.129" v="12" actId="20577"/>
        <pc:sldMkLst>
          <pc:docMk/>
          <pc:sldMk cId="2574895843" sldId="266"/>
        </pc:sldMkLst>
        <pc:spChg chg="mod">
          <ac:chgData name="Waller, Jo" userId="85d77d29-087c-4698-b3fb-23fc087bad00" providerId="ADAL" clId="{ABC2C879-0AED-4325-A15A-54BF81DFA900}" dt="2022-01-13T11:18:23.129" v="12" actId="20577"/>
          <ac:spMkLst>
            <pc:docMk/>
            <pc:sldMk cId="2574895843" sldId="266"/>
            <ac:spMk id="5" creationId="{921B50CF-CDE0-461C-9A62-F616D99DB70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9CD73-40D7-47BE-BAFB-93F1F951F186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B480D-045D-4F00-B552-083FF54B9D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273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B480D-045D-4F00-B552-083FF54B9DA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513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B480D-045D-4F00-B552-083FF54B9DA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6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1C0FA-1A08-4DF1-9320-A585D74DA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5A5DF-F2A8-4CFC-A7E5-532BD01C00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45E9A-9F11-4BBE-BFE7-565F2F62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0EFD0-A81F-40CA-903B-C2846A0BC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D12E9-FF06-47AD-9A89-B254FFEF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1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2DFC-75F4-4E04-9FD5-0DB53117B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48021-9893-4C77-83FB-F56CE7B02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34BFB-7567-40B8-9E16-0148AA53D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6394F-63BE-4E5E-9447-598A6E4D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BA315-5613-42F3-8890-0F3050145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92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DA7931-CFC6-4FCC-B1DC-ADB18DE264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8A46E2-4FBF-4B53-AAA7-2A551EB29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9A965-6064-46D8-9B9B-F78505EE2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1B32C-FEC2-4F71-8B22-6D18D5CB1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E69BE-599C-4C65-A0B4-DB2501A05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8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1100E-751F-44B3-8C8F-2C4B4E0EC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8BE0B-5E06-4DB2-90BA-1334EEBE5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44B4B-F0E3-4CEF-BC2B-6AF968EDE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1649D-95FC-45D8-B149-E4D596719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95BBF-366B-45D8-9BB2-A8D0E7241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12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DF995-D879-4A1B-8E08-02E0F723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481C1-0AE2-48B9-92DC-1CF7C47F0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A03D2-AFE3-4FE3-AB9F-E4685F3D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54466-F5BD-490A-9F80-96A1B0787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E082-AFBC-4AE5-AE58-78C21A772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81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DEE8-F528-4657-9A28-CC9D1AD80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3FD4B-62F9-49ED-A9A3-C1E6AE854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9D6FE-BCAC-4685-967B-28BEEB56F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A96FA-C870-4DC5-ADA4-FC9A511E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56F0A-C0EA-429E-9314-186D2B8EE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875B9-22C7-4C21-BD51-CD898C57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44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1F455-8274-45BF-8963-05E44EA48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4A711-4F9E-443E-A016-9976E28A3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10ADC-3970-4DDF-BEB8-AC21C29F3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8D2FB0-6AEE-4EF8-BCB2-0AC0F0B29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55FBAC-3FB0-4550-A053-F052C61902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63595C-7969-46EF-9CAB-696BCB64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AF84E1-C7A3-4D15-871A-A527DEDBF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933E1C-2C41-49B8-8CEE-CC273E7B9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828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EF30D-29FE-4801-88FF-A8BEB6C21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25A35-6102-4009-A957-8255AA1BA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7C39D-AF8E-4F6C-A42D-B680A210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3D92BB-7007-4541-81FD-D6DB164B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3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A0F5E-15FB-40D1-8878-20E7BA811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F2171E-552A-4D0A-B6FF-40AB63E4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F0C9A-435C-463F-B61F-DCA9BD906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4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2550C-0770-47AD-B466-9DD8C34E4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C4939-1B94-4EE9-AA2E-11486658C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069B5-7468-479D-B7C4-1A14E5765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97E01-1B85-4728-8CA4-D7F729DC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561A8E-5BE7-4E21-80CA-2A08BBD7E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CD333-0A8C-4162-852A-D870F3726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91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9C119-41C8-41BE-95BA-316440B04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83828-3194-4653-AB68-43242725F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E16AF-32FE-4ADC-8291-31D11F5CC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74B06A-8227-4144-8BF4-26589E183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FE3FA-6F38-491B-AAA3-EA367D1D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DA2564-F380-44B8-B253-4AFA62F42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53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007CF-A5F3-4747-8B1F-D18500CA2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4EE26-A3FA-455A-93D5-A620AC0F5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D585C-F73D-49E0-A651-FDCE3C77E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0E20B-4DBE-48CC-8F33-06B799D8FDB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85FE5-A5E5-46B2-9B35-8329A549E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0300D-C1E4-4B89-8CAE-667F9D30B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AFFC3-4E26-424F-BAC4-EEB850514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82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CSDA-internal/ufo/issues/177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11" Type="http://schemas.openxmlformats.org/officeDocument/2006/relationships/image" Target="../media/image9.png"/><Relationship Id="rId5" Type="http://schemas.openxmlformats.org/officeDocument/2006/relationships/image" Target="../media/image1.png"/><Relationship Id="rId15" Type="http://schemas.openxmlformats.org/officeDocument/2006/relationships/image" Target="../media/image13.png"/><Relationship Id="rId10" Type="http://schemas.openxmlformats.org/officeDocument/2006/relationships/image" Target="../media/image6.svg"/><Relationship Id="rId4" Type="http://schemas.openxmlformats.org/officeDocument/2006/relationships/image" Target="../media/image8.svg"/><Relationship Id="rId9" Type="http://schemas.openxmlformats.org/officeDocument/2006/relationships/image" Target="../media/image5.png"/><Relationship Id="rId1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CSDA-internal/ufo/issues/177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B50CF-CDE0-461C-9A62-F616D99DB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4486"/>
            <a:ext cx="10515600" cy="498247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i="0" dirty="0">
                <a:effectLst/>
              </a:rPr>
              <a:t>Decouple filter variables and simulated variables #1778</a:t>
            </a:r>
          </a:p>
          <a:p>
            <a:pPr marL="514350" indent="-514350">
              <a:buFont typeface="+mj-lt"/>
              <a:buAutoNum type="arabicPeriod"/>
            </a:pPr>
            <a:endParaRPr lang="en-US" i="0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0" dirty="0">
                <a:effectLst/>
              </a:rPr>
              <a:t>Use mapping file to associate IODA variable names with </a:t>
            </a:r>
            <a:r>
              <a:rPr lang="en-US" i="0" dirty="0" err="1">
                <a:effectLst/>
              </a:rPr>
              <a:t>GeoVaL</a:t>
            </a:r>
            <a:r>
              <a:rPr lang="en-US" i="0" dirty="0">
                <a:effectLst/>
              </a:rPr>
              <a:t> names</a:t>
            </a:r>
            <a:r>
              <a:rPr lang="en-US" dirty="0"/>
              <a:t> #1777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i="0" dirty="0">
                <a:effectLst/>
              </a:rPr>
              <a:t>Filter ordering: what you see is what you get #1675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95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B50CF-CDE0-461C-9A62-F616D99DB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75" y="313038"/>
            <a:ext cx="11730681" cy="5863925"/>
          </a:xfrm>
        </p:spPr>
        <p:txBody>
          <a:bodyPr/>
          <a:lstStyle/>
          <a:p>
            <a:pPr marL="0" indent="0">
              <a:buNone/>
            </a:pPr>
            <a:r>
              <a:rPr lang="en-US" sz="3600" i="0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Decouple filter variables and simulated variables</a:t>
            </a:r>
            <a:r>
              <a:rPr lang="en-US" sz="3600" i="0" dirty="0">
                <a:effectLst/>
              </a:rPr>
              <a:t> #1778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Disassociate the observation processing (pre and prior filters) from the calculation of H(x) and assimilation. </a:t>
            </a:r>
          </a:p>
          <a:p>
            <a:pPr marL="0" indent="0">
              <a:buNone/>
            </a:pPr>
            <a:r>
              <a:rPr lang="en-GB" dirty="0"/>
              <a:t>This is necessary because some observation processing requires </a:t>
            </a:r>
            <a:r>
              <a:rPr lang="en-GB" dirty="0" err="1"/>
              <a:t>obsValues</a:t>
            </a:r>
            <a:r>
              <a:rPr lang="en-GB" dirty="0"/>
              <a:t> and their associated bias, </a:t>
            </a:r>
            <a:r>
              <a:rPr lang="en-GB" dirty="0" err="1"/>
              <a:t>obsError</a:t>
            </a:r>
            <a:r>
              <a:rPr lang="en-GB" dirty="0"/>
              <a:t>, etc even though the variables are not used in the assimilation and </a:t>
            </a:r>
            <a:r>
              <a:rPr lang="en-GB" u="sng" dirty="0"/>
              <a:t>do not require a H(x).</a:t>
            </a:r>
            <a:endParaRPr lang="en-GB" b="1" u="sng" dirty="0">
              <a:cs typeface="Calibri" panose="020F0502020204030204"/>
            </a:endParaRPr>
          </a:p>
          <a:p>
            <a:pPr marL="0" indent="0">
              <a:buNone/>
            </a:pPr>
            <a:endParaRPr lang="en-US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23837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AFD961CF-9A86-49FF-91AB-9FFAEBAFB498}"/>
              </a:ext>
            </a:extLst>
          </p:cNvPr>
          <p:cNvGrpSpPr/>
          <p:nvPr/>
        </p:nvGrpSpPr>
        <p:grpSpPr>
          <a:xfrm>
            <a:off x="125097" y="85403"/>
            <a:ext cx="11908523" cy="6816370"/>
            <a:chOff x="125097" y="85403"/>
            <a:chExt cx="11908523" cy="681637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009BF1-3DD9-43D0-B5B8-C02925752098}"/>
                </a:ext>
              </a:extLst>
            </p:cNvPr>
            <p:cNvSpPr/>
            <p:nvPr/>
          </p:nvSpPr>
          <p:spPr>
            <a:xfrm>
              <a:off x="3847301" y="85403"/>
              <a:ext cx="8156230" cy="2599608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Cylinder 3">
              <a:extLst>
                <a:ext uri="{FF2B5EF4-FFF2-40B4-BE49-F238E27FC236}">
                  <a16:creationId xmlns:a16="http://schemas.microsoft.com/office/drawing/2014/main" id="{05DA0101-6270-4859-BDAB-401809A9984E}"/>
                </a:ext>
              </a:extLst>
            </p:cNvPr>
            <p:cNvSpPr/>
            <p:nvPr/>
          </p:nvSpPr>
          <p:spPr>
            <a:xfrm>
              <a:off x="325492" y="1739814"/>
              <a:ext cx="1068149" cy="687401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err="1"/>
                <a:t>Obs</a:t>
              </a:r>
              <a:r>
                <a:rPr lang="en-GB"/>
                <a:t> file</a:t>
              </a:r>
            </a:p>
          </p:txBody>
        </p:sp>
        <p:sp>
          <p:nvSpPr>
            <p:cNvPr id="5" name="Flowchart: Alternate Process 4">
              <a:extLst>
                <a:ext uri="{FF2B5EF4-FFF2-40B4-BE49-F238E27FC236}">
                  <a16:creationId xmlns:a16="http://schemas.microsoft.com/office/drawing/2014/main" id="{EB45D41E-9A48-47BF-869A-B65A2CC5AD13}"/>
                </a:ext>
              </a:extLst>
            </p:cNvPr>
            <p:cNvSpPr/>
            <p:nvPr/>
          </p:nvSpPr>
          <p:spPr>
            <a:xfrm>
              <a:off x="581018" y="667621"/>
              <a:ext cx="1051964" cy="550258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IODA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A68D464-FA7E-4668-A267-11EE12FC19AC}"/>
                </a:ext>
              </a:extLst>
            </p:cNvPr>
            <p:cNvGrpSpPr/>
            <p:nvPr/>
          </p:nvGrpSpPr>
          <p:grpSpPr>
            <a:xfrm>
              <a:off x="1962700" y="239315"/>
              <a:ext cx="1149069" cy="1437465"/>
              <a:chOff x="3369443" y="327726"/>
              <a:chExt cx="1149069" cy="1437465"/>
            </a:xfrm>
          </p:grpSpPr>
          <p:sp>
            <p:nvSpPr>
              <p:cNvPr id="6" name="Flowchart: Document 5">
                <a:extLst>
                  <a:ext uri="{FF2B5EF4-FFF2-40B4-BE49-F238E27FC236}">
                    <a16:creationId xmlns:a16="http://schemas.microsoft.com/office/drawing/2014/main" id="{7C22510D-6EE6-4B12-BC7A-B1C05E43824F}"/>
                  </a:ext>
                </a:extLst>
              </p:cNvPr>
              <p:cNvSpPr/>
              <p:nvPr/>
            </p:nvSpPr>
            <p:spPr>
              <a:xfrm>
                <a:off x="3369443" y="327727"/>
                <a:ext cx="1149069" cy="1437464"/>
              </a:xfrm>
              <a:prstGeom prst="flowChartDocumen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9EFC3E-884B-4CC7-BA99-FAA2355DA595}"/>
                  </a:ext>
                </a:extLst>
              </p:cNvPr>
              <p:cNvSpPr txBox="1"/>
              <p:nvPr/>
            </p:nvSpPr>
            <p:spPr>
              <a:xfrm>
                <a:off x="3369443" y="327726"/>
                <a:ext cx="11490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err="1"/>
                  <a:t>ObsSpace</a:t>
                </a:r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96319B-0077-4783-B872-472EBDF21F9A}"/>
                  </a:ext>
                </a:extLst>
              </p:cNvPr>
              <p:cNvSpPr txBox="1"/>
              <p:nvPr/>
            </p:nvSpPr>
            <p:spPr>
              <a:xfrm>
                <a:off x="3405572" y="512392"/>
                <a:ext cx="1052557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/>
                  <a:t>…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200"/>
                  <a:t>…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F5EE910-6128-4405-B0CB-B18001666B74}"/>
                </a:ext>
              </a:extLst>
            </p:cNvPr>
            <p:cNvGrpSpPr/>
            <p:nvPr/>
          </p:nvGrpSpPr>
          <p:grpSpPr>
            <a:xfrm>
              <a:off x="125097" y="2615264"/>
              <a:ext cx="3350577" cy="2296640"/>
              <a:chOff x="297845" y="788126"/>
              <a:chExt cx="3350577" cy="2296640"/>
            </a:xfrm>
          </p:grpSpPr>
          <p:sp>
            <p:nvSpPr>
              <p:cNvPr id="23" name="Rectangle: Single Corner Rounded 22">
                <a:extLst>
                  <a:ext uri="{FF2B5EF4-FFF2-40B4-BE49-F238E27FC236}">
                    <a16:creationId xmlns:a16="http://schemas.microsoft.com/office/drawing/2014/main" id="{5BAF126A-9330-4E03-B96B-630B9B01902B}"/>
                  </a:ext>
                </a:extLst>
              </p:cNvPr>
              <p:cNvSpPr/>
              <p:nvPr/>
            </p:nvSpPr>
            <p:spPr>
              <a:xfrm>
                <a:off x="392111" y="813759"/>
                <a:ext cx="3256311" cy="2178441"/>
              </a:xfrm>
              <a:prstGeom prst="round1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6B14501-030B-46CA-A999-ABE2C9CBF1B6}"/>
                  </a:ext>
                </a:extLst>
              </p:cNvPr>
              <p:cNvSpPr txBox="1"/>
              <p:nvPr/>
            </p:nvSpPr>
            <p:spPr>
              <a:xfrm>
                <a:off x="297845" y="788126"/>
                <a:ext cx="76596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 err="1"/>
                  <a:t>Yaml</a:t>
                </a:r>
                <a:endParaRPr lang="en-GB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9D0D80-C9A9-4DD0-BEE0-BB769ADB692D}"/>
                  </a:ext>
                </a:extLst>
              </p:cNvPr>
              <p:cNvSpPr txBox="1"/>
              <p:nvPr/>
            </p:nvSpPr>
            <p:spPr>
              <a:xfrm>
                <a:off x="498240" y="1053441"/>
                <a:ext cx="3000984" cy="2031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400" dirty="0"/>
                  <a:t>….</a:t>
                </a:r>
              </a:p>
              <a:p>
                <a:r>
                  <a:rPr lang="en-GB" sz="1400" dirty="0"/>
                  <a:t>simulated variables: […, </a:t>
                </a:r>
                <a:endParaRPr lang="en-GB" sz="1400" dirty="0">
                  <a:cs typeface="Calibri"/>
                </a:endParaRPr>
              </a:p>
              <a:p>
                <a:r>
                  <a:rPr lang="en-GB" sz="1400" dirty="0"/>
                  <a:t>                                        </a:t>
                </a:r>
                <a:r>
                  <a:rPr lang="en-GB" sz="1400" b="1" dirty="0">
                    <a:solidFill>
                      <a:schemeClr val="bg1"/>
                    </a:solidFill>
                  </a:rPr>
                  <a:t>Pressure 1, </a:t>
                </a:r>
              </a:p>
              <a:p>
                <a:r>
                  <a:rPr lang="en-GB" sz="1400" b="1" dirty="0">
                    <a:solidFill>
                      <a:schemeClr val="bg1"/>
                    </a:solidFill>
                  </a:rPr>
                  <a:t>                                        Pressure 2,  </a:t>
                </a:r>
              </a:p>
              <a:p>
                <a:r>
                  <a:rPr lang="en-GB" sz="1400" b="1" dirty="0">
                    <a:solidFill>
                      <a:schemeClr val="bg1"/>
                    </a:solidFill>
                  </a:rPr>
                  <a:t>                                        Pressure 3</a:t>
                </a:r>
                <a:r>
                  <a:rPr lang="en-GB" sz="1400" dirty="0"/>
                  <a:t>, … ]</a:t>
                </a:r>
              </a:p>
              <a:p>
                <a:r>
                  <a:rPr lang="en-GB" sz="1400" dirty="0"/>
                  <a:t>….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derived simulated variables: [</a:t>
                </a:r>
                <a:r>
                  <a:rPr lang="en-GB" sz="1400" b="1" dirty="0" err="1">
                    <a:solidFill>
                      <a:srgbClr val="FF0000"/>
                    </a:solidFill>
                  </a:rPr>
                  <a:t>Pstar</a:t>
                </a:r>
                <a:r>
                  <a:rPr lang="en-GB" sz="1400" dirty="0"/>
                  <a:t>]</a:t>
                </a:r>
              </a:p>
              <a:p>
                <a:endParaRPr lang="en-GB" sz="1400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654767C-96CB-4CAA-BC31-D30892D1E109}"/>
                </a:ext>
              </a:extLst>
            </p:cNvPr>
            <p:cNvGrpSpPr/>
            <p:nvPr/>
          </p:nvGrpSpPr>
          <p:grpSpPr>
            <a:xfrm>
              <a:off x="4031981" y="202191"/>
              <a:ext cx="1769040" cy="1504742"/>
              <a:chOff x="5073481" y="260449"/>
              <a:chExt cx="1769040" cy="1504742"/>
            </a:xfrm>
          </p:grpSpPr>
          <p:sp>
            <p:nvSpPr>
              <p:cNvPr id="10" name="Flowchart: Alternate Process 9">
                <a:extLst>
                  <a:ext uri="{FF2B5EF4-FFF2-40B4-BE49-F238E27FC236}">
                    <a16:creationId xmlns:a16="http://schemas.microsoft.com/office/drawing/2014/main" id="{CD00B5AF-BF9E-4D3F-80D1-2F61195A2ED6}"/>
                  </a:ext>
                </a:extLst>
              </p:cNvPr>
              <p:cNvSpPr/>
              <p:nvPr/>
            </p:nvSpPr>
            <p:spPr>
              <a:xfrm>
                <a:off x="5073481" y="260449"/>
                <a:ext cx="1769040" cy="1504742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11D512-40DD-4DF8-866C-DFAF6078F541}"/>
                  </a:ext>
                </a:extLst>
              </p:cNvPr>
              <p:cNvSpPr txBox="1"/>
              <p:nvPr/>
            </p:nvSpPr>
            <p:spPr>
              <a:xfrm>
                <a:off x="5193909" y="318641"/>
                <a:ext cx="1526526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Accept/Reject</a:t>
                </a:r>
              </a:p>
              <a:p>
                <a:pPr algn="ctr"/>
                <a:r>
                  <a:rPr lang="en-GB" sz="1400"/>
                  <a:t>…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400"/>
                  <a:t>…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6BC1B1A-71F0-4075-A7F4-E5250CDA051A}"/>
                </a:ext>
              </a:extLst>
            </p:cNvPr>
            <p:cNvGrpSpPr/>
            <p:nvPr/>
          </p:nvGrpSpPr>
          <p:grpSpPr>
            <a:xfrm>
              <a:off x="8892826" y="552336"/>
              <a:ext cx="2968000" cy="890447"/>
              <a:chOff x="5338238" y="2182199"/>
              <a:chExt cx="2968000" cy="890447"/>
            </a:xfrm>
          </p:grpSpPr>
          <p:sp>
            <p:nvSpPr>
              <p:cNvPr id="19" name="Flowchart: Alternate Process 18">
                <a:extLst>
                  <a:ext uri="{FF2B5EF4-FFF2-40B4-BE49-F238E27FC236}">
                    <a16:creationId xmlns:a16="http://schemas.microsoft.com/office/drawing/2014/main" id="{8E4BD52D-3C20-479C-823A-B1B0C7FDA157}"/>
                  </a:ext>
                </a:extLst>
              </p:cNvPr>
              <p:cNvSpPr/>
              <p:nvPr/>
            </p:nvSpPr>
            <p:spPr>
              <a:xfrm>
                <a:off x="5338238" y="2182509"/>
                <a:ext cx="2968000" cy="890137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16BDFA6-A882-4A5C-B0B1-6D067BDE7B01}"/>
                  </a:ext>
                </a:extLst>
              </p:cNvPr>
              <p:cNvSpPr txBox="1"/>
              <p:nvPr/>
            </p:nvSpPr>
            <p:spPr>
              <a:xfrm>
                <a:off x="5338238" y="2182199"/>
                <a:ext cx="290829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Variable Transform </a:t>
                </a:r>
                <a:r>
                  <a:rPr lang="en-GB" sz="1800" err="1"/>
                  <a:t>Pstar</a:t>
                </a:r>
                <a:endParaRPr lang="en-GB" sz="1800"/>
              </a:p>
              <a:p>
                <a:pPr algn="ctr"/>
                <a:r>
                  <a:rPr lang="en-GB" sz="1400"/>
                  <a:t>Using </a:t>
                </a:r>
                <a:r>
                  <a:rPr lang="en-GB" sz="1400" err="1"/>
                  <a:t>obsValue</a:t>
                </a:r>
                <a:r>
                  <a:rPr lang="en-GB" sz="1400"/>
                  <a:t>, QC, </a:t>
                </a:r>
                <a:r>
                  <a:rPr lang="en-GB" sz="1400" err="1"/>
                  <a:t>ObsError</a:t>
                </a:r>
                <a:r>
                  <a:rPr lang="en-GB" sz="1400"/>
                  <a:t> of </a:t>
                </a:r>
                <a:r>
                  <a:rPr lang="en-GB" sz="1400">
                    <a:solidFill>
                      <a:schemeClr val="bg1"/>
                    </a:solidFill>
                  </a:rPr>
                  <a:t>pressure 1,2,3 </a:t>
                </a:r>
                <a:r>
                  <a:rPr lang="en-GB" sz="1400"/>
                  <a:t>to create a new (</a:t>
                </a:r>
                <a:r>
                  <a:rPr lang="en-GB" sz="1400" err="1">
                    <a:solidFill>
                      <a:srgbClr val="FF0000"/>
                    </a:solidFill>
                  </a:rPr>
                  <a:t>Pstar</a:t>
                </a:r>
                <a:r>
                  <a:rPr lang="en-GB" sz="1400"/>
                  <a:t>)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B19D449-284B-448B-9D71-45DF6900AB36}"/>
                </a:ext>
              </a:extLst>
            </p:cNvPr>
            <p:cNvGrpSpPr/>
            <p:nvPr/>
          </p:nvGrpSpPr>
          <p:grpSpPr>
            <a:xfrm>
              <a:off x="6139734" y="203624"/>
              <a:ext cx="2425301" cy="1504742"/>
              <a:chOff x="7259901" y="267852"/>
              <a:chExt cx="2425301" cy="1504742"/>
            </a:xfrm>
          </p:grpSpPr>
          <p:sp>
            <p:nvSpPr>
              <p:cNvPr id="22" name="Flowchart: Alternate Process 21">
                <a:extLst>
                  <a:ext uri="{FF2B5EF4-FFF2-40B4-BE49-F238E27FC236}">
                    <a16:creationId xmlns:a16="http://schemas.microsoft.com/office/drawing/2014/main" id="{64EE129A-D8E1-450A-883F-C1D639453E12}"/>
                  </a:ext>
                </a:extLst>
              </p:cNvPr>
              <p:cNvSpPr/>
              <p:nvPr/>
            </p:nvSpPr>
            <p:spPr>
              <a:xfrm>
                <a:off x="7259901" y="267852"/>
                <a:ext cx="2425301" cy="1504742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D95EF85-1EFD-4A13-AF6A-FADA5402B473}"/>
                  </a:ext>
                </a:extLst>
              </p:cNvPr>
              <p:cNvSpPr txBox="1"/>
              <p:nvPr/>
            </p:nvSpPr>
            <p:spPr>
              <a:xfrm>
                <a:off x="7325037" y="326044"/>
                <a:ext cx="2338874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Assign Bias / </a:t>
                </a:r>
                <a:r>
                  <a:rPr lang="en-GB" sz="1800" err="1"/>
                  <a:t>ObsError</a:t>
                </a:r>
                <a:endParaRPr lang="en-GB" sz="1800"/>
              </a:p>
              <a:p>
                <a:pPr algn="ctr"/>
                <a:r>
                  <a:rPr lang="en-GB" sz="1400"/>
                  <a:t>…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400"/>
                  <a:t>…</a:t>
                </a:r>
              </a:p>
            </p:txBody>
          </p:sp>
        </p:grp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33FFB6DF-0F7F-4A8D-8E76-07700763CBD1}"/>
                </a:ext>
              </a:extLst>
            </p:cNvPr>
            <p:cNvCxnSpPr>
              <a:cxnSpLocks/>
              <a:stCxn id="5" idx="3"/>
              <a:endCxn id="6" idx="1"/>
            </p:cNvCxnSpPr>
            <p:nvPr/>
          </p:nvCxnSpPr>
          <p:spPr>
            <a:xfrm>
              <a:off x="1632982" y="942750"/>
              <a:ext cx="329718" cy="1529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DB817DB5-5DE6-4CB6-A080-B6AFC160E882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 flipV="1">
              <a:off x="3111769" y="954562"/>
              <a:ext cx="920212" cy="3486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Elbow 29">
              <a:extLst>
                <a:ext uri="{FF2B5EF4-FFF2-40B4-BE49-F238E27FC236}">
                  <a16:creationId xmlns:a16="http://schemas.microsoft.com/office/drawing/2014/main" id="{B7EA0149-EF8D-4F94-9222-11D6C2A99898}"/>
                </a:ext>
              </a:extLst>
            </p:cNvPr>
            <p:cNvCxnSpPr>
              <a:cxnSpLocks/>
              <a:stCxn id="22" idx="3"/>
              <a:endCxn id="20" idx="1"/>
            </p:cNvCxnSpPr>
            <p:nvPr/>
          </p:nvCxnSpPr>
          <p:spPr>
            <a:xfrm flipV="1">
              <a:off x="8565035" y="952446"/>
              <a:ext cx="327791" cy="354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29">
              <a:extLst>
                <a:ext uri="{FF2B5EF4-FFF2-40B4-BE49-F238E27FC236}">
                  <a16:creationId xmlns:a16="http://schemas.microsoft.com/office/drawing/2014/main" id="{8103B6B7-BA38-416F-807F-773BF786673E}"/>
                </a:ext>
              </a:extLst>
            </p:cNvPr>
            <p:cNvCxnSpPr>
              <a:cxnSpLocks/>
              <a:stCxn id="10" idx="3"/>
              <a:endCxn id="22" idx="1"/>
            </p:cNvCxnSpPr>
            <p:nvPr/>
          </p:nvCxnSpPr>
          <p:spPr>
            <a:xfrm>
              <a:off x="5801021" y="954562"/>
              <a:ext cx="338713" cy="143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2D01F5AF-EF86-4174-8EBB-22C15B4CCF02}"/>
                </a:ext>
              </a:extLst>
            </p:cNvPr>
            <p:cNvCxnSpPr>
              <a:cxnSpLocks/>
              <a:stCxn id="4" idx="2"/>
              <a:endCxn id="5" idx="1"/>
            </p:cNvCxnSpPr>
            <p:nvPr/>
          </p:nvCxnSpPr>
          <p:spPr>
            <a:xfrm rot="10800000" flipH="1">
              <a:off x="325492" y="942751"/>
              <a:ext cx="255526" cy="1140765"/>
            </a:xfrm>
            <a:prstGeom prst="bentConnector3">
              <a:avLst>
                <a:gd name="adj1" fmla="val -89463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F7F4E2B-2633-4920-AF20-4F416E32103B}"/>
                </a:ext>
              </a:extLst>
            </p:cNvPr>
            <p:cNvGrpSpPr/>
            <p:nvPr/>
          </p:nvGrpSpPr>
          <p:grpSpPr>
            <a:xfrm>
              <a:off x="9079591" y="1980123"/>
              <a:ext cx="2621779" cy="466241"/>
              <a:chOff x="9266338" y="1876776"/>
              <a:chExt cx="2621779" cy="466241"/>
            </a:xfrm>
          </p:grpSpPr>
          <p:sp>
            <p:nvSpPr>
              <p:cNvPr id="24" name="Flowchart: Alternate Process 23">
                <a:extLst>
                  <a:ext uri="{FF2B5EF4-FFF2-40B4-BE49-F238E27FC236}">
                    <a16:creationId xmlns:a16="http://schemas.microsoft.com/office/drawing/2014/main" id="{7DD0BF06-8BEB-445E-9961-3A3C49B5BF6F}"/>
                  </a:ext>
                </a:extLst>
              </p:cNvPr>
              <p:cNvSpPr/>
              <p:nvPr/>
            </p:nvSpPr>
            <p:spPr>
              <a:xfrm>
                <a:off x="9266338" y="1876776"/>
                <a:ext cx="2594488" cy="466241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775903B-937E-4DD9-AFD9-695E5C95257E}"/>
                  </a:ext>
                </a:extLst>
              </p:cNvPr>
              <p:cNvSpPr txBox="1"/>
              <p:nvPr/>
            </p:nvSpPr>
            <p:spPr>
              <a:xfrm>
                <a:off x="9293629" y="1917997"/>
                <a:ext cx="259448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H(x) </a:t>
                </a:r>
              </a:p>
            </p:txBody>
          </p:sp>
        </p:grpSp>
        <p:cxnSp>
          <p:nvCxnSpPr>
            <p:cNvPr id="48" name="Connector: Elbow 29">
              <a:extLst>
                <a:ext uri="{FF2B5EF4-FFF2-40B4-BE49-F238E27FC236}">
                  <a16:creationId xmlns:a16="http://schemas.microsoft.com/office/drawing/2014/main" id="{D40C5AF6-C204-446A-889A-7DC3A97CFBAD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10376826" y="1442783"/>
              <a:ext cx="9" cy="5373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0F6AF542-D114-4056-AE2F-D20F7242AFD3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rot="5400000" flipH="1" flipV="1">
              <a:off x="2738645" y="1515625"/>
              <a:ext cx="234147" cy="2016399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Graphic 62" descr="Badge with solid fill">
              <a:extLst>
                <a:ext uri="{FF2B5EF4-FFF2-40B4-BE49-F238E27FC236}">
                  <a16:creationId xmlns:a16="http://schemas.microsoft.com/office/drawing/2014/main" id="{E76E274B-0E33-41E2-A58E-CFB61C806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3570" y="3343061"/>
              <a:ext cx="360000" cy="360000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214F716-7BD1-4C49-88CE-0DDAD7E8FE17}"/>
                </a:ext>
              </a:extLst>
            </p:cNvPr>
            <p:cNvGrpSpPr/>
            <p:nvPr/>
          </p:nvGrpSpPr>
          <p:grpSpPr>
            <a:xfrm>
              <a:off x="3850376" y="3164553"/>
              <a:ext cx="8183244" cy="584775"/>
              <a:chOff x="3800257" y="3127243"/>
              <a:chExt cx="8183244" cy="584775"/>
            </a:xfrm>
          </p:grpSpPr>
          <p:pic>
            <p:nvPicPr>
              <p:cNvPr id="59" name="Graphic 58" descr="Badge with solid fill">
                <a:extLst>
                  <a:ext uri="{FF2B5EF4-FFF2-40B4-BE49-F238E27FC236}">
                    <a16:creationId xmlns:a16="http://schemas.microsoft.com/office/drawing/2014/main" id="{3AA6010F-C7F8-445F-8E7E-14A5973F85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00257" y="3164101"/>
                <a:ext cx="360000" cy="360000"/>
              </a:xfrm>
              <a:prstGeom prst="rect">
                <a:avLst/>
              </a:prstGeom>
            </p:spPr>
          </p:pic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76148C6-847C-4075-A415-C319764C45BC}"/>
                  </a:ext>
                </a:extLst>
              </p:cNvPr>
              <p:cNvSpPr txBox="1"/>
              <p:nvPr/>
            </p:nvSpPr>
            <p:spPr>
              <a:xfrm>
                <a:off x="4132379" y="3127243"/>
                <a:ext cx="7851122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/>
                  <a:t>In order to get </a:t>
                </a:r>
                <a:r>
                  <a:rPr lang="en-GB" sz="1600" err="1"/>
                  <a:t>ObsError</a:t>
                </a:r>
                <a:r>
                  <a:rPr lang="en-GB" sz="1600"/>
                  <a:t>, bias and </a:t>
                </a:r>
                <a:r>
                  <a:rPr lang="en-GB" sz="1600" err="1"/>
                  <a:t>Qcflag</a:t>
                </a:r>
                <a:r>
                  <a:rPr lang="en-GB" sz="1600"/>
                  <a:t> associated to a specific </a:t>
                </a:r>
                <a:r>
                  <a:rPr lang="en-GB" sz="1600" err="1"/>
                  <a:t>ObsValue</a:t>
                </a:r>
                <a:r>
                  <a:rPr lang="en-GB" sz="1600"/>
                  <a:t> we must declare the variables in the </a:t>
                </a:r>
                <a:r>
                  <a:rPr lang="en-GB" sz="1600" b="1"/>
                  <a:t>simulated variables </a:t>
                </a:r>
                <a:r>
                  <a:rPr lang="en-GB" sz="1600"/>
                  <a:t>list even </a:t>
                </a:r>
                <a:r>
                  <a:rPr lang="en-GB" sz="1600" b="1" u="sng"/>
                  <a:t>if we don’t assimilate them</a:t>
                </a:r>
                <a:r>
                  <a:rPr lang="en-GB" sz="1600"/>
                  <a:t>.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6E584E6-3B2F-4BFC-A96E-D0B4D0E3975D}"/>
                </a:ext>
              </a:extLst>
            </p:cNvPr>
            <p:cNvGrpSpPr/>
            <p:nvPr/>
          </p:nvGrpSpPr>
          <p:grpSpPr>
            <a:xfrm>
              <a:off x="3850376" y="3728693"/>
              <a:ext cx="8183244" cy="830997"/>
              <a:chOff x="3800257" y="3745688"/>
              <a:chExt cx="8183244" cy="830997"/>
            </a:xfrm>
          </p:grpSpPr>
          <p:pic>
            <p:nvPicPr>
              <p:cNvPr id="60" name="Graphic 59" descr="Badge 3 with solid fill">
                <a:extLst>
                  <a:ext uri="{FF2B5EF4-FFF2-40B4-BE49-F238E27FC236}">
                    <a16:creationId xmlns:a16="http://schemas.microsoft.com/office/drawing/2014/main" id="{10016A57-FAE9-47EA-B43A-F31CAB5C1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800257" y="3745688"/>
                <a:ext cx="360000" cy="360000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4A2701F-7709-49DA-B890-F6FE3FDCA571}"/>
                  </a:ext>
                </a:extLst>
              </p:cNvPr>
              <p:cNvSpPr txBox="1"/>
              <p:nvPr/>
            </p:nvSpPr>
            <p:spPr>
              <a:xfrm>
                <a:off x="4132379" y="3745688"/>
                <a:ext cx="7851122" cy="8309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 dirty="0"/>
                  <a:t>In order to get </a:t>
                </a:r>
                <a:r>
                  <a:rPr lang="en-GB" sz="1600" dirty="0" err="1"/>
                  <a:t>ObsError</a:t>
                </a:r>
                <a:r>
                  <a:rPr lang="en-GB" sz="1600" dirty="0"/>
                  <a:t>, bias and </a:t>
                </a:r>
                <a:r>
                  <a:rPr lang="en-GB" sz="1600" dirty="0" err="1"/>
                  <a:t>Qcflag</a:t>
                </a:r>
                <a:r>
                  <a:rPr lang="en-GB" sz="1600" dirty="0"/>
                  <a:t> associated to a specific </a:t>
                </a:r>
                <a:r>
                  <a:rPr lang="en-GB" sz="1600" dirty="0" err="1"/>
                  <a:t>DeriveObsValue</a:t>
                </a:r>
                <a:r>
                  <a:rPr lang="en-GB" sz="1600" dirty="0"/>
                  <a:t> (here </a:t>
                </a:r>
                <a:r>
                  <a:rPr lang="en-GB" sz="1600" dirty="0" err="1"/>
                  <a:t>Pstar</a:t>
                </a:r>
                <a:r>
                  <a:rPr lang="en-GB" sz="1600" dirty="0"/>
                  <a:t>), we need to declare </a:t>
                </a:r>
                <a:r>
                  <a:rPr lang="en-GB" sz="1600" dirty="0">
                    <a:ea typeface="+mn-lt"/>
                    <a:cs typeface="+mn-lt"/>
                  </a:rPr>
                  <a:t>the variable in the </a:t>
                </a:r>
                <a:r>
                  <a:rPr lang="en-GB" sz="1600" b="1" dirty="0">
                    <a:ea typeface="+mn-lt"/>
                    <a:cs typeface="+mn-lt"/>
                  </a:rPr>
                  <a:t>derived simulated variables </a:t>
                </a:r>
                <a:r>
                  <a:rPr lang="en-GB" sz="1600" dirty="0">
                    <a:ea typeface="+mn-lt"/>
                    <a:cs typeface="+mn-lt"/>
                  </a:rPr>
                  <a:t>list</a:t>
                </a:r>
                <a:r>
                  <a:rPr lang="en-GB" sz="1600" dirty="0"/>
                  <a:t> (</a:t>
                </a:r>
                <a:r>
                  <a:rPr lang="en-GB" sz="1600" dirty="0">
                    <a:ea typeface="+mn-lt"/>
                    <a:cs typeface="+mn-lt"/>
                  </a:rPr>
                  <a:t>even if we don’t assimilate it)</a:t>
                </a:r>
                <a:r>
                  <a:rPr lang="en-GB" sz="1600" dirty="0"/>
                  <a:t>.</a:t>
                </a:r>
              </a:p>
            </p:txBody>
          </p:sp>
        </p:grpSp>
        <p:pic>
          <p:nvPicPr>
            <p:cNvPr id="66" name="Graphic 65" descr="Badge 3 with solid fill">
              <a:extLst>
                <a:ext uri="{FF2B5EF4-FFF2-40B4-BE49-F238E27FC236}">
                  <a16:creationId xmlns:a16="http://schemas.microsoft.com/office/drawing/2014/main" id="{0C87C7AA-EC19-4479-A8D2-B4A5CAEBA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041075" y="4332650"/>
              <a:ext cx="360000" cy="360000"/>
            </a:xfrm>
            <a:prstGeom prst="rect">
              <a:avLst/>
            </a:prstGeom>
          </p:spPr>
        </p:pic>
        <p:pic>
          <p:nvPicPr>
            <p:cNvPr id="69" name="Graphic 68" descr="Badge 4 with solid fill">
              <a:extLst>
                <a:ext uri="{FF2B5EF4-FFF2-40B4-BE49-F238E27FC236}">
                  <a16:creationId xmlns:a16="http://schemas.microsoft.com/office/drawing/2014/main" id="{0F3F7622-3248-4E15-978F-F7DF234E7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538299" y="1346933"/>
              <a:ext cx="360000" cy="360000"/>
            </a:xfrm>
            <a:prstGeom prst="rect">
              <a:avLst/>
            </a:prstGeom>
          </p:spPr>
        </p:pic>
        <p:pic>
          <p:nvPicPr>
            <p:cNvPr id="70" name="Graphic 69" descr="Badge 4 with solid fill">
              <a:extLst>
                <a:ext uri="{FF2B5EF4-FFF2-40B4-BE49-F238E27FC236}">
                  <a16:creationId xmlns:a16="http://schemas.microsoft.com/office/drawing/2014/main" id="{6CBEFC57-BF75-4A12-9C4B-35AA9F4B6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287138" y="1327690"/>
              <a:ext cx="360000" cy="360000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DE53B1-3F95-4653-8759-4573E493B244}"/>
                </a:ext>
              </a:extLst>
            </p:cNvPr>
            <p:cNvGrpSpPr/>
            <p:nvPr/>
          </p:nvGrpSpPr>
          <p:grpSpPr>
            <a:xfrm>
              <a:off x="3850376" y="2792073"/>
              <a:ext cx="8183244" cy="360000"/>
              <a:chOff x="3800257" y="2737420"/>
              <a:chExt cx="8183244" cy="360000"/>
            </a:xfrm>
          </p:grpSpPr>
          <p:pic>
            <p:nvPicPr>
              <p:cNvPr id="58" name="Graphic 57" descr="Badge 1 with solid fill">
                <a:extLst>
                  <a:ext uri="{FF2B5EF4-FFF2-40B4-BE49-F238E27FC236}">
                    <a16:creationId xmlns:a16="http://schemas.microsoft.com/office/drawing/2014/main" id="{3E8E2EFF-F68A-48BD-B582-E791C9261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800257" y="2737420"/>
                <a:ext cx="360000" cy="360000"/>
              </a:xfrm>
              <a:prstGeom prst="rect">
                <a:avLst/>
              </a:prstGeom>
            </p:spPr>
          </p:pic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CAA04F8-1723-48B5-B49C-F98C70C79788}"/>
                  </a:ext>
                </a:extLst>
              </p:cNvPr>
              <p:cNvSpPr txBox="1"/>
              <p:nvPr/>
            </p:nvSpPr>
            <p:spPr>
              <a:xfrm>
                <a:off x="4132379" y="2737420"/>
                <a:ext cx="785112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/>
                  <a:t>We are reading three different pressure variables from each synop.</a:t>
                </a:r>
              </a:p>
            </p:txBody>
          </p:sp>
        </p:grpSp>
        <p:pic>
          <p:nvPicPr>
            <p:cNvPr id="72" name="Graphic 71" descr="Badge 1 with solid fill">
              <a:extLst>
                <a:ext uri="{FF2B5EF4-FFF2-40B4-BE49-F238E27FC236}">
                  <a16:creationId xmlns:a16="http://schemas.microsoft.com/office/drawing/2014/main" id="{0ACAC469-D8EF-46CF-9E00-A469DBF51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927565" y="1152490"/>
              <a:ext cx="360000" cy="360000"/>
            </a:xfrm>
            <a:prstGeom prst="rect">
              <a:avLst/>
            </a:prstGeom>
          </p:spPr>
        </p:pic>
        <p:pic>
          <p:nvPicPr>
            <p:cNvPr id="73" name="Graphic 72" descr="Badge 5 with solid fill">
              <a:extLst>
                <a:ext uri="{FF2B5EF4-FFF2-40B4-BE49-F238E27FC236}">
                  <a16:creationId xmlns:a16="http://schemas.microsoft.com/office/drawing/2014/main" id="{4B5DB611-2AF5-4C04-AA65-7E2D04B94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1579887" y="1275386"/>
              <a:ext cx="360000" cy="360000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93098DA-A464-44DC-88B4-0579B292818C}"/>
                </a:ext>
              </a:extLst>
            </p:cNvPr>
            <p:cNvGrpSpPr/>
            <p:nvPr/>
          </p:nvGrpSpPr>
          <p:grpSpPr>
            <a:xfrm>
              <a:off x="3850376" y="4466553"/>
              <a:ext cx="8183244" cy="849692"/>
              <a:chOff x="3800257" y="4331942"/>
              <a:chExt cx="8183244" cy="849692"/>
            </a:xfrm>
          </p:grpSpPr>
          <p:pic>
            <p:nvPicPr>
              <p:cNvPr id="61" name="Graphic 60" descr="Badge 4 with solid fill">
                <a:extLst>
                  <a:ext uri="{FF2B5EF4-FFF2-40B4-BE49-F238E27FC236}">
                    <a16:creationId xmlns:a16="http://schemas.microsoft.com/office/drawing/2014/main" id="{03094FDD-35B4-4E16-8FA1-AA5EB9BC8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800257" y="4378039"/>
                <a:ext cx="360000" cy="360000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301CA0C-5E0A-4122-9D6D-79208DD58B99}"/>
                  </a:ext>
                </a:extLst>
              </p:cNvPr>
              <p:cNvSpPr txBox="1"/>
              <p:nvPr/>
            </p:nvSpPr>
            <p:spPr>
              <a:xfrm>
                <a:off x="4132379" y="4331942"/>
                <a:ext cx="7851122" cy="8309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/>
                  <a:t>Before the creation of the </a:t>
                </a:r>
                <a:r>
                  <a:rPr lang="en-GB" sz="1600" b="1">
                    <a:ea typeface="+mn-lt"/>
                    <a:cs typeface="+mn-lt"/>
                  </a:rPr>
                  <a:t>derived simulated variables </a:t>
                </a:r>
                <a:r>
                  <a:rPr lang="en-GB" sz="1600">
                    <a:ea typeface="+mn-lt"/>
                    <a:cs typeface="+mn-lt"/>
                  </a:rPr>
                  <a:t>(</a:t>
                </a:r>
                <a:r>
                  <a:rPr lang="en-GB" sz="1600" err="1">
                    <a:ea typeface="+mn-lt"/>
                    <a:cs typeface="+mn-lt"/>
                  </a:rPr>
                  <a:t>Pstar</a:t>
                </a:r>
                <a:r>
                  <a:rPr lang="en-GB" sz="1600">
                    <a:ea typeface="+mn-lt"/>
                    <a:cs typeface="+mn-lt"/>
                  </a:rPr>
                  <a:t>)</a:t>
                </a:r>
                <a:r>
                  <a:rPr lang="en-GB" sz="1600"/>
                  <a:t>, we QC, assign error, etc, to the three different pressure variables. These pressure variables cannot be used in filters without including them in the </a:t>
                </a:r>
                <a:r>
                  <a:rPr lang="en-GB" sz="1600" b="1"/>
                  <a:t>simulated variables </a:t>
                </a:r>
                <a:r>
                  <a:rPr lang="en-GB" sz="1600"/>
                  <a:t>list (step       ) </a:t>
                </a:r>
                <a:endParaRPr lang="en-GB" sz="1600">
                  <a:cs typeface="Calibri"/>
                </a:endParaRPr>
              </a:p>
            </p:txBody>
          </p:sp>
          <p:pic>
            <p:nvPicPr>
              <p:cNvPr id="75" name="Graphic 74" descr="Badge with solid fill">
                <a:extLst>
                  <a:ext uri="{FF2B5EF4-FFF2-40B4-BE49-F238E27FC236}">
                    <a16:creationId xmlns:a16="http://schemas.microsoft.com/office/drawing/2014/main" id="{9E335288-7EED-4AA7-8D33-595E537D13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085338" y="4821634"/>
                <a:ext cx="360000" cy="360000"/>
              </a:xfrm>
              <a:prstGeom prst="rect">
                <a:avLst/>
              </a:prstGeom>
            </p:spPr>
          </p:pic>
        </p:grpSp>
        <p:pic>
          <p:nvPicPr>
            <p:cNvPr id="79" name="Graphic 78" descr="Badge 6 with solid fill">
              <a:extLst>
                <a:ext uri="{FF2B5EF4-FFF2-40B4-BE49-F238E27FC236}">
                  <a16:creationId xmlns:a16="http://schemas.microsoft.com/office/drawing/2014/main" id="{E29EABBD-7677-4AEC-B292-FCF8F125C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465160" y="2172726"/>
              <a:ext cx="360000" cy="36000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98C003C-FCD8-414A-AE0E-536B33F368C7}"/>
                </a:ext>
              </a:extLst>
            </p:cNvPr>
            <p:cNvGrpSpPr/>
            <p:nvPr/>
          </p:nvGrpSpPr>
          <p:grpSpPr>
            <a:xfrm>
              <a:off x="3822959" y="5217080"/>
              <a:ext cx="8183244" cy="838435"/>
              <a:chOff x="3800257" y="5173703"/>
              <a:chExt cx="8183244" cy="838435"/>
            </a:xfrm>
          </p:grpSpPr>
          <p:pic>
            <p:nvPicPr>
              <p:cNvPr id="74" name="Graphic 73" descr="Badge 5 with solid fill">
                <a:extLst>
                  <a:ext uri="{FF2B5EF4-FFF2-40B4-BE49-F238E27FC236}">
                    <a16:creationId xmlns:a16="http://schemas.microsoft.com/office/drawing/2014/main" id="{E31D53B1-E615-4CA3-BCD1-CF7B3906D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800257" y="5173703"/>
                <a:ext cx="360000" cy="360000"/>
              </a:xfrm>
              <a:prstGeom prst="rect">
                <a:avLst/>
              </a:prstGeom>
            </p:spPr>
          </p:pic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D3D712F-0535-47BF-ABE7-2CD5E05B8922}"/>
                  </a:ext>
                </a:extLst>
              </p:cNvPr>
              <p:cNvSpPr txBox="1"/>
              <p:nvPr/>
            </p:nvSpPr>
            <p:spPr>
              <a:xfrm>
                <a:off x="4132379" y="5173703"/>
                <a:ext cx="7851122" cy="8309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/>
                  <a:t>Create derived pressure (</a:t>
                </a:r>
                <a:r>
                  <a:rPr lang="en-GB" sz="1600" err="1"/>
                  <a:t>Pstar</a:t>
                </a:r>
                <a:r>
                  <a:rPr lang="en-GB" sz="1600"/>
                  <a:t>) using logic and information about Pressure variables 1,2,3 and their associated flags. Then assign some </a:t>
                </a:r>
                <a:r>
                  <a:rPr lang="en-GB" sz="1600" err="1"/>
                  <a:t>ObsError</a:t>
                </a:r>
                <a:r>
                  <a:rPr lang="en-GB" sz="1600"/>
                  <a:t> to the derived </a:t>
                </a:r>
                <a:r>
                  <a:rPr lang="en-GB" sz="1600" err="1"/>
                  <a:t>Pstar</a:t>
                </a:r>
                <a:r>
                  <a:rPr lang="en-GB" sz="1600"/>
                  <a:t>. This requires  step </a:t>
                </a:r>
              </a:p>
            </p:txBody>
          </p:sp>
          <p:pic>
            <p:nvPicPr>
              <p:cNvPr id="81" name="Graphic 80" descr="Badge 3 with solid fill">
                <a:extLst>
                  <a:ext uri="{FF2B5EF4-FFF2-40B4-BE49-F238E27FC236}">
                    <a16:creationId xmlns:a16="http://schemas.microsoft.com/office/drawing/2014/main" id="{F819BDF8-15C2-4DBD-B7EC-9A5A27597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404879" y="5652138"/>
                <a:ext cx="360000" cy="360000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4616FC6-8522-434E-8089-A3DFD3088759}"/>
                </a:ext>
              </a:extLst>
            </p:cNvPr>
            <p:cNvGrpSpPr/>
            <p:nvPr/>
          </p:nvGrpSpPr>
          <p:grpSpPr>
            <a:xfrm>
              <a:off x="3850376" y="5983160"/>
              <a:ext cx="8183244" cy="830997"/>
              <a:chOff x="3800257" y="5823526"/>
              <a:chExt cx="8183244" cy="830997"/>
            </a:xfrm>
          </p:grpSpPr>
          <p:pic>
            <p:nvPicPr>
              <p:cNvPr id="80" name="Graphic 79" descr="Badge 6 with solid fill">
                <a:extLst>
                  <a:ext uri="{FF2B5EF4-FFF2-40B4-BE49-F238E27FC236}">
                    <a16:creationId xmlns:a16="http://schemas.microsoft.com/office/drawing/2014/main" id="{43C6D53D-32C5-4B71-9E5B-C9DF22FD2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800257" y="5823526"/>
                <a:ext cx="360000" cy="360000"/>
              </a:xfrm>
              <a:prstGeom prst="rect">
                <a:avLst/>
              </a:prstGeom>
            </p:spPr>
          </p:pic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66FDF70E-1CE6-4C87-A65D-A5E5DFD7BB85}"/>
                  </a:ext>
                </a:extLst>
              </p:cNvPr>
              <p:cNvSpPr txBox="1"/>
              <p:nvPr/>
            </p:nvSpPr>
            <p:spPr>
              <a:xfrm>
                <a:off x="4132379" y="5823526"/>
                <a:ext cx="7851122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/>
                  <a:t>Apply the forward operator H(X).</a:t>
                </a:r>
              </a:p>
              <a:p>
                <a:r>
                  <a:rPr lang="en-GB" sz="1600" b="1">
                    <a:solidFill>
                      <a:srgbClr val="FF0000"/>
                    </a:solidFill>
                  </a:rPr>
                  <a:t>H(x) must simulate all observations in the </a:t>
                </a:r>
                <a:r>
                  <a:rPr lang="en-GB" sz="1600" b="1" u="sng">
                    <a:solidFill>
                      <a:srgbClr val="FF0000"/>
                    </a:solidFill>
                  </a:rPr>
                  <a:t>simulated variable </a:t>
                </a:r>
                <a:r>
                  <a:rPr lang="en-GB" sz="1600" b="1">
                    <a:solidFill>
                      <a:srgbClr val="FF0000"/>
                    </a:solidFill>
                  </a:rPr>
                  <a:t>list</a:t>
                </a:r>
                <a:r>
                  <a:rPr lang="en-GB" sz="1600">
                    <a:solidFill>
                      <a:srgbClr val="FF0000"/>
                    </a:solidFill>
                  </a:rPr>
                  <a:t>. But we may not have a H(x) as we may not require it.</a:t>
                </a:r>
              </a:p>
            </p:txBody>
          </p: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81F4B23-0D86-4477-BD09-A8A117D96DD9}"/>
                </a:ext>
              </a:extLst>
            </p:cNvPr>
            <p:cNvSpPr txBox="1"/>
            <p:nvPr/>
          </p:nvSpPr>
          <p:spPr>
            <a:xfrm>
              <a:off x="211282" y="4839670"/>
              <a:ext cx="3272471" cy="20621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200" b="1" dirty="0"/>
                <a:t>Current behaviour and associated issues we want to solve</a:t>
              </a:r>
            </a:p>
          </p:txBody>
        </p: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id="{19E00CF9-D409-4787-9DBE-64355C3649B3}"/>
                </a:ext>
              </a:extLst>
            </p:cNvPr>
            <p:cNvCxnSpPr>
              <a:cxnSpLocks/>
              <a:stCxn id="23" idx="0"/>
              <a:endCxn id="5" idx="2"/>
            </p:cNvCxnSpPr>
            <p:nvPr/>
          </p:nvCxnSpPr>
          <p:spPr>
            <a:xfrm rot="16200000" flipV="1">
              <a:off x="765751" y="1559128"/>
              <a:ext cx="1423018" cy="740519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322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0F3F407-9CDC-406D-8E67-9A0E74D8887D}"/>
              </a:ext>
            </a:extLst>
          </p:cNvPr>
          <p:cNvSpPr txBox="1"/>
          <p:nvPr/>
        </p:nvSpPr>
        <p:spPr>
          <a:xfrm>
            <a:off x="288868" y="210189"/>
            <a:ext cx="11373888" cy="661719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/>
              <a:t>Summary of behaviour changes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GB" dirty="0"/>
              <a:t>Disassociate the observation processing (pre and prior filters) from the calculation of H(x) and assimilation. This is necessary because some observation processing requires </a:t>
            </a:r>
            <a:r>
              <a:rPr lang="en-GB" dirty="0" err="1"/>
              <a:t>obsValues</a:t>
            </a:r>
            <a:r>
              <a:rPr lang="en-GB" dirty="0"/>
              <a:t> and their associated bias, </a:t>
            </a:r>
            <a:r>
              <a:rPr lang="en-GB" dirty="0" err="1"/>
              <a:t>obsError</a:t>
            </a:r>
            <a:r>
              <a:rPr lang="en-GB" dirty="0"/>
              <a:t>, etc even though the variables are not used in the assimilation and </a:t>
            </a:r>
            <a:r>
              <a:rPr lang="en-GB" u="sng" dirty="0"/>
              <a:t>do not require a H(x).</a:t>
            </a:r>
            <a:endParaRPr lang="en-GB" b="1" u="sng" dirty="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obsSpace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: (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change)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All </a:t>
            </a:r>
            <a:r>
              <a:rPr lang="en-GB" dirty="0" err="1"/>
              <a:t>obsValues</a:t>
            </a:r>
            <a:r>
              <a:rPr lang="en-GB" dirty="0"/>
              <a:t> in the </a:t>
            </a:r>
            <a:r>
              <a:rPr lang="en-GB" dirty="0" err="1"/>
              <a:t>obsSpace</a:t>
            </a:r>
            <a:r>
              <a:rPr lang="en-GB" dirty="0"/>
              <a:t> are automatically associated with bias, </a:t>
            </a:r>
            <a:r>
              <a:rPr lang="en-GB" dirty="0" err="1"/>
              <a:t>obsError</a:t>
            </a:r>
            <a:r>
              <a:rPr lang="en-GB" dirty="0"/>
              <a:t>, etc by default (using similar mechanism currently used by  </a:t>
            </a:r>
            <a:r>
              <a:rPr lang="en-GB" b="1" dirty="0"/>
              <a:t>simulated variables</a:t>
            </a:r>
            <a:r>
              <a:rPr lang="en-GB" dirty="0"/>
              <a:t>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simulated variables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 (change) -&gt;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assimilated variables</a:t>
            </a:r>
            <a:endParaRPr lang="en-GB" sz="1800" b="1" dirty="0">
              <a:solidFill>
                <a:schemeClr val="accent6">
                  <a:lumMod val="75000"/>
                </a:schemeClr>
              </a:solidFill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Represents a sub-set of the </a:t>
            </a:r>
            <a:r>
              <a:rPr lang="en-GB" dirty="0" err="1"/>
              <a:t>obsValues</a:t>
            </a:r>
            <a:r>
              <a:rPr lang="en-GB" dirty="0"/>
              <a:t> present in the </a:t>
            </a:r>
            <a:r>
              <a:rPr lang="en-GB" dirty="0" err="1"/>
              <a:t>obsSpace</a:t>
            </a:r>
            <a:r>
              <a:rPr lang="en-GB" dirty="0"/>
              <a:t>.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Variables listed in </a:t>
            </a:r>
            <a:r>
              <a:rPr lang="en-GB" sz="1800" b="1" dirty="0"/>
              <a:t>simulated variables </a:t>
            </a:r>
            <a:r>
              <a:rPr lang="en-GB" sz="1800" dirty="0"/>
              <a:t>need to</a:t>
            </a:r>
            <a:r>
              <a:rPr lang="en-GB" dirty="0"/>
              <a:t> be </a:t>
            </a:r>
            <a:r>
              <a:rPr lang="en-GB" sz="1800" dirty="0"/>
              <a:t>present in the </a:t>
            </a:r>
            <a:r>
              <a:rPr lang="en-GB" sz="1800" dirty="0" err="1"/>
              <a:t>obsSpace</a:t>
            </a:r>
            <a:r>
              <a:rPr lang="en-GB" dirty="0"/>
              <a:t>. </a:t>
            </a:r>
            <a:r>
              <a:rPr lang="en-GB" dirty="0">
                <a:ea typeface="+mn-lt"/>
                <a:cs typeface="+mn-lt"/>
              </a:rPr>
              <a:t>The variables can be either be present from the start or added in via specification of the variable in derived variables list. </a:t>
            </a:r>
            <a:endParaRPr lang="en-GB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These are the only </a:t>
            </a:r>
            <a:r>
              <a:rPr lang="en-GB" dirty="0" err="1"/>
              <a:t>obsValues</a:t>
            </a:r>
            <a:r>
              <a:rPr lang="en-GB" dirty="0"/>
              <a:t> “visible” by the Forward operator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derived variables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: (new)</a:t>
            </a:r>
            <a:endParaRPr lang="en-GB" dirty="0">
              <a:solidFill>
                <a:schemeClr val="accent6">
                  <a:lumMod val="75000"/>
                </a:schemeClr>
              </a:solidFill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Declare a variable that will be created during the observation processing and associate it with bias, </a:t>
            </a:r>
            <a:r>
              <a:rPr lang="en-GB" dirty="0" err="1"/>
              <a:t>obsError</a:t>
            </a:r>
            <a:r>
              <a:rPr lang="en-GB" dirty="0"/>
              <a:t>, </a:t>
            </a:r>
            <a:r>
              <a:rPr lang="en-GB" dirty="0" err="1"/>
              <a:t>QcFlag</a:t>
            </a:r>
            <a:r>
              <a:rPr lang="en-GB" dirty="0"/>
              <a:t> (using similar mechanism currently used by </a:t>
            </a:r>
            <a:r>
              <a:rPr lang="en-GB" b="1" dirty="0"/>
              <a:t>derived </a:t>
            </a:r>
            <a:r>
              <a:rPr lang="en-GB" b="1" dirty="0">
                <a:ea typeface="+mn-lt"/>
                <a:cs typeface="+mn-lt"/>
              </a:rPr>
              <a:t>simulated</a:t>
            </a:r>
            <a:r>
              <a:rPr lang="en-GB" b="1" dirty="0"/>
              <a:t> variables</a:t>
            </a:r>
            <a:r>
              <a:rPr lang="en-GB" dirty="0"/>
              <a:t>).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This new variable is not necessarily assimilated.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If the </a:t>
            </a:r>
            <a:r>
              <a:rPr lang="en-GB" b="1" dirty="0"/>
              <a:t>derived variable </a:t>
            </a:r>
            <a:r>
              <a:rPr lang="en-GB" dirty="0"/>
              <a:t>is assimilated, it needs to be included in the </a:t>
            </a:r>
            <a:r>
              <a:rPr lang="en-GB" sz="1800" b="1" dirty="0"/>
              <a:t>simulated variables</a:t>
            </a:r>
            <a:r>
              <a:rPr lang="en-GB" b="1" dirty="0"/>
              <a:t> </a:t>
            </a:r>
            <a:r>
              <a:rPr lang="en-GB" dirty="0"/>
              <a:t>list to allow an H(x) calculation</a:t>
            </a:r>
            <a:r>
              <a:rPr lang="en-GB" sz="1800" dirty="0"/>
              <a:t>.</a:t>
            </a:r>
            <a:endParaRPr lang="en-GB" sz="18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derived 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simulated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 variables: </a:t>
            </a: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(depreciated)</a:t>
            </a:r>
            <a:endParaRPr lang="en-GB" dirty="0">
              <a:solidFill>
                <a:schemeClr val="accent2">
                  <a:lumMod val="75000"/>
                </a:schemeClr>
              </a:solidFill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We keep the “name” but change the code to allow current behaviour: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Follow the behaviour of </a:t>
            </a:r>
            <a:r>
              <a:rPr lang="en-GB" b="1" dirty="0"/>
              <a:t>derived variables</a:t>
            </a:r>
            <a:endParaRPr lang="en-GB" b="1" dirty="0"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Automatically append </a:t>
            </a:r>
            <a:r>
              <a:rPr lang="en-GB" b="1" dirty="0"/>
              <a:t>simulated variables </a:t>
            </a:r>
            <a:r>
              <a:rPr lang="en-GB" dirty="0"/>
              <a:t>list (as currently).</a:t>
            </a:r>
            <a:endParaRPr lang="en-GB" strike="sngStrike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2010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E340223-497D-4309-B341-0FB542F85806}"/>
              </a:ext>
            </a:extLst>
          </p:cNvPr>
          <p:cNvGrpSpPr/>
          <p:nvPr/>
        </p:nvGrpSpPr>
        <p:grpSpPr>
          <a:xfrm>
            <a:off x="178404" y="85403"/>
            <a:ext cx="12013596" cy="6739579"/>
            <a:chOff x="178404" y="85403"/>
            <a:chExt cx="12013596" cy="673957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009BF1-3DD9-43D0-B5B8-C02925752098}"/>
                </a:ext>
              </a:extLst>
            </p:cNvPr>
            <p:cNvSpPr/>
            <p:nvPr/>
          </p:nvSpPr>
          <p:spPr>
            <a:xfrm>
              <a:off x="3847301" y="85403"/>
              <a:ext cx="8156230" cy="2599608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Cylinder 3">
              <a:extLst>
                <a:ext uri="{FF2B5EF4-FFF2-40B4-BE49-F238E27FC236}">
                  <a16:creationId xmlns:a16="http://schemas.microsoft.com/office/drawing/2014/main" id="{05DA0101-6270-4859-BDAB-401809A9984E}"/>
                </a:ext>
              </a:extLst>
            </p:cNvPr>
            <p:cNvSpPr/>
            <p:nvPr/>
          </p:nvSpPr>
          <p:spPr>
            <a:xfrm>
              <a:off x="178404" y="1758963"/>
              <a:ext cx="1068149" cy="687401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err="1"/>
                <a:t>Obs</a:t>
              </a:r>
              <a:r>
                <a:rPr lang="en-GB"/>
                <a:t> file</a:t>
              </a:r>
            </a:p>
          </p:txBody>
        </p:sp>
        <p:sp>
          <p:nvSpPr>
            <p:cNvPr id="5" name="Flowchart: Alternate Process 4">
              <a:extLst>
                <a:ext uri="{FF2B5EF4-FFF2-40B4-BE49-F238E27FC236}">
                  <a16:creationId xmlns:a16="http://schemas.microsoft.com/office/drawing/2014/main" id="{EB45D41E-9A48-47BF-869A-B65A2CC5AD13}"/>
                </a:ext>
              </a:extLst>
            </p:cNvPr>
            <p:cNvSpPr/>
            <p:nvPr/>
          </p:nvSpPr>
          <p:spPr>
            <a:xfrm>
              <a:off x="428304" y="682919"/>
              <a:ext cx="1051964" cy="550258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IODA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A68D464-FA7E-4668-A267-11EE12FC19AC}"/>
                </a:ext>
              </a:extLst>
            </p:cNvPr>
            <p:cNvGrpSpPr/>
            <p:nvPr/>
          </p:nvGrpSpPr>
          <p:grpSpPr>
            <a:xfrm>
              <a:off x="1962700" y="239315"/>
              <a:ext cx="1149069" cy="1437465"/>
              <a:chOff x="3369443" y="327726"/>
              <a:chExt cx="1149069" cy="1437465"/>
            </a:xfrm>
          </p:grpSpPr>
          <p:sp>
            <p:nvSpPr>
              <p:cNvPr id="6" name="Flowchart: Document 5">
                <a:extLst>
                  <a:ext uri="{FF2B5EF4-FFF2-40B4-BE49-F238E27FC236}">
                    <a16:creationId xmlns:a16="http://schemas.microsoft.com/office/drawing/2014/main" id="{7C22510D-6EE6-4B12-BC7A-B1C05E43824F}"/>
                  </a:ext>
                </a:extLst>
              </p:cNvPr>
              <p:cNvSpPr/>
              <p:nvPr/>
            </p:nvSpPr>
            <p:spPr>
              <a:xfrm>
                <a:off x="3369443" y="327727"/>
                <a:ext cx="1149069" cy="1437464"/>
              </a:xfrm>
              <a:prstGeom prst="flowChartDocumen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9EFC3E-884B-4CC7-BA99-FAA2355DA595}"/>
                  </a:ext>
                </a:extLst>
              </p:cNvPr>
              <p:cNvSpPr txBox="1"/>
              <p:nvPr/>
            </p:nvSpPr>
            <p:spPr>
              <a:xfrm>
                <a:off x="3369443" y="327726"/>
                <a:ext cx="11490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err="1"/>
                  <a:t>ObsSpace</a:t>
                </a:r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96319B-0077-4783-B872-472EBDF21F9A}"/>
                  </a:ext>
                </a:extLst>
              </p:cNvPr>
              <p:cNvSpPr txBox="1"/>
              <p:nvPr/>
            </p:nvSpPr>
            <p:spPr>
              <a:xfrm>
                <a:off x="3405572" y="512392"/>
                <a:ext cx="1052557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/>
                  <a:t>…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2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200"/>
                  <a:t>…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654767C-96CB-4CAA-BC31-D30892D1E109}"/>
                </a:ext>
              </a:extLst>
            </p:cNvPr>
            <p:cNvGrpSpPr/>
            <p:nvPr/>
          </p:nvGrpSpPr>
          <p:grpSpPr>
            <a:xfrm>
              <a:off x="4031981" y="202191"/>
              <a:ext cx="1769040" cy="1504742"/>
              <a:chOff x="5073481" y="260449"/>
              <a:chExt cx="1769040" cy="1504742"/>
            </a:xfrm>
          </p:grpSpPr>
          <p:sp>
            <p:nvSpPr>
              <p:cNvPr id="10" name="Flowchart: Alternate Process 9">
                <a:extLst>
                  <a:ext uri="{FF2B5EF4-FFF2-40B4-BE49-F238E27FC236}">
                    <a16:creationId xmlns:a16="http://schemas.microsoft.com/office/drawing/2014/main" id="{CD00B5AF-BF9E-4D3F-80D1-2F61195A2ED6}"/>
                  </a:ext>
                </a:extLst>
              </p:cNvPr>
              <p:cNvSpPr/>
              <p:nvPr/>
            </p:nvSpPr>
            <p:spPr>
              <a:xfrm>
                <a:off x="5073481" y="260449"/>
                <a:ext cx="1769040" cy="1504742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11D512-40DD-4DF8-866C-DFAF6078F541}"/>
                  </a:ext>
                </a:extLst>
              </p:cNvPr>
              <p:cNvSpPr txBox="1"/>
              <p:nvPr/>
            </p:nvSpPr>
            <p:spPr>
              <a:xfrm>
                <a:off x="5193909" y="318641"/>
                <a:ext cx="1526526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Accept/Reject</a:t>
                </a:r>
              </a:p>
              <a:p>
                <a:pPr algn="ctr"/>
                <a:r>
                  <a:rPr lang="en-GB" sz="1400"/>
                  <a:t>…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400"/>
                  <a:t>…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6BC1B1A-71F0-4075-A7F4-E5250CDA051A}"/>
                </a:ext>
              </a:extLst>
            </p:cNvPr>
            <p:cNvGrpSpPr/>
            <p:nvPr/>
          </p:nvGrpSpPr>
          <p:grpSpPr>
            <a:xfrm>
              <a:off x="8892826" y="552336"/>
              <a:ext cx="2968000" cy="890447"/>
              <a:chOff x="5338238" y="2182199"/>
              <a:chExt cx="2968000" cy="890447"/>
            </a:xfrm>
          </p:grpSpPr>
          <p:sp>
            <p:nvSpPr>
              <p:cNvPr id="19" name="Flowchart: Alternate Process 18">
                <a:extLst>
                  <a:ext uri="{FF2B5EF4-FFF2-40B4-BE49-F238E27FC236}">
                    <a16:creationId xmlns:a16="http://schemas.microsoft.com/office/drawing/2014/main" id="{8E4BD52D-3C20-479C-823A-B1B0C7FDA157}"/>
                  </a:ext>
                </a:extLst>
              </p:cNvPr>
              <p:cNvSpPr/>
              <p:nvPr/>
            </p:nvSpPr>
            <p:spPr>
              <a:xfrm>
                <a:off x="5338238" y="2182509"/>
                <a:ext cx="2968000" cy="890137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16BDFA6-A882-4A5C-B0B1-6D067BDE7B01}"/>
                  </a:ext>
                </a:extLst>
              </p:cNvPr>
              <p:cNvSpPr txBox="1"/>
              <p:nvPr/>
            </p:nvSpPr>
            <p:spPr>
              <a:xfrm>
                <a:off x="5338238" y="2182199"/>
                <a:ext cx="290829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Variable Transform </a:t>
                </a:r>
                <a:r>
                  <a:rPr lang="en-GB" sz="1800" err="1"/>
                  <a:t>Pstar</a:t>
                </a:r>
                <a:endParaRPr lang="en-GB" sz="1800"/>
              </a:p>
              <a:p>
                <a:pPr algn="ctr"/>
                <a:r>
                  <a:rPr lang="en-GB" sz="1400"/>
                  <a:t>Using </a:t>
                </a:r>
                <a:r>
                  <a:rPr lang="en-GB" sz="1400" err="1"/>
                  <a:t>obsValue</a:t>
                </a:r>
                <a:r>
                  <a:rPr lang="en-GB" sz="1400"/>
                  <a:t>, QC, </a:t>
                </a:r>
                <a:r>
                  <a:rPr lang="en-GB" sz="1400" err="1"/>
                  <a:t>ObsError</a:t>
                </a:r>
                <a:r>
                  <a:rPr lang="en-GB" sz="1400"/>
                  <a:t> of </a:t>
                </a:r>
                <a:r>
                  <a:rPr lang="en-GB" sz="1400">
                    <a:solidFill>
                      <a:schemeClr val="bg1"/>
                    </a:solidFill>
                  </a:rPr>
                  <a:t>pressure 1,2,3 </a:t>
                </a:r>
                <a:r>
                  <a:rPr lang="en-GB" sz="1400"/>
                  <a:t>to create a new (</a:t>
                </a:r>
                <a:r>
                  <a:rPr lang="en-GB" sz="1400" err="1">
                    <a:solidFill>
                      <a:srgbClr val="FF0000"/>
                    </a:solidFill>
                  </a:rPr>
                  <a:t>Pstar</a:t>
                </a:r>
                <a:r>
                  <a:rPr lang="en-GB" sz="1400"/>
                  <a:t>)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B19D449-284B-448B-9D71-45DF6900AB36}"/>
                </a:ext>
              </a:extLst>
            </p:cNvPr>
            <p:cNvGrpSpPr/>
            <p:nvPr/>
          </p:nvGrpSpPr>
          <p:grpSpPr>
            <a:xfrm>
              <a:off x="6139734" y="203624"/>
              <a:ext cx="2425301" cy="1504742"/>
              <a:chOff x="7259901" y="267852"/>
              <a:chExt cx="2425301" cy="1504742"/>
            </a:xfrm>
          </p:grpSpPr>
          <p:sp>
            <p:nvSpPr>
              <p:cNvPr id="22" name="Flowchart: Alternate Process 21">
                <a:extLst>
                  <a:ext uri="{FF2B5EF4-FFF2-40B4-BE49-F238E27FC236}">
                    <a16:creationId xmlns:a16="http://schemas.microsoft.com/office/drawing/2014/main" id="{64EE129A-D8E1-450A-883F-C1D639453E12}"/>
                  </a:ext>
                </a:extLst>
              </p:cNvPr>
              <p:cNvSpPr/>
              <p:nvPr/>
            </p:nvSpPr>
            <p:spPr>
              <a:xfrm>
                <a:off x="7259901" y="267852"/>
                <a:ext cx="2425301" cy="1504742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D95EF85-1EFD-4A13-AF6A-FADA5402B473}"/>
                  </a:ext>
                </a:extLst>
              </p:cNvPr>
              <p:cNvSpPr txBox="1"/>
              <p:nvPr/>
            </p:nvSpPr>
            <p:spPr>
              <a:xfrm>
                <a:off x="7325037" y="326044"/>
                <a:ext cx="2338874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Assign Bias / </a:t>
                </a:r>
                <a:r>
                  <a:rPr lang="en-GB" sz="1800" err="1"/>
                  <a:t>ObsError</a:t>
                </a:r>
                <a:endParaRPr lang="en-GB" sz="1800"/>
              </a:p>
              <a:p>
                <a:pPr algn="ctr"/>
                <a:r>
                  <a:rPr lang="en-GB" sz="1400"/>
                  <a:t>…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1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2</a:t>
                </a:r>
              </a:p>
              <a:p>
                <a:pPr algn="ctr"/>
                <a:r>
                  <a:rPr lang="en-GB" sz="1400">
                    <a:solidFill>
                      <a:schemeClr val="bg1"/>
                    </a:solidFill>
                  </a:rPr>
                  <a:t>Pressure 3</a:t>
                </a:r>
              </a:p>
              <a:p>
                <a:pPr algn="ctr"/>
                <a:r>
                  <a:rPr lang="en-GB" sz="1400"/>
                  <a:t>…</a:t>
                </a:r>
              </a:p>
            </p:txBody>
          </p:sp>
        </p:grp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33FFB6DF-0F7F-4A8D-8E76-07700763CBD1}"/>
                </a:ext>
              </a:extLst>
            </p:cNvPr>
            <p:cNvCxnSpPr>
              <a:cxnSpLocks/>
              <a:stCxn id="5" idx="3"/>
              <a:endCxn id="6" idx="1"/>
            </p:cNvCxnSpPr>
            <p:nvPr/>
          </p:nvCxnSpPr>
          <p:spPr>
            <a:xfrm>
              <a:off x="1480268" y="958048"/>
              <a:ext cx="482432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DB817DB5-5DE6-4CB6-A080-B6AFC160E882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 flipV="1">
              <a:off x="3111769" y="954562"/>
              <a:ext cx="920212" cy="3486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Elbow 29">
              <a:extLst>
                <a:ext uri="{FF2B5EF4-FFF2-40B4-BE49-F238E27FC236}">
                  <a16:creationId xmlns:a16="http://schemas.microsoft.com/office/drawing/2014/main" id="{B7EA0149-EF8D-4F94-9222-11D6C2A99898}"/>
                </a:ext>
              </a:extLst>
            </p:cNvPr>
            <p:cNvCxnSpPr>
              <a:cxnSpLocks/>
              <a:stCxn id="22" idx="3"/>
              <a:endCxn id="20" idx="1"/>
            </p:cNvCxnSpPr>
            <p:nvPr/>
          </p:nvCxnSpPr>
          <p:spPr>
            <a:xfrm flipV="1">
              <a:off x="8565035" y="952446"/>
              <a:ext cx="327791" cy="354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29">
              <a:extLst>
                <a:ext uri="{FF2B5EF4-FFF2-40B4-BE49-F238E27FC236}">
                  <a16:creationId xmlns:a16="http://schemas.microsoft.com/office/drawing/2014/main" id="{8103B6B7-BA38-416F-807F-773BF786673E}"/>
                </a:ext>
              </a:extLst>
            </p:cNvPr>
            <p:cNvCxnSpPr>
              <a:cxnSpLocks/>
              <a:stCxn id="10" idx="3"/>
              <a:endCxn id="22" idx="1"/>
            </p:cNvCxnSpPr>
            <p:nvPr/>
          </p:nvCxnSpPr>
          <p:spPr>
            <a:xfrm>
              <a:off x="5801021" y="954562"/>
              <a:ext cx="338713" cy="143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2D01F5AF-EF86-4174-8EBB-22C15B4CCF02}"/>
                </a:ext>
              </a:extLst>
            </p:cNvPr>
            <p:cNvCxnSpPr>
              <a:cxnSpLocks/>
              <a:stCxn id="4" idx="2"/>
              <a:endCxn id="5" idx="1"/>
            </p:cNvCxnSpPr>
            <p:nvPr/>
          </p:nvCxnSpPr>
          <p:spPr>
            <a:xfrm rot="10800000" flipH="1">
              <a:off x="178404" y="958048"/>
              <a:ext cx="249900" cy="1144616"/>
            </a:xfrm>
            <a:prstGeom prst="bentConnector3">
              <a:avLst>
                <a:gd name="adj1" fmla="val -45355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F7F4E2B-2633-4920-AF20-4F416E32103B}"/>
                </a:ext>
              </a:extLst>
            </p:cNvPr>
            <p:cNvGrpSpPr/>
            <p:nvPr/>
          </p:nvGrpSpPr>
          <p:grpSpPr>
            <a:xfrm>
              <a:off x="9079591" y="1980123"/>
              <a:ext cx="2621779" cy="466241"/>
              <a:chOff x="9266338" y="1876776"/>
              <a:chExt cx="2621779" cy="466241"/>
            </a:xfrm>
          </p:grpSpPr>
          <p:sp>
            <p:nvSpPr>
              <p:cNvPr id="24" name="Flowchart: Alternate Process 23">
                <a:extLst>
                  <a:ext uri="{FF2B5EF4-FFF2-40B4-BE49-F238E27FC236}">
                    <a16:creationId xmlns:a16="http://schemas.microsoft.com/office/drawing/2014/main" id="{7DD0BF06-8BEB-445E-9961-3A3C49B5BF6F}"/>
                  </a:ext>
                </a:extLst>
              </p:cNvPr>
              <p:cNvSpPr/>
              <p:nvPr/>
            </p:nvSpPr>
            <p:spPr>
              <a:xfrm>
                <a:off x="9266338" y="1876776"/>
                <a:ext cx="2594488" cy="466241"/>
              </a:xfrm>
              <a:prstGeom prst="flowChartAlternate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775903B-937E-4DD9-AFD9-695E5C95257E}"/>
                  </a:ext>
                </a:extLst>
              </p:cNvPr>
              <p:cNvSpPr txBox="1"/>
              <p:nvPr/>
            </p:nvSpPr>
            <p:spPr>
              <a:xfrm>
                <a:off x="9293629" y="1917997"/>
                <a:ext cx="259448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/>
                  <a:t>H(x</a:t>
                </a:r>
                <a:r>
                  <a:rPr lang="en-GB"/>
                  <a:t>)</a:t>
                </a:r>
                <a:endParaRPr lang="en-GB" sz="1800"/>
              </a:p>
            </p:txBody>
          </p:sp>
        </p:grpSp>
        <p:cxnSp>
          <p:nvCxnSpPr>
            <p:cNvPr id="48" name="Connector: Elbow 29">
              <a:extLst>
                <a:ext uri="{FF2B5EF4-FFF2-40B4-BE49-F238E27FC236}">
                  <a16:creationId xmlns:a16="http://schemas.microsoft.com/office/drawing/2014/main" id="{D40C5AF6-C204-446A-889A-7DC3A97CFBAD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10376826" y="1442783"/>
              <a:ext cx="9" cy="5373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0F6AF542-D114-4056-AE2F-D20F7242AFD3}"/>
                </a:ext>
              </a:extLst>
            </p:cNvPr>
            <p:cNvCxnSpPr>
              <a:cxnSpLocks/>
              <a:stCxn id="67" idx="0"/>
            </p:cNvCxnSpPr>
            <p:nvPr/>
          </p:nvCxnSpPr>
          <p:spPr>
            <a:xfrm rot="5400000" flipH="1" flipV="1">
              <a:off x="2583169" y="1682300"/>
              <a:ext cx="501654" cy="2034742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4A2701F-7709-49DA-B890-F6FE3FDCA571}"/>
                </a:ext>
              </a:extLst>
            </p:cNvPr>
            <p:cNvSpPr txBox="1"/>
            <p:nvPr/>
          </p:nvSpPr>
          <p:spPr>
            <a:xfrm>
              <a:off x="4269026" y="3899237"/>
              <a:ext cx="7851122" cy="584775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600" dirty="0"/>
                <a:t>In order to get </a:t>
              </a:r>
              <a:r>
                <a:rPr lang="en-GB" sz="1600" dirty="0" err="1"/>
                <a:t>ObsError</a:t>
              </a:r>
              <a:r>
                <a:rPr lang="en-GB" sz="1600" dirty="0"/>
                <a:t>, bias and </a:t>
              </a:r>
              <a:r>
                <a:rPr lang="en-GB" sz="1600" dirty="0" err="1"/>
                <a:t>Qcflag</a:t>
              </a:r>
              <a:r>
                <a:rPr lang="en-GB" sz="1600" dirty="0"/>
                <a:t> associated to a specific </a:t>
              </a:r>
              <a:r>
                <a:rPr lang="en-GB" sz="1600" dirty="0" err="1"/>
                <a:t>DeriveObsValue</a:t>
              </a:r>
              <a:r>
                <a:rPr lang="en-GB" sz="1600" dirty="0"/>
                <a:t> we need to declare </a:t>
              </a:r>
              <a:r>
                <a:rPr lang="en-GB" sz="1600" dirty="0">
                  <a:ea typeface="+mn-lt"/>
                  <a:cs typeface="+mn-lt"/>
                </a:rPr>
                <a:t>the variable in the </a:t>
              </a:r>
              <a:r>
                <a:rPr lang="en-GB" sz="1600" b="1" dirty="0">
                  <a:ea typeface="+mn-lt"/>
                  <a:cs typeface="+mn-lt"/>
                </a:rPr>
                <a:t>derived variables </a:t>
              </a:r>
              <a:r>
                <a:rPr lang="en-GB" sz="1600" dirty="0">
                  <a:ea typeface="+mn-lt"/>
                  <a:cs typeface="+mn-lt"/>
                </a:rPr>
                <a:t>list, independently if an H(x) is required.</a:t>
              </a:r>
              <a:endParaRPr lang="en-GB" sz="1600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DE53B1-3F95-4653-8759-4573E493B244}"/>
                </a:ext>
              </a:extLst>
            </p:cNvPr>
            <p:cNvGrpSpPr/>
            <p:nvPr/>
          </p:nvGrpSpPr>
          <p:grpSpPr>
            <a:xfrm>
              <a:off x="3898621" y="2718146"/>
              <a:ext cx="8221527" cy="368644"/>
              <a:chOff x="3761974" y="2737420"/>
              <a:chExt cx="8221527" cy="368644"/>
            </a:xfrm>
          </p:grpSpPr>
          <p:pic>
            <p:nvPicPr>
              <p:cNvPr id="58" name="Graphic 57" descr="Badge 1 with solid fill">
                <a:extLst>
                  <a:ext uri="{FF2B5EF4-FFF2-40B4-BE49-F238E27FC236}">
                    <a16:creationId xmlns:a16="http://schemas.microsoft.com/office/drawing/2014/main" id="{3E8E2EFF-F68A-48BD-B582-E791C9261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61974" y="2746064"/>
                <a:ext cx="360000" cy="360000"/>
              </a:xfrm>
              <a:prstGeom prst="rect">
                <a:avLst/>
              </a:prstGeom>
            </p:spPr>
          </p:pic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CAA04F8-1723-48B5-B49C-F98C70C79788}"/>
                  </a:ext>
                </a:extLst>
              </p:cNvPr>
              <p:cNvSpPr txBox="1"/>
              <p:nvPr/>
            </p:nvSpPr>
            <p:spPr>
              <a:xfrm>
                <a:off x="4132379" y="2737420"/>
                <a:ext cx="785112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600"/>
                  <a:t>We are reading three different pressure variables from each synop. </a:t>
                </a:r>
              </a:p>
            </p:txBody>
          </p:sp>
        </p:grpSp>
        <p:pic>
          <p:nvPicPr>
            <p:cNvPr id="72" name="Graphic 71" descr="Badge 1 with solid fill">
              <a:extLst>
                <a:ext uri="{FF2B5EF4-FFF2-40B4-BE49-F238E27FC236}">
                  <a16:creationId xmlns:a16="http://schemas.microsoft.com/office/drawing/2014/main" id="{0ACAC469-D8EF-46CF-9E00-A469DBF51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27565" y="1152490"/>
              <a:ext cx="360000" cy="360000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D3D712F-0535-47BF-ABE7-2CD5E05B8922}"/>
                </a:ext>
              </a:extLst>
            </p:cNvPr>
            <p:cNvSpPr txBox="1"/>
            <p:nvPr/>
          </p:nvSpPr>
          <p:spPr>
            <a:xfrm>
              <a:off x="4290874" y="5612854"/>
              <a:ext cx="7851122" cy="584775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600"/>
                <a:t>Create derived pressure using logic and information about Pressure variables 1,2,3 and their associated flags. Then assign some </a:t>
              </a:r>
              <a:r>
                <a:rPr lang="en-GB" sz="1600" err="1"/>
                <a:t>ObsError</a:t>
              </a:r>
              <a:r>
                <a:rPr lang="en-GB" sz="1600"/>
                <a:t> to the derived pressure (</a:t>
              </a:r>
              <a:r>
                <a:rPr lang="en-GB" sz="1600" err="1"/>
                <a:t>PStar</a:t>
              </a:r>
              <a:r>
                <a:rPr lang="en-GB" sz="1600"/>
                <a:t>). 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81F4B23-0D86-4477-BD09-A8A117D96DD9}"/>
                </a:ext>
              </a:extLst>
            </p:cNvPr>
            <p:cNvSpPr txBox="1"/>
            <p:nvPr/>
          </p:nvSpPr>
          <p:spPr>
            <a:xfrm>
              <a:off x="178404" y="5747764"/>
              <a:ext cx="2895750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200" b="1" dirty="0"/>
                <a:t>Suggested new behaviour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BB65878-392B-44D8-AB9C-C4A01E81CA69}"/>
                </a:ext>
              </a:extLst>
            </p:cNvPr>
            <p:cNvGrpSpPr/>
            <p:nvPr/>
          </p:nvGrpSpPr>
          <p:grpSpPr>
            <a:xfrm>
              <a:off x="188469" y="2950498"/>
              <a:ext cx="3256311" cy="2816892"/>
              <a:chOff x="351152" y="2440057"/>
              <a:chExt cx="3256311" cy="2923605"/>
            </a:xfrm>
          </p:grpSpPr>
          <p:sp>
            <p:nvSpPr>
              <p:cNvPr id="67" name="Rectangle: Single Corner Rounded 66">
                <a:extLst>
                  <a:ext uri="{FF2B5EF4-FFF2-40B4-BE49-F238E27FC236}">
                    <a16:creationId xmlns:a16="http://schemas.microsoft.com/office/drawing/2014/main" id="{04E39B04-1522-4F21-9552-8D13429734B1}"/>
                  </a:ext>
                </a:extLst>
              </p:cNvPr>
              <p:cNvSpPr/>
              <p:nvPr/>
            </p:nvSpPr>
            <p:spPr>
              <a:xfrm>
                <a:off x="351152" y="2440057"/>
                <a:ext cx="3256311" cy="2859381"/>
              </a:xfrm>
              <a:prstGeom prst="round1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80AC568-5781-4747-9B58-D9A6E1268307}"/>
                  </a:ext>
                </a:extLst>
              </p:cNvPr>
              <p:cNvSpPr txBox="1"/>
              <p:nvPr/>
            </p:nvSpPr>
            <p:spPr>
              <a:xfrm>
                <a:off x="351152" y="2469791"/>
                <a:ext cx="76596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err="1"/>
                  <a:t>Yaml</a:t>
                </a:r>
                <a:endParaRPr lang="en-GB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DDBF56A-7792-4F67-8C53-19E0F950FF39}"/>
                  </a:ext>
                </a:extLst>
              </p:cNvPr>
              <p:cNvSpPr txBox="1"/>
              <p:nvPr/>
            </p:nvSpPr>
            <p:spPr>
              <a:xfrm>
                <a:off x="478816" y="2808173"/>
                <a:ext cx="3000984" cy="25554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/>
                  <a:t>….</a:t>
                </a:r>
              </a:p>
              <a:p>
                <a:r>
                  <a:rPr lang="en-GB" sz="1400"/>
                  <a:t>assimilated variables: […, </a:t>
                </a:r>
              </a:p>
              <a:p>
                <a:r>
                  <a:rPr lang="en-GB" sz="1400"/>
                  <a:t>                                        </a:t>
                </a:r>
                <a:r>
                  <a:rPr lang="en-GB" sz="1400" b="1" err="1">
                    <a:solidFill>
                      <a:schemeClr val="bg1"/>
                    </a:solidFill>
                  </a:rPr>
                  <a:t>Pstar</a:t>
                </a:r>
                <a:r>
                  <a:rPr lang="en-GB" sz="1400"/>
                  <a:t>, … ]</a:t>
                </a:r>
              </a:p>
              <a:p>
                <a:r>
                  <a:rPr lang="en-GB" sz="1400"/>
                  <a:t>….</a:t>
                </a:r>
              </a:p>
              <a:p>
                <a:endParaRPr lang="en-GB" sz="1400"/>
              </a:p>
              <a:p>
                <a:r>
                  <a:rPr lang="en-GB" sz="1400"/>
                  <a:t>derived variables : [</a:t>
                </a:r>
                <a:r>
                  <a:rPr lang="en-GB" sz="1400" b="1" err="1">
                    <a:solidFill>
                      <a:srgbClr val="FF0000"/>
                    </a:solidFill>
                  </a:rPr>
                  <a:t>Pstar</a:t>
                </a:r>
                <a:r>
                  <a:rPr lang="en-GB" sz="1400"/>
                  <a:t>]</a:t>
                </a:r>
              </a:p>
              <a:p>
                <a:endParaRPr lang="en-GB" sz="1400"/>
              </a:p>
              <a:p>
                <a:r>
                  <a:rPr lang="en-GB" sz="1400"/>
                  <a:t>observed variables: [ … pressure 1,</a:t>
                </a:r>
              </a:p>
              <a:p>
                <a:r>
                  <a:rPr lang="en-GB" sz="1400"/>
                  <a:t>                                          pressure 2,</a:t>
                </a:r>
              </a:p>
              <a:p>
                <a:r>
                  <a:rPr lang="en-GB" sz="1400"/>
                  <a:t>                                          pressure 3, …]</a:t>
                </a:r>
              </a:p>
              <a:p>
                <a:endParaRPr lang="en-GB" sz="1400"/>
              </a:p>
            </p:txBody>
          </p:sp>
        </p:grpSp>
        <p:pic>
          <p:nvPicPr>
            <p:cNvPr id="63" name="Graphic 62" descr="Badge with solid fill">
              <a:extLst>
                <a:ext uri="{FF2B5EF4-FFF2-40B4-BE49-F238E27FC236}">
                  <a16:creationId xmlns:a16="http://schemas.microsoft.com/office/drawing/2014/main" id="{E76E274B-0E33-41E2-A58E-CFB61C806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34656" y="4930108"/>
              <a:ext cx="360000" cy="360000"/>
            </a:xfrm>
            <a:prstGeom prst="rect">
              <a:avLst/>
            </a:prstGeom>
          </p:spPr>
        </p:pic>
        <p:pic>
          <p:nvPicPr>
            <p:cNvPr id="66" name="Graphic 65" descr="Badge 3 with solid fill">
              <a:extLst>
                <a:ext uri="{FF2B5EF4-FFF2-40B4-BE49-F238E27FC236}">
                  <a16:creationId xmlns:a16="http://schemas.microsoft.com/office/drawing/2014/main" id="{0C87C7AA-EC19-4479-A8D2-B4A5CAEBA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956267" y="4307544"/>
              <a:ext cx="360000" cy="360000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76148C6-847C-4075-A415-C319764C45BC}"/>
                </a:ext>
              </a:extLst>
            </p:cNvPr>
            <p:cNvSpPr txBox="1"/>
            <p:nvPr/>
          </p:nvSpPr>
          <p:spPr>
            <a:xfrm>
              <a:off x="4284772" y="4478447"/>
              <a:ext cx="7851122" cy="584775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600">
                  <a:solidFill>
                    <a:schemeClr val="accent2"/>
                  </a:solidFill>
                </a:rPr>
                <a:t>In </a:t>
              </a:r>
              <a:r>
                <a:rPr lang="en-GB" sz="1600" b="1">
                  <a:solidFill>
                    <a:schemeClr val="accent2"/>
                  </a:solidFill>
                </a:rPr>
                <a:t>assimilated variables </a:t>
              </a:r>
              <a:r>
                <a:rPr lang="en-GB" sz="1600">
                  <a:solidFill>
                    <a:schemeClr val="accent2"/>
                  </a:solidFill>
                </a:rPr>
                <a:t>we declare all </a:t>
              </a:r>
              <a:r>
                <a:rPr lang="en-GB" sz="1600" err="1">
                  <a:solidFill>
                    <a:schemeClr val="accent2"/>
                  </a:solidFill>
                </a:rPr>
                <a:t>ObsSpace</a:t>
              </a:r>
              <a:r>
                <a:rPr lang="en-GB" sz="1600">
                  <a:solidFill>
                    <a:schemeClr val="accent2"/>
                  </a:solidFill>
                </a:rPr>
                <a:t> variables that will be assimilated (i.e. used in the calculation of Jo). In this example we want to assimilate </a:t>
              </a:r>
              <a:r>
                <a:rPr lang="en-GB" sz="1600" err="1">
                  <a:solidFill>
                    <a:schemeClr val="accent2"/>
                  </a:solidFill>
                </a:rPr>
                <a:t>Pstar</a:t>
              </a:r>
              <a:r>
                <a:rPr lang="en-GB" sz="1600">
                  <a:solidFill>
                    <a:schemeClr val="accent2"/>
                  </a:solidFill>
                </a:rPr>
                <a:t>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301CA0C-5E0A-4122-9D6D-79208DD58B99}"/>
                </a:ext>
              </a:extLst>
            </p:cNvPr>
            <p:cNvSpPr txBox="1"/>
            <p:nvPr/>
          </p:nvSpPr>
          <p:spPr>
            <a:xfrm>
              <a:off x="4290874" y="5033516"/>
              <a:ext cx="7851122" cy="584775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600"/>
                <a:t>Before the creation of the </a:t>
              </a:r>
              <a:r>
                <a:rPr lang="en-GB" sz="1600" b="1"/>
                <a:t>derived variable</a:t>
              </a:r>
              <a:r>
                <a:rPr lang="en-GB" sz="1600"/>
                <a:t>, we QC, assign error, etc. to the three different pressure variables. </a:t>
              </a:r>
              <a:endParaRPr lang="en-GB" sz="1600">
                <a:cs typeface="Calibri"/>
              </a:endParaRPr>
            </a:p>
          </p:txBody>
        </p:sp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id="{F1182CB5-1347-4BE0-97F5-BA559CDC0916}"/>
                </a:ext>
              </a:extLst>
            </p:cNvPr>
            <p:cNvCxnSpPr>
              <a:cxnSpLocks/>
              <a:stCxn id="67" idx="0"/>
              <a:endCxn id="5" idx="2"/>
            </p:cNvCxnSpPr>
            <p:nvPr/>
          </p:nvCxnSpPr>
          <p:spPr>
            <a:xfrm rot="16200000" flipV="1">
              <a:off x="526796" y="1660668"/>
              <a:ext cx="1717321" cy="862339"/>
            </a:xfrm>
            <a:prstGeom prst="bentConnector3">
              <a:avLst>
                <a:gd name="adj1" fmla="val 79084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Graphic 85" descr="Badge with solid fill">
              <a:extLst>
                <a:ext uri="{FF2B5EF4-FFF2-40B4-BE49-F238E27FC236}">
                  <a16:creationId xmlns:a16="http://schemas.microsoft.com/office/drawing/2014/main" id="{37BAE04C-F8CD-4E45-9255-BD978A10D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900117" y="3154295"/>
              <a:ext cx="360000" cy="360000"/>
            </a:xfrm>
            <a:prstGeom prst="rect">
              <a:avLst/>
            </a:prstGeom>
          </p:spPr>
        </p:pic>
        <p:pic>
          <p:nvPicPr>
            <p:cNvPr id="87" name="Graphic 86" descr="Badge 3 with solid fill">
              <a:extLst>
                <a:ext uri="{FF2B5EF4-FFF2-40B4-BE49-F238E27FC236}">
                  <a16:creationId xmlns:a16="http://schemas.microsoft.com/office/drawing/2014/main" id="{DD299EF7-EFBE-41BC-B67D-1007CF3D0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08442" y="3885446"/>
              <a:ext cx="360000" cy="360000"/>
            </a:xfrm>
            <a:prstGeom prst="rect">
              <a:avLst/>
            </a:prstGeom>
          </p:spPr>
        </p:pic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20CE9F-8F51-4295-974B-53B9B5C16052}"/>
                </a:ext>
              </a:extLst>
            </p:cNvPr>
            <p:cNvSpPr txBox="1"/>
            <p:nvPr/>
          </p:nvSpPr>
          <p:spPr>
            <a:xfrm>
              <a:off x="4262412" y="3128570"/>
              <a:ext cx="7851122" cy="830997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600">
                  <a:solidFill>
                    <a:schemeClr val="accent2"/>
                  </a:solidFill>
                </a:rPr>
                <a:t>In </a:t>
              </a:r>
              <a:r>
                <a:rPr lang="en-GB" sz="1600" b="1">
                  <a:solidFill>
                    <a:schemeClr val="accent2"/>
                  </a:solidFill>
                </a:rPr>
                <a:t>observed variables </a:t>
              </a:r>
              <a:r>
                <a:rPr lang="en-GB" sz="1600">
                  <a:solidFill>
                    <a:schemeClr val="accent2"/>
                  </a:solidFill>
                </a:rPr>
                <a:t>we declare all of the </a:t>
              </a:r>
              <a:r>
                <a:rPr lang="en-GB" sz="1600" err="1">
                  <a:solidFill>
                    <a:schemeClr val="accent2"/>
                  </a:solidFill>
                </a:rPr>
                <a:t>ObsValue</a:t>
              </a:r>
              <a:r>
                <a:rPr lang="en-GB" sz="1600">
                  <a:solidFill>
                    <a:schemeClr val="accent2"/>
                  </a:solidFill>
                </a:rPr>
                <a:t> variables that are to be assigned associated Bias, </a:t>
              </a:r>
              <a:r>
                <a:rPr lang="en-GB" sz="1600" err="1">
                  <a:solidFill>
                    <a:schemeClr val="accent2"/>
                  </a:solidFill>
                </a:rPr>
                <a:t>obsError</a:t>
              </a:r>
              <a:r>
                <a:rPr lang="en-GB" sz="1600">
                  <a:solidFill>
                    <a:schemeClr val="accent2"/>
                  </a:solidFill>
                </a:rPr>
                <a:t> and </a:t>
              </a:r>
              <a:r>
                <a:rPr lang="en-GB" sz="1600" err="1">
                  <a:solidFill>
                    <a:schemeClr val="accent2"/>
                  </a:solidFill>
                </a:rPr>
                <a:t>QcFlag</a:t>
              </a:r>
              <a:r>
                <a:rPr lang="en-GB" sz="1600">
                  <a:solidFill>
                    <a:schemeClr val="accent2"/>
                  </a:solidFill>
                </a:rPr>
                <a:t>. </a:t>
              </a:r>
              <a:r>
                <a:rPr lang="en-GB" sz="1600"/>
                <a:t>If </a:t>
              </a:r>
              <a:r>
                <a:rPr lang="en-GB" sz="1600" b="1"/>
                <a:t>observed variables  </a:t>
              </a:r>
              <a:r>
                <a:rPr lang="en-GB" sz="1600"/>
                <a:t>is empty then all </a:t>
              </a:r>
              <a:r>
                <a:rPr lang="en-GB" sz="1600" err="1"/>
                <a:t>ObsValue</a:t>
              </a:r>
              <a:r>
                <a:rPr lang="en-GB" sz="1600"/>
                <a:t> variables are assigned associated Bias, </a:t>
              </a:r>
              <a:r>
                <a:rPr lang="en-GB" sz="1600" err="1"/>
                <a:t>obsError</a:t>
              </a:r>
              <a:r>
                <a:rPr lang="en-GB" sz="1600"/>
                <a:t> and </a:t>
              </a:r>
              <a:r>
                <a:rPr lang="en-GB" sz="1600" err="1"/>
                <a:t>QcFlag</a:t>
              </a:r>
              <a:endParaRPr lang="en-GB" sz="1600"/>
            </a:p>
          </p:txBody>
        </p:sp>
        <p:pic>
          <p:nvPicPr>
            <p:cNvPr id="92" name="Graphic 91" descr="Badge 4 with solid fill">
              <a:extLst>
                <a:ext uri="{FF2B5EF4-FFF2-40B4-BE49-F238E27FC236}">
                  <a16:creationId xmlns:a16="http://schemas.microsoft.com/office/drawing/2014/main" id="{1F29A1F1-FB14-4335-9B8F-0A570567B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956267" y="3499717"/>
              <a:ext cx="360000" cy="360000"/>
            </a:xfrm>
            <a:prstGeom prst="rect">
              <a:avLst/>
            </a:prstGeom>
          </p:spPr>
        </p:pic>
        <p:pic>
          <p:nvPicPr>
            <p:cNvPr id="93" name="Graphic 92" descr="Badge 5 with solid fill">
              <a:extLst>
                <a:ext uri="{FF2B5EF4-FFF2-40B4-BE49-F238E27FC236}">
                  <a16:creationId xmlns:a16="http://schemas.microsoft.com/office/drawing/2014/main" id="{75E262DE-6E6C-4622-BCB8-11DF52A30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529833" y="1387747"/>
              <a:ext cx="360000" cy="360000"/>
            </a:xfrm>
            <a:prstGeom prst="rect">
              <a:avLst/>
            </a:prstGeom>
          </p:spPr>
        </p:pic>
        <p:pic>
          <p:nvPicPr>
            <p:cNvPr id="94" name="Graphic 93" descr="Badge 5 with solid fill">
              <a:extLst>
                <a:ext uri="{FF2B5EF4-FFF2-40B4-BE49-F238E27FC236}">
                  <a16:creationId xmlns:a16="http://schemas.microsoft.com/office/drawing/2014/main" id="{06368885-31E5-466A-9F0B-915305477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286006" y="1370406"/>
              <a:ext cx="360000" cy="360000"/>
            </a:xfrm>
            <a:prstGeom prst="rect">
              <a:avLst/>
            </a:prstGeom>
          </p:spPr>
        </p:pic>
        <p:pic>
          <p:nvPicPr>
            <p:cNvPr id="95" name="Graphic 94" descr="Badge 5 with solid fill">
              <a:extLst>
                <a:ext uri="{FF2B5EF4-FFF2-40B4-BE49-F238E27FC236}">
                  <a16:creationId xmlns:a16="http://schemas.microsoft.com/office/drawing/2014/main" id="{D5D728C7-2E38-45FC-B53D-4D0FC8AD3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912954" y="5042848"/>
              <a:ext cx="360000" cy="360000"/>
            </a:xfrm>
            <a:prstGeom prst="rect">
              <a:avLst/>
            </a:prstGeom>
          </p:spPr>
        </p:pic>
        <p:pic>
          <p:nvPicPr>
            <p:cNvPr id="97" name="Graphic 96" descr="Badge 6 with solid fill">
              <a:extLst>
                <a:ext uri="{FF2B5EF4-FFF2-40B4-BE49-F238E27FC236}">
                  <a16:creationId xmlns:a16="http://schemas.microsoft.com/office/drawing/2014/main" id="{EDEB1001-6ED9-417A-A1A9-D1FB9AB24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902412" y="5647013"/>
              <a:ext cx="360000" cy="360000"/>
            </a:xfrm>
            <a:prstGeom prst="rect">
              <a:avLst/>
            </a:prstGeom>
          </p:spPr>
        </p:pic>
        <p:pic>
          <p:nvPicPr>
            <p:cNvPr id="98" name="Graphic 97" descr="Badge 6 with solid fill">
              <a:extLst>
                <a:ext uri="{FF2B5EF4-FFF2-40B4-BE49-F238E27FC236}">
                  <a16:creationId xmlns:a16="http://schemas.microsoft.com/office/drawing/2014/main" id="{DEECA70A-3AE9-494C-BF42-538B9D95A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613948" y="1235074"/>
              <a:ext cx="360000" cy="360000"/>
            </a:xfrm>
            <a:prstGeom prst="rect">
              <a:avLst/>
            </a:prstGeom>
          </p:spPr>
        </p:pic>
        <p:pic>
          <p:nvPicPr>
            <p:cNvPr id="99" name="Graphic 98" descr="Badge 4 with solid fill">
              <a:extLst>
                <a:ext uri="{FF2B5EF4-FFF2-40B4-BE49-F238E27FC236}">
                  <a16:creationId xmlns:a16="http://schemas.microsoft.com/office/drawing/2014/main" id="{2595BC1E-4DE1-449E-A120-B9D1BC777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898621" y="4457729"/>
              <a:ext cx="360000" cy="360000"/>
            </a:xfrm>
            <a:prstGeom prst="rect">
              <a:avLst/>
            </a:prstGeom>
          </p:spPr>
        </p:pic>
        <p:pic>
          <p:nvPicPr>
            <p:cNvPr id="13" name="Graphic 12" descr="Badge 7 with solid fill">
              <a:extLst>
                <a:ext uri="{FF2B5EF4-FFF2-40B4-BE49-F238E27FC236}">
                  <a16:creationId xmlns:a16="http://schemas.microsoft.com/office/drawing/2014/main" id="{66BAD07B-45F7-4174-A87D-739196903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1465160" y="2195104"/>
              <a:ext cx="360000" cy="360000"/>
            </a:xfrm>
            <a:prstGeom prst="rect">
              <a:avLst/>
            </a:prstGeom>
          </p:spPr>
        </p:pic>
        <p:pic>
          <p:nvPicPr>
            <p:cNvPr id="100" name="Graphic 99" descr="Badge 7 with solid fill">
              <a:extLst>
                <a:ext uri="{FF2B5EF4-FFF2-40B4-BE49-F238E27FC236}">
                  <a16:creationId xmlns:a16="http://schemas.microsoft.com/office/drawing/2014/main" id="{47EF6F46-BDA5-4297-96EC-09AF7709D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898621" y="6239190"/>
              <a:ext cx="360000" cy="360000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C0CAA43-5EA2-46F7-9884-2A945535B253}"/>
                </a:ext>
              </a:extLst>
            </p:cNvPr>
            <p:cNvSpPr txBox="1"/>
            <p:nvPr/>
          </p:nvSpPr>
          <p:spPr>
            <a:xfrm>
              <a:off x="4340878" y="6217743"/>
              <a:ext cx="78511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/>
                <a:t>Apply the forward operator H(X).</a:t>
              </a:r>
            </a:p>
            <a:p>
              <a:r>
                <a:rPr lang="en-GB" sz="1600">
                  <a:solidFill>
                    <a:schemeClr val="accent2"/>
                  </a:solidFill>
                </a:rPr>
                <a:t>H(x) only generated for variables listed in </a:t>
              </a:r>
              <a:r>
                <a:rPr lang="en-GB" sz="1600" b="1">
                  <a:solidFill>
                    <a:schemeClr val="accent2"/>
                  </a:solidFill>
                </a:rPr>
                <a:t>assimilated variables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08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A9950-850E-47A5-9CEC-8DB52F240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57" y="141823"/>
            <a:ext cx="11467070" cy="945572"/>
          </a:xfrm>
        </p:spPr>
        <p:txBody>
          <a:bodyPr>
            <a:noAutofit/>
          </a:bodyPr>
          <a:lstStyle/>
          <a:p>
            <a:r>
              <a:rPr lang="en-GB" sz="3600" dirty="0">
                <a:latin typeface="+mn-lt"/>
              </a:rPr>
              <a:t>Can this change accommodate for observation monitoring?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6BA6A-EC15-4738-A267-3B310D482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026" y="1253331"/>
            <a:ext cx="11526795" cy="530398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Proposed change allows for processing of raw </a:t>
            </a:r>
            <a:r>
              <a:rPr lang="en-GB" dirty="0" err="1"/>
              <a:t>obs</a:t>
            </a:r>
            <a:r>
              <a:rPr lang="en-GB" dirty="0"/>
              <a:t>, but does not explicitly account for the monitoring of </a:t>
            </a:r>
            <a:r>
              <a:rPr lang="en-GB" dirty="0" err="1"/>
              <a:t>obs</a:t>
            </a:r>
            <a:r>
              <a:rPr lang="en-GB" dirty="0"/>
              <a:t> where h(x) is required but </a:t>
            </a:r>
            <a:r>
              <a:rPr lang="en-GB" dirty="0" err="1"/>
              <a:t>obs</a:t>
            </a:r>
            <a:r>
              <a:rPr lang="en-GB" dirty="0"/>
              <a:t> not assimilated. </a:t>
            </a:r>
          </a:p>
          <a:p>
            <a:r>
              <a:rPr lang="en-GB" dirty="0"/>
              <a:t>To perform such monitoring: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GB" u="sng" dirty="0"/>
              <a:t>If only the O-B is required</a:t>
            </a:r>
            <a:r>
              <a:rPr lang="en-GB" dirty="0"/>
              <a:t>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GB" dirty="0"/>
              <a:t>Could have a monitoring </a:t>
            </a:r>
            <a:r>
              <a:rPr lang="en-GB" dirty="0" err="1"/>
              <a:t>yaml</a:t>
            </a:r>
            <a:r>
              <a:rPr lang="en-GB" dirty="0"/>
              <a:t> with no assimilation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GB" dirty="0"/>
              <a:t>Or variables for monitoring could: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Be included in assimilated variables list, then </a:t>
            </a:r>
            <a:r>
              <a:rPr lang="en-GB" dirty="0" err="1"/>
              <a:t>QCed</a:t>
            </a:r>
            <a:r>
              <a:rPr lang="en-GB" dirty="0"/>
              <a:t> out by the user in the </a:t>
            </a:r>
            <a:r>
              <a:rPr lang="en-GB" dirty="0" err="1"/>
              <a:t>yaml</a:t>
            </a:r>
            <a:r>
              <a:rPr lang="en-GB" dirty="0"/>
              <a:t> prior to assimilation. 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Be include in a new </a:t>
            </a:r>
            <a:r>
              <a:rPr lang="en-GB" dirty="0" err="1"/>
              <a:t>yaml</a:t>
            </a:r>
            <a:r>
              <a:rPr lang="en-GB" dirty="0"/>
              <a:t> list in the </a:t>
            </a:r>
            <a:r>
              <a:rPr lang="en-GB" dirty="0" err="1"/>
              <a:t>obs</a:t>
            </a:r>
            <a:r>
              <a:rPr lang="en-GB" dirty="0"/>
              <a:t> space. The variables in the list would then be automatically </a:t>
            </a:r>
            <a:r>
              <a:rPr lang="en-GB" dirty="0" err="1"/>
              <a:t>QCed</a:t>
            </a:r>
            <a:r>
              <a:rPr lang="en-GB" dirty="0"/>
              <a:t> out in QC manager. </a:t>
            </a:r>
          </a:p>
          <a:p>
            <a:pPr lvl="1">
              <a:spcBef>
                <a:spcPts val="1200"/>
              </a:spcBef>
            </a:pPr>
            <a:endParaRPr lang="en-GB" dirty="0"/>
          </a:p>
          <a:p>
            <a:pPr marL="457200" lvl="1" indent="0">
              <a:spcBef>
                <a:spcPts val="1200"/>
              </a:spcBef>
              <a:buNone/>
            </a:pPr>
            <a:r>
              <a:rPr lang="en-GB" u="sng" dirty="0"/>
              <a:t>If O-B and O-A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Either of the above approaches could be used. But rather than </a:t>
            </a:r>
            <a:r>
              <a:rPr lang="en-GB" dirty="0" err="1"/>
              <a:t>QCing</a:t>
            </a:r>
            <a:r>
              <a:rPr lang="en-GB" dirty="0"/>
              <a:t> </a:t>
            </a:r>
            <a:r>
              <a:rPr lang="en-GB" dirty="0" err="1"/>
              <a:t>obs</a:t>
            </a:r>
            <a:r>
              <a:rPr lang="en-GB" dirty="0"/>
              <a:t> prior to assimilation, the </a:t>
            </a:r>
            <a:r>
              <a:rPr lang="en-GB" dirty="0" err="1"/>
              <a:t>obs</a:t>
            </a:r>
            <a:r>
              <a:rPr lang="en-GB" dirty="0"/>
              <a:t> would be passively assimilated. </a:t>
            </a:r>
          </a:p>
          <a:p>
            <a:pPr>
              <a:spcBef>
                <a:spcPts val="1200"/>
              </a:spcBef>
            </a:pPr>
            <a:r>
              <a:rPr lang="en-GB" dirty="0"/>
              <a:t>Should JEDI contain manage these options by introducing a monitoring option, or should the monitoring be self managed. </a:t>
            </a:r>
          </a:p>
        </p:txBody>
      </p:sp>
    </p:spTree>
    <p:extLst>
      <p:ext uri="{BB962C8B-B14F-4D97-AF65-F5344CB8AC3E}">
        <p14:creationId xmlns:p14="http://schemas.microsoft.com/office/powerpoint/2010/main" val="3118537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B50CF-CDE0-461C-9A62-F616D99DB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086" y="1342767"/>
            <a:ext cx="11631828" cy="5391665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/>
              <a:t>Current issue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Requested state variables are a combination of </a:t>
            </a:r>
            <a:r>
              <a:rPr lang="en-US" dirty="0" err="1"/>
              <a:t>GeoVaLs</a:t>
            </a:r>
            <a:r>
              <a:rPr lang="en-US" dirty="0"/>
              <a:t> required by the observation operator, bias coefficients, and filters.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For certain </a:t>
            </a:r>
            <a:r>
              <a:rPr lang="en-US" dirty="0" err="1"/>
              <a:t>ObsOperators</a:t>
            </a:r>
            <a:r>
              <a:rPr lang="en-US" dirty="0"/>
              <a:t> the list of </a:t>
            </a:r>
            <a:r>
              <a:rPr lang="en-US" dirty="0" err="1"/>
              <a:t>GeoVaLs</a:t>
            </a:r>
            <a:r>
              <a:rPr lang="en-US" dirty="0"/>
              <a:t>  = list of simulated variables i.e. </a:t>
            </a:r>
            <a:r>
              <a:rPr lang="en-US" dirty="0" err="1"/>
              <a:t>ObsValues</a:t>
            </a:r>
            <a:r>
              <a:rPr lang="en-US" dirty="0"/>
              <a:t> variable names and state variable names must be identical if </a:t>
            </a:r>
            <a:r>
              <a:rPr lang="en-US" dirty="0" err="1"/>
              <a:t>GeoVaLs</a:t>
            </a:r>
            <a:r>
              <a:rPr lang="en-US" dirty="0"/>
              <a:t> are to be successfully retrieved.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Could change the hard coded names; however, this requires changes in many </a:t>
            </a:r>
            <a:r>
              <a:rPr lang="en-US" dirty="0" err="1"/>
              <a:t>ufo</a:t>
            </a:r>
            <a:r>
              <a:rPr lang="en-US" dirty="0"/>
              <a:t> filters and </a:t>
            </a:r>
            <a:r>
              <a:rPr lang="en-US" dirty="0" err="1"/>
              <a:t>ObsOperators</a:t>
            </a:r>
            <a:r>
              <a:rPr lang="en-US" dirty="0"/>
              <a:t> and is not a flexible solution.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/>
              <a:t>Proposed solution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A map between IODA variable names and the </a:t>
            </a:r>
            <a:r>
              <a:rPr lang="en-US" dirty="0" err="1"/>
              <a:t>GeoVaL</a:t>
            </a:r>
            <a:r>
              <a:rPr lang="en-US" dirty="0"/>
              <a:t> names could be specified in a </a:t>
            </a:r>
            <a:r>
              <a:rPr lang="en-US" dirty="0" err="1"/>
              <a:t>yaml</a:t>
            </a:r>
            <a:r>
              <a:rPr lang="en-US" dirty="0"/>
              <a:t> file.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err="1"/>
              <a:t>ObsOperators</a:t>
            </a:r>
            <a:r>
              <a:rPr lang="en-US" dirty="0"/>
              <a:t> which require this mapping would take the path to the </a:t>
            </a:r>
            <a:r>
              <a:rPr lang="en-US" dirty="0" err="1"/>
              <a:t>yaml</a:t>
            </a:r>
            <a:r>
              <a:rPr lang="en-US" dirty="0"/>
              <a:t> file (or use default </a:t>
            </a:r>
            <a:r>
              <a:rPr lang="en-US" dirty="0" err="1"/>
              <a:t>yaml</a:t>
            </a:r>
            <a:r>
              <a:rPr lang="en-US" dirty="0"/>
              <a:t> if path not specified).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It is not expected that this would affect filters or bias parameters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A7E2D2-029D-4308-AB29-11F31613C0F7}"/>
              </a:ext>
            </a:extLst>
          </p:cNvPr>
          <p:cNvSpPr txBox="1"/>
          <p:nvPr/>
        </p:nvSpPr>
        <p:spPr>
          <a:xfrm>
            <a:off x="280086" y="197708"/>
            <a:ext cx="11491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0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 mapping file to associate IODA variable names with </a:t>
            </a:r>
            <a:r>
              <a:rPr lang="en-US" sz="3200" i="0" dirty="0" err="1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GeoVaL</a:t>
            </a:r>
            <a:r>
              <a:rPr lang="en-US" sz="3200" i="0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names</a:t>
            </a:r>
            <a:r>
              <a:rPr lang="en-US" sz="3200" dirty="0"/>
              <a:t> #1777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895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b1bb55a9-a1b5-4196-b12d-1833970ed366" ContentTypeId="0x01010008EC4BDFB4C3D542892399C37F0B505F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et Office Document" ma:contentTypeID="0x01010008EC4BDFB4C3D542892399C37F0B505F00269D45E10CB78947B611D6F80109476B" ma:contentTypeVersion="4" ma:contentTypeDescription="" ma:contentTypeScope="" ma:versionID="780a344703f379e61c09d6510b320c18">
  <xsd:schema xmlns:xsd="http://www.w3.org/2001/XMLSchema" xmlns:xs="http://www.w3.org/2001/XMLSchema" xmlns:p="http://schemas.microsoft.com/office/2006/metadata/properties" xmlns:ns2="95a6d21c-7db0-4b7e-981f-b4f22b02b9d8" targetNamespace="http://schemas.microsoft.com/office/2006/metadata/properties" ma:root="true" ma:fieldsID="c844e8ff534fe7b11be182359bdff21d" ns2:_="">
    <xsd:import namespace="95a6d21c-7db0-4b7e-981f-b4f22b02b9d8"/>
    <xsd:element name="properties">
      <xsd:complexType>
        <xsd:sequence>
          <xsd:element name="documentManagement">
            <xsd:complexType>
              <xsd:all>
                <xsd:element ref="ns2:TNA" minOccurs="0"/>
                <xsd:element ref="ns2:Review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6d21c-7db0-4b7e-981f-b4f22b02b9d8" elementFormDefault="qualified">
    <xsd:import namespace="http://schemas.microsoft.com/office/2006/documentManagement/types"/>
    <xsd:import namespace="http://schemas.microsoft.com/office/infopath/2007/PartnerControls"/>
    <xsd:element name="TNA" ma:index="1" nillable="true" ma:displayName="TNA" ma:default="Not of potential interest" ma:format="Dropdown" ma:internalName="TNA">
      <xsd:simpleType>
        <xsd:restriction base="dms:Choice">
          <xsd:enumeration value="Not of potential interest"/>
          <xsd:enumeration value="Potential TNA Record"/>
          <xsd:enumeration value="Flagged for TNA"/>
          <xsd:enumeration value="List to TNA"/>
          <xsd:enumeration value="Not listed to TNA"/>
          <xsd:enumeration value="Transferred to TNA"/>
          <xsd:enumeration value="Published by TNA"/>
        </xsd:restriction>
      </xsd:simpleType>
    </xsd:element>
    <xsd:element name="ReviewDate" ma:index="2" nillable="true" ma:displayName="Review Date" ma:format="DateOnly" ma:internalName="Review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NA xmlns="95a6d21c-7db0-4b7e-981f-b4f22b02b9d8">Not of potential interest</TNA>
    <ReviewDate xmlns="95a6d21c-7db0-4b7e-981f-b4f22b02b9d8" xsi:nil="true"/>
  </documentManagement>
</p:properties>
</file>

<file path=customXml/itemProps1.xml><?xml version="1.0" encoding="utf-8"?>
<ds:datastoreItem xmlns:ds="http://schemas.openxmlformats.org/officeDocument/2006/customXml" ds:itemID="{96E896CF-1BF4-4CEE-9E1C-F61758DCA4E3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6A27F99B-532E-40A4-A048-DAD311BBD9CA}">
  <ds:schemaRefs>
    <ds:schemaRef ds:uri="95a6d21c-7db0-4b7e-981f-b4f22b02b9d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DD08957-7842-4194-87CA-BBFAAC23944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7FBFA2C-ECB3-44A1-B3D7-50B9852E7B31}">
  <ds:schemaRefs>
    <ds:schemaRef ds:uri="95a6d21c-7db0-4b7e-981f-b4f22b02b9d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1252</Words>
  <Application>Microsoft Office PowerPoint</Application>
  <PresentationFormat>Widescreen</PresentationFormat>
  <Paragraphs>131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this change accommodate for observation monitoring?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Simonin, David</dc:creator>
  <cp:lastModifiedBy>Waller, Jo</cp:lastModifiedBy>
  <cp:revision>7</cp:revision>
  <dcterms:created xsi:type="dcterms:W3CDTF">2021-12-06T16:57:10Z</dcterms:created>
  <dcterms:modified xsi:type="dcterms:W3CDTF">2022-01-13T16:58:12Z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0x01010008EC4BDFB4C3D542892399C37F0B505F00269D45E10CB78947B611D6F80109476B</vt:lpwstr>
  </property>
</Properties>
</file>