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86" r:id="rId2"/>
    <p:sldMasterId id="2147483705" r:id="rId3"/>
    <p:sldMasterId id="2147483729" r:id="rId4"/>
    <p:sldMasterId id="2147483737" r:id="rId5"/>
    <p:sldMasterId id="2147483751" r:id="rId6"/>
  </p:sldMasterIdLst>
  <p:notesMasterIdLst>
    <p:notesMasterId r:id="rId22"/>
  </p:notesMasterIdLst>
  <p:sldIdLst>
    <p:sldId id="397" r:id="rId7"/>
    <p:sldId id="360" r:id="rId8"/>
    <p:sldId id="369" r:id="rId9"/>
    <p:sldId id="361" r:id="rId10"/>
    <p:sldId id="371" r:id="rId11"/>
    <p:sldId id="374" r:id="rId12"/>
    <p:sldId id="383" r:id="rId13"/>
    <p:sldId id="381" r:id="rId14"/>
    <p:sldId id="390" r:id="rId15"/>
    <p:sldId id="391" r:id="rId16"/>
    <p:sldId id="386" r:id="rId17"/>
    <p:sldId id="395" r:id="rId18"/>
    <p:sldId id="396" r:id="rId19"/>
    <p:sldId id="389" r:id="rId20"/>
    <p:sldId id="39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88" autoAdjust="0"/>
    <p:restoredTop sz="86417" autoAdjust="0"/>
  </p:normalViewPr>
  <p:slideViewPr>
    <p:cSldViewPr snapToGrid="0">
      <p:cViewPr varScale="1">
        <p:scale>
          <a:sx n="80" d="100"/>
          <a:sy n="80" d="100"/>
        </p:scale>
        <p:origin x="48" y="62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302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70F916-03BB-472A-B40E-5B27358AB1F6}" type="datetimeFigureOut">
              <a:rPr lang="en-US" smtClean="0"/>
              <a:t>1/30/2022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F74BB8-0B29-456D-8A8A-CCB22A363738}" type="slidenum">
              <a:rPr lang="en-US" smtClean="0"/>
              <a:t>‹#›</a:t>
            </a:fld>
            <a:endParaRPr lang="en-US"/>
          </a:p>
        </p:txBody>
      </p:sp>
    </p:spTree>
    <p:extLst>
      <p:ext uri="{BB962C8B-B14F-4D97-AF65-F5344CB8AC3E}">
        <p14:creationId xmlns:p14="http://schemas.microsoft.com/office/powerpoint/2010/main" val="4212152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464658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283014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226217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91230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C9A47E6-8E93-4EA8-BF33-39EBA715FB0F}" type="slidenum">
              <a:rPr lang="en-US" smtClean="0"/>
              <a:pPr>
                <a:defRPr/>
              </a:pPr>
              <a:t>13</a:t>
            </a:fld>
            <a:endParaRPr lang="en-US"/>
          </a:p>
        </p:txBody>
      </p:sp>
    </p:spTree>
    <p:extLst>
      <p:ext uri="{BB962C8B-B14F-4D97-AF65-F5344CB8AC3E}">
        <p14:creationId xmlns:p14="http://schemas.microsoft.com/office/powerpoint/2010/main" val="2579163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Monday – 4-4:15 pm CST.  </a:t>
            </a:r>
          </a:p>
          <a:p>
            <a:r>
              <a:rPr lang="en-US" sz="1200" kern="1200" dirty="0" smtClean="0">
                <a:solidFill>
                  <a:schemeClr val="tx1"/>
                </a:solidFill>
                <a:effectLst/>
                <a:latin typeface="+mn-lt"/>
                <a:ea typeface="+mn-ea"/>
                <a:cs typeface="+mn-cs"/>
              </a:rPr>
              <a:t>4.2 - Implementation and Testing of Physics in the NEPTUNE Modeling System</a:t>
            </a:r>
          </a:p>
          <a:p>
            <a:r>
              <a:rPr lang="en-US" sz="1200" kern="1200" dirty="0" smtClean="0">
                <a:solidFill>
                  <a:schemeClr val="tx1"/>
                </a:solidFill>
                <a:effectLst/>
                <a:latin typeface="+mn-lt"/>
                <a:ea typeface="+mn-ea"/>
                <a:cs typeface="+mn-cs"/>
              </a:rPr>
              <a:t>31st Conference on Weather Analysis and Forecasting (WAF)/27th Conference on Numerical Weather Prediction (NWP)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James D. Doyle (Presenter), Alex A. Reinecke, Michael Diaz (SAIC), </a:t>
            </a:r>
            <a:r>
              <a:rPr lang="en-US" sz="1200" kern="1200" dirty="0" err="1" smtClean="0">
                <a:solidFill>
                  <a:schemeClr val="tx1"/>
                </a:solidFill>
                <a:effectLst/>
                <a:latin typeface="+mn-lt"/>
                <a:ea typeface="+mn-ea"/>
                <a:cs typeface="+mn-cs"/>
              </a:rPr>
              <a:t>Matus</a:t>
            </a:r>
            <a:r>
              <a:rPr lang="en-US" sz="1200" kern="1200" dirty="0" smtClean="0">
                <a:solidFill>
                  <a:schemeClr val="tx1"/>
                </a:solidFill>
                <a:effectLst/>
                <a:latin typeface="+mn-lt"/>
                <a:ea typeface="+mn-ea"/>
                <a:cs typeface="+mn-cs"/>
              </a:rPr>
              <a:t> Martini (Devine)</a:t>
            </a:r>
          </a:p>
          <a:p>
            <a:endParaRPr lang="en-US" dirty="0"/>
          </a:p>
        </p:txBody>
      </p:sp>
      <p:sp>
        <p:nvSpPr>
          <p:cNvPr id="4" name="Slide Number Placeholder 3"/>
          <p:cNvSpPr>
            <a:spLocks noGrp="1"/>
          </p:cNvSpPr>
          <p:nvPr>
            <p:ph type="sldNum" sz="quarter" idx="10"/>
          </p:nvPr>
        </p:nvSpPr>
        <p:spPr/>
        <p:txBody>
          <a:bodyPr/>
          <a:lstStyle/>
          <a:p>
            <a:fld id="{96F74BB8-0B29-456D-8A8A-CCB22A363738}" type="slidenum">
              <a:rPr lang="en-US" smtClean="0"/>
              <a:t>14</a:t>
            </a:fld>
            <a:endParaRPr lang="en-US"/>
          </a:p>
        </p:txBody>
      </p:sp>
    </p:spTree>
    <p:extLst>
      <p:ext uri="{BB962C8B-B14F-4D97-AF65-F5344CB8AC3E}">
        <p14:creationId xmlns:p14="http://schemas.microsoft.com/office/powerpoint/2010/main" val="38379359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3700" y="690563"/>
            <a:ext cx="6146800" cy="34575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DBF328-5172-4051-B83A-60AB5782F03C}" type="slidenum">
              <a:rPr lang="en-US" smtClean="0"/>
              <a:t>15</a:t>
            </a:fld>
            <a:endParaRPr lang="en-US"/>
          </a:p>
        </p:txBody>
      </p:sp>
    </p:spTree>
    <p:extLst>
      <p:ext uri="{BB962C8B-B14F-4D97-AF65-F5344CB8AC3E}">
        <p14:creationId xmlns:p14="http://schemas.microsoft.com/office/powerpoint/2010/main" val="158353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talk will focus on Navy’s focus</a:t>
            </a:r>
            <a:r>
              <a:rPr lang="en-US" baseline="0" dirty="0" smtClean="0"/>
              <a:t> on develop DA for next gen model Navy Unified model - NEPTUNE - using JEDI</a:t>
            </a:r>
          </a:p>
          <a:p>
            <a:r>
              <a:rPr lang="en-US" baseline="0" dirty="0" smtClean="0"/>
              <a:t>Last slide – acknowledgements</a:t>
            </a:r>
          </a:p>
          <a:p>
            <a:endParaRPr lang="en-US" dirty="0"/>
          </a:p>
        </p:txBody>
      </p:sp>
      <p:sp>
        <p:nvSpPr>
          <p:cNvPr id="4" name="Slide Number Placeholder 3"/>
          <p:cNvSpPr>
            <a:spLocks noGrp="1"/>
          </p:cNvSpPr>
          <p:nvPr>
            <p:ph type="sldNum" sz="quarter" idx="10"/>
          </p:nvPr>
        </p:nvSpPr>
        <p:spPr/>
        <p:txBody>
          <a:bodyPr/>
          <a:lstStyle/>
          <a:p>
            <a:pPr marL="0" marR="0" lvl="0" indent="0" algn="r" defTabSz="914186" rtl="0" eaLnBrk="1" fontAlgn="auto" latinLnBrk="0" hangingPunct="1">
              <a:lnSpc>
                <a:spcPct val="100000"/>
              </a:lnSpc>
              <a:spcBef>
                <a:spcPts val="0"/>
              </a:spcBef>
              <a:spcAft>
                <a:spcPts val="0"/>
              </a:spcAft>
              <a:buClrTx/>
              <a:buSzTx/>
              <a:buFontTx/>
              <a:buNone/>
              <a:tabLst/>
              <a:defRPr/>
            </a:pPr>
            <a:fld id="{DACC363C-3586-4E38-BC5B-4EBD817AA0C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186"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52562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41660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Our partnership with JCSDA dates back to 2002</a:t>
            </a:r>
          </a:p>
          <a:p>
            <a:pPr marL="171450" indent="-171450">
              <a:buFont typeface="Arial" panose="020B0604020202020204" pitchFamily="34" charset="0"/>
              <a:buChar char="•"/>
            </a:pPr>
            <a:r>
              <a:rPr lang="en-US" dirty="0" smtClean="0"/>
              <a:t>The</a:t>
            </a:r>
            <a:r>
              <a:rPr lang="en-US" baseline="0" dirty="0" smtClean="0"/>
              <a:t> JEDI effort has enhanced this partnership</a:t>
            </a:r>
          </a:p>
          <a:p>
            <a:pPr marL="171450" indent="-171450">
              <a:buFont typeface="Arial" panose="020B0604020202020204" pitchFamily="34" charset="0"/>
              <a:buChar char="•"/>
            </a:pPr>
            <a:r>
              <a:rPr lang="en-US" baseline="0" dirty="0" smtClean="0"/>
              <a:t>The JCSDA JEDI effort evolved from community needs -- a</a:t>
            </a:r>
            <a:r>
              <a:rPr lang="en-US" dirty="0" smtClean="0"/>
              <a:t>s</a:t>
            </a:r>
            <a:r>
              <a:rPr lang="en-US" baseline="0" dirty="0" smtClean="0"/>
              <a:t> the global observing system and the numerical models continue to evolve and include more components of the earth system, the underlying DA needs to become more complex. </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59568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latin typeface="Calibri" panose="020F0502020204030204" pitchFamily="34" charset="0"/>
                <a:ea typeface="Calibri" panose="020F0502020204030204" pitchFamily="34" charset="0"/>
                <a:cs typeface="Times New Roman" panose="02020603050405020304" pitchFamily="18" charset="0"/>
              </a:rPr>
              <a:t>The NEPTUNE model verification will be provided through the NRL-developed Automated Diagnostics System (ADS) Python 3 enabled software originally developed for NAVGEM. This software packing includes scorecard plotting for RMSE and anomaly correlation scores, with additional statistic generated through community developed MET.</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945097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dirty="0" smtClean="0">
                <a:latin typeface="Calibri" panose="020F0502020204030204" pitchFamily="34" charset="0"/>
                <a:ea typeface="Calibri" panose="020F0502020204030204" pitchFamily="34" charset="0"/>
                <a:cs typeface="Times New Roman" panose="02020603050405020304" pitchFamily="18" charset="0"/>
              </a:rPr>
              <a:t>For NEPTUNE DA, a new flexible model agnostic observation API is being built to link the NAVGEM-based observation decoding, ingest, QC to JEDI. Additional NEPTUNE specific QC and filters are then configured with JEDI </a:t>
            </a:r>
            <a:r>
              <a:rPr lang="en-US" dirty="0" err="1" smtClean="0">
                <a:latin typeface="Calibri" panose="020F0502020204030204" pitchFamily="34" charset="0"/>
                <a:ea typeface="Calibri" panose="020F0502020204030204" pitchFamily="34" charset="0"/>
                <a:cs typeface="Times New Roman" panose="02020603050405020304" pitchFamily="18" charset="0"/>
              </a:rPr>
              <a:t>yamlfiles</a:t>
            </a:r>
            <a:r>
              <a:rPr lang="en-US" dirty="0" smtClean="0">
                <a:latin typeface="Calibri" panose="020F050202020403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590541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565494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817487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9A47E6-8E93-4EA8-BF33-39EBA715FB0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539778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353312" y="397933"/>
            <a:ext cx="9424416" cy="609600"/>
          </a:xfrm>
          <a:prstGeom prst="rect">
            <a:avLst/>
          </a:prstGeom>
        </p:spPr>
        <p:txBody>
          <a:bodyPr/>
          <a:lstStyle>
            <a:lvl1pPr marL="0" indent="0" algn="ctr">
              <a:buNone/>
              <a:defRPr lang="en-US" sz="2667" b="1" kern="1200" dirty="0" smtClean="0">
                <a:solidFill>
                  <a:srgbClr val="333399"/>
                </a:solidFill>
                <a:latin typeface="+mj-lt"/>
                <a:ea typeface="+mj-ea"/>
                <a:cs typeface="+mj-cs"/>
              </a:defRPr>
            </a:lvl1pPr>
          </a:lstStyle>
          <a:p>
            <a:pPr lvl="0"/>
            <a:r>
              <a:rPr lang="en-US" dirty="0"/>
              <a:t>Edit Master text styles</a:t>
            </a:r>
          </a:p>
        </p:txBody>
      </p:sp>
    </p:spTree>
    <p:extLst>
      <p:ext uri="{BB962C8B-B14F-4D97-AF65-F5344CB8AC3E}">
        <p14:creationId xmlns:p14="http://schemas.microsoft.com/office/powerpoint/2010/main" val="1409207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8CEA2E-0AE9-490A-853D-BCFF95557F2E}" type="datetimeFigureOut">
              <a:rPr lang="en-US" smtClean="0"/>
              <a:t>1/30/2022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1911588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8CEA2E-0AE9-490A-853D-BCFF95557F2E}" type="datetimeFigureOut">
              <a:rPr lang="en-US" smtClean="0"/>
              <a:t>1/30/2022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4140580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8CEA2E-0AE9-490A-853D-BCFF95557F2E}" type="datetimeFigureOut">
              <a:rPr lang="en-US" smtClean="0"/>
              <a:t>1/30/2022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20515068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8CEA2E-0AE9-490A-853D-BCFF95557F2E}" type="datetimeFigureOut">
              <a:rPr lang="en-US" smtClean="0"/>
              <a:t>1/30/2022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2408792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D8CEA2E-0AE9-490A-853D-BCFF95557F2E}" type="datetimeFigureOut">
              <a:rPr lang="en-US" smtClean="0"/>
              <a:t>1/30/2022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1461357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D8CEA2E-0AE9-490A-853D-BCFF95557F2E}" type="datetimeFigureOut">
              <a:rPr lang="en-US" smtClean="0"/>
              <a:t>1/30/2022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2213692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8CEA2E-0AE9-490A-853D-BCFF95557F2E}" type="datetimeFigureOut">
              <a:rPr lang="en-US" smtClean="0"/>
              <a:t>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39923978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8CEA2E-0AE9-490A-853D-BCFF95557F2E}" type="datetimeFigureOut">
              <a:rPr lang="en-US" smtClean="0"/>
              <a:t>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1004565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Colum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r>
              <a:rPr lang="en-US" dirty="0" smtClean="0">
                <a:solidFill>
                  <a:prstClr val="black">
                    <a:tint val="75000"/>
                  </a:prstClr>
                </a:solidFill>
              </a:rPr>
              <a:t>Directorate DA |  </a:t>
            </a:r>
            <a:fld id="{EC78876D-F60F-416A-9AB8-0484C938732F}" type="slidenum">
              <a:rPr lang="en-US" b="1" smtClean="0">
                <a:solidFill>
                  <a:srgbClr val="1B365D"/>
                </a:solidFill>
              </a:rPr>
              <a:pPr/>
              <a:t>‹#›</a:t>
            </a:fld>
            <a:endParaRPr lang="en-US" b="1" dirty="0">
              <a:solidFill>
                <a:srgbClr val="1B365D"/>
              </a:solidFill>
            </a:endParaRPr>
          </a:p>
        </p:txBody>
      </p:sp>
      <p:sp>
        <p:nvSpPr>
          <p:cNvPr id="4" name="Footer Placeholder 3"/>
          <p:cNvSpPr>
            <a:spLocks noGrp="1"/>
          </p:cNvSpPr>
          <p:nvPr>
            <p:ph type="ftr" sz="quarter" idx="11"/>
          </p:nvPr>
        </p:nvSpPr>
        <p:spPr/>
        <p:txBody>
          <a:bodyPr/>
          <a:lstStyle/>
          <a:p>
            <a:endParaRPr lang="en-US">
              <a:solidFill>
                <a:prstClr val="white">
                  <a:lumMod val="50000"/>
                </a:prstClr>
              </a:solidFill>
            </a:endParaRP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1478"/>
          <a:stretch/>
        </p:blipFill>
        <p:spPr>
          <a:xfrm>
            <a:off x="0" y="3"/>
            <a:ext cx="12192000" cy="1089212"/>
          </a:xfrm>
          <a:prstGeom prst="rect">
            <a:avLst/>
          </a:prstGeom>
        </p:spPr>
      </p:pic>
      <p:sp>
        <p:nvSpPr>
          <p:cNvPr id="6" name="Title 1"/>
          <p:cNvSpPr>
            <a:spLocks noGrp="1"/>
          </p:cNvSpPr>
          <p:nvPr>
            <p:ph type="title"/>
          </p:nvPr>
        </p:nvSpPr>
        <p:spPr>
          <a:xfrm>
            <a:off x="2493818" y="564779"/>
            <a:ext cx="8866909" cy="403412"/>
          </a:xfrm>
        </p:spPr>
        <p:txBody>
          <a:bodyPr>
            <a:normAutofit/>
          </a:bodyPr>
          <a:lstStyle>
            <a:lvl1pPr>
              <a:defRPr sz="2667"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1555752"/>
            <a:ext cx="110559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a:defRPr u="none"/>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188" y="205743"/>
            <a:ext cx="1008529" cy="677732"/>
          </a:xfrm>
          <a:prstGeom prst="rect">
            <a:avLst/>
          </a:prstGeom>
        </p:spPr>
      </p:pic>
      <p:sp>
        <p:nvSpPr>
          <p:cNvPr id="8" name="TextBox 7"/>
          <p:cNvSpPr txBox="1"/>
          <p:nvPr userDrawn="1"/>
        </p:nvSpPr>
        <p:spPr>
          <a:xfrm>
            <a:off x="0" y="6617126"/>
            <a:ext cx="5230906" cy="261610"/>
          </a:xfrm>
          <a:prstGeom prst="rect">
            <a:avLst/>
          </a:prstGeom>
          <a:noFill/>
        </p:spPr>
        <p:txBody>
          <a:bodyPr wrap="square" rtlCol="0">
            <a:spAutoFit/>
          </a:bodyPr>
          <a:lstStyle/>
          <a:p>
            <a:r>
              <a:rPr lang="en-US" sz="1100" dirty="0" smtClean="0">
                <a:solidFill>
                  <a:schemeClr val="tx1"/>
                </a:solidFill>
              </a:rPr>
              <a:t>Distribution Statement A. Approved for public release, distribution is unlimited. </a:t>
            </a:r>
          </a:p>
        </p:txBody>
      </p:sp>
    </p:spTree>
    <p:extLst>
      <p:ext uri="{BB962C8B-B14F-4D97-AF65-F5344CB8AC3E}">
        <p14:creationId xmlns:p14="http://schemas.microsoft.com/office/powerpoint/2010/main" val="1608995620"/>
      </p:ext>
    </p:extLst>
  </p:cSld>
  <p:clrMapOvr>
    <a:masterClrMapping/>
  </p:clrMapOvr>
  <p:extLst mod="1">
    <p:ext uri="{DCECCB84-F9BA-43D5-87BE-67443E8EF086}">
      <p15:sldGuideLst xmlns:p15="http://schemas.microsoft.com/office/powerpoint/2012/main">
        <p15:guide id="1" orient="horz" pos="62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Colum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r>
              <a:rPr lang="en-US" dirty="0" smtClean="0">
                <a:solidFill>
                  <a:prstClr val="black">
                    <a:tint val="75000"/>
                  </a:prstClr>
                </a:solidFill>
              </a:rPr>
              <a:t>Directorate DA  |  </a:t>
            </a:r>
            <a:fld id="{EC78876D-F60F-416A-9AB8-0484C938732F}" type="slidenum">
              <a:rPr lang="en-US" b="1" smtClean="0">
                <a:solidFill>
                  <a:srgbClr val="1B365D"/>
                </a:solidFill>
              </a:rPr>
              <a:pPr/>
              <a:t>‹#›</a:t>
            </a:fld>
            <a:endParaRPr lang="en-US" b="1" dirty="0">
              <a:solidFill>
                <a:srgbClr val="1B365D"/>
              </a:solidFill>
            </a:endParaRPr>
          </a:p>
        </p:txBody>
      </p:sp>
      <p:sp>
        <p:nvSpPr>
          <p:cNvPr id="4" name="Footer Placeholder 3"/>
          <p:cNvSpPr>
            <a:spLocks noGrp="1"/>
          </p:cNvSpPr>
          <p:nvPr>
            <p:ph type="ftr" sz="quarter" idx="11"/>
          </p:nvPr>
        </p:nvSpPr>
        <p:spPr/>
        <p:txBody>
          <a:bodyPr/>
          <a:lstStyle/>
          <a:p>
            <a:endParaRPr lang="en-US">
              <a:solidFill>
                <a:prstClr val="white">
                  <a:lumMod val="50000"/>
                </a:prstClr>
              </a:solidFill>
            </a:endParaRP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1478"/>
          <a:stretch/>
        </p:blipFill>
        <p:spPr>
          <a:xfrm>
            <a:off x="0" y="3"/>
            <a:ext cx="12192000" cy="1089212"/>
          </a:xfrm>
          <a:prstGeom prst="rect">
            <a:avLst/>
          </a:prstGeom>
        </p:spPr>
      </p:pic>
      <p:sp>
        <p:nvSpPr>
          <p:cNvPr id="6" name="Title 1"/>
          <p:cNvSpPr>
            <a:spLocks noGrp="1"/>
          </p:cNvSpPr>
          <p:nvPr>
            <p:ph type="title"/>
          </p:nvPr>
        </p:nvSpPr>
        <p:spPr>
          <a:xfrm>
            <a:off x="2493818" y="564779"/>
            <a:ext cx="8866909" cy="403412"/>
          </a:xfrm>
        </p:spPr>
        <p:txBody>
          <a:bodyPr>
            <a:normAutofit/>
          </a:bodyPr>
          <a:lstStyle>
            <a:lvl1pPr>
              <a:defRPr sz="2667"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1555752"/>
            <a:ext cx="52647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marL="806488" indent="-194622">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4"/>
          </p:nvPr>
        </p:nvSpPr>
        <p:spPr>
          <a:xfrm>
            <a:off x="6299200" y="1498601"/>
            <a:ext cx="52647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a:defRPr sz="1333">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188" y="205743"/>
            <a:ext cx="1008529" cy="677732"/>
          </a:xfrm>
          <a:prstGeom prst="rect">
            <a:avLst/>
          </a:prstGeom>
        </p:spPr>
      </p:pic>
    </p:spTree>
    <p:extLst>
      <p:ext uri="{BB962C8B-B14F-4D97-AF65-F5344CB8AC3E}">
        <p14:creationId xmlns:p14="http://schemas.microsoft.com/office/powerpoint/2010/main" val="3632913606"/>
      </p:ext>
    </p:extLst>
  </p:cSld>
  <p:clrMapOvr>
    <a:masterClrMapping/>
  </p:clrMapOvr>
  <p:extLst mod="1">
    <p:ext uri="{DCECCB84-F9BA-43D5-87BE-67443E8EF086}">
      <p15:sldGuideLst xmlns:p15="http://schemas.microsoft.com/office/powerpoint/2012/main">
        <p15:guide id="1" orient="horz" pos="62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59404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r>
              <a:rPr lang="en-US" dirty="0" smtClean="0">
                <a:solidFill>
                  <a:prstClr val="black">
                    <a:tint val="75000"/>
                  </a:prstClr>
                </a:solidFill>
              </a:rPr>
              <a:t>Directorate DA |  </a:t>
            </a:r>
            <a:fld id="{EC78876D-F60F-416A-9AB8-0484C938732F}" type="slidenum">
              <a:rPr lang="en-US" b="1" smtClean="0">
                <a:solidFill>
                  <a:srgbClr val="1B365D"/>
                </a:solidFill>
              </a:rPr>
              <a:pPr/>
              <a:t>‹#›</a:t>
            </a:fld>
            <a:endParaRPr lang="en-US" b="1" dirty="0">
              <a:solidFill>
                <a:srgbClr val="1B365D"/>
              </a:solidFill>
            </a:endParaRPr>
          </a:p>
        </p:txBody>
      </p:sp>
      <p:sp>
        <p:nvSpPr>
          <p:cNvPr id="4" name="Footer Placeholder 3"/>
          <p:cNvSpPr>
            <a:spLocks noGrp="1"/>
          </p:cNvSpPr>
          <p:nvPr>
            <p:ph type="ftr" sz="quarter" idx="11"/>
          </p:nvPr>
        </p:nvSpPr>
        <p:spPr/>
        <p:txBody>
          <a:bodyPr/>
          <a:lstStyle/>
          <a:p>
            <a:endParaRPr lang="en-US" dirty="0">
              <a:solidFill>
                <a:prstClr val="white">
                  <a:lumMod val="50000"/>
                </a:prstClr>
              </a:solidFill>
            </a:endParaRP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1478"/>
          <a:stretch/>
        </p:blipFill>
        <p:spPr>
          <a:xfrm>
            <a:off x="0" y="3"/>
            <a:ext cx="12192000" cy="1089212"/>
          </a:xfrm>
          <a:prstGeom prst="rect">
            <a:avLst/>
          </a:prstGeom>
        </p:spPr>
      </p:pic>
      <p:sp>
        <p:nvSpPr>
          <p:cNvPr id="6" name="Title 1"/>
          <p:cNvSpPr>
            <a:spLocks noGrp="1"/>
          </p:cNvSpPr>
          <p:nvPr>
            <p:ph type="title"/>
          </p:nvPr>
        </p:nvSpPr>
        <p:spPr>
          <a:xfrm>
            <a:off x="2493818" y="564779"/>
            <a:ext cx="8866909" cy="403412"/>
          </a:xfrm>
        </p:spPr>
        <p:txBody>
          <a:bodyPr>
            <a:normAutofit/>
          </a:bodyPr>
          <a:lstStyle>
            <a:lvl1pPr>
              <a:defRPr sz="2667"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1555752"/>
            <a:ext cx="110559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a:defRPr u="none"/>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188" y="205743"/>
            <a:ext cx="1008529" cy="677732"/>
          </a:xfrm>
          <a:prstGeom prst="rect">
            <a:avLst/>
          </a:prstGeom>
        </p:spPr>
      </p:pic>
      <p:sp>
        <p:nvSpPr>
          <p:cNvPr id="8" name="TextBox 7"/>
          <p:cNvSpPr txBox="1"/>
          <p:nvPr userDrawn="1"/>
        </p:nvSpPr>
        <p:spPr>
          <a:xfrm>
            <a:off x="0" y="6617126"/>
            <a:ext cx="5230906" cy="261610"/>
          </a:xfrm>
          <a:prstGeom prst="rect">
            <a:avLst/>
          </a:prstGeom>
          <a:noFill/>
        </p:spPr>
        <p:txBody>
          <a:bodyPr wrap="square" rtlCol="0">
            <a:spAutoFit/>
          </a:bodyPr>
          <a:lstStyle/>
          <a:p>
            <a:r>
              <a:rPr lang="en-US" sz="1100" dirty="0" smtClean="0">
                <a:solidFill>
                  <a:schemeClr val="tx1"/>
                </a:solidFill>
              </a:rPr>
              <a:t>Distribution Statement A. Approved for public release, distribution is unlimited. </a:t>
            </a:r>
          </a:p>
        </p:txBody>
      </p:sp>
    </p:spTree>
    <p:extLst>
      <p:ext uri="{BB962C8B-B14F-4D97-AF65-F5344CB8AC3E}">
        <p14:creationId xmlns:p14="http://schemas.microsoft.com/office/powerpoint/2010/main" val="3368054003"/>
      </p:ext>
    </p:extLst>
  </p:cSld>
  <p:clrMapOvr>
    <a:masterClrMapping/>
  </p:clrMapOvr>
  <p:extLst mod="1">
    <p:ext uri="{DCECCB84-F9BA-43D5-87BE-67443E8EF086}">
      <p15:sldGuideLst xmlns:p15="http://schemas.microsoft.com/office/powerpoint/2012/main">
        <p15:guide id="1" orient="horz" pos="62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Start Blue">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554184" y="2867555"/>
            <a:ext cx="11055928" cy="403412"/>
          </a:xfrm>
        </p:spPr>
        <p:txBody>
          <a:bodyPr>
            <a:noAutofit/>
          </a:bodyPr>
          <a:lstStyle>
            <a:lvl1pPr>
              <a:defRPr sz="4000"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3425679"/>
            <a:ext cx="11055928" cy="2576756"/>
          </a:xfrm>
        </p:spPr>
        <p:txBody>
          <a:bodyPr/>
          <a:lstStyle>
            <a:lvl1pPr>
              <a:lnSpc>
                <a:spcPts val="1764"/>
              </a:lnSpc>
              <a:spcAft>
                <a:spcPts val="529"/>
              </a:spcAft>
              <a:defRPr sz="1600" b="1">
                <a:solidFill>
                  <a:schemeClr val="bg1"/>
                </a:solidFill>
              </a:defRPr>
            </a:lvl1pPr>
            <a:lvl2pPr>
              <a:lnSpc>
                <a:spcPts val="1588"/>
              </a:lnSpc>
              <a:spcAft>
                <a:spcPts val="529"/>
              </a:spcAft>
              <a:defRPr sz="1333">
                <a:solidFill>
                  <a:schemeClr val="tx2">
                    <a:lumMod val="60000"/>
                    <a:lumOff val="40000"/>
                  </a:schemeClr>
                </a:solidFill>
              </a:defRPr>
            </a:lvl2pPr>
            <a:lvl3pPr>
              <a:lnSpc>
                <a:spcPts val="1588"/>
              </a:lnSpc>
              <a:defRPr sz="1333">
                <a:solidFill>
                  <a:schemeClr val="bg1"/>
                </a:solidFill>
              </a:defRPr>
            </a:lvl3pPr>
            <a:lvl4pPr>
              <a:lnSpc>
                <a:spcPts val="1588"/>
              </a:lnSpc>
              <a:spcAft>
                <a:spcPts val="265"/>
              </a:spcAft>
              <a:defRPr sz="1333">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
          <p:cNvSpPr txBox="1">
            <a:spLocks/>
          </p:cNvSpPr>
          <p:nvPr userDrawn="1"/>
        </p:nvSpPr>
        <p:spPr>
          <a:xfrm>
            <a:off x="9609685" y="6356352"/>
            <a:ext cx="1996888" cy="365125"/>
          </a:xfrm>
          <a:prstGeom prst="rect">
            <a:avLst/>
          </a:prstGeom>
        </p:spPr>
        <p:txBody>
          <a:bodyPr vert="horz" lIns="0" tIns="0" rIns="0" bIns="0" rtlCol="0" anchor="ctr"/>
          <a:lstStyle>
            <a:defPPr>
              <a:defRPr lang="en-US"/>
            </a:defPPr>
            <a:lvl1pPr marL="0" algn="r" defTabSz="914303" rtl="0" eaLnBrk="1" latinLnBrk="0" hangingPunct="1">
              <a:defRPr sz="900" kern="1200">
                <a:solidFill>
                  <a:schemeClr val="tx1">
                    <a:tint val="75000"/>
                  </a:schemeClr>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6" algn="l" defTabSz="914303" rtl="0" eaLnBrk="1" latinLnBrk="0" hangingPunct="1">
              <a:defRPr sz="1800" kern="1200">
                <a:solidFill>
                  <a:schemeClr val="tx1"/>
                </a:solidFill>
                <a:latin typeface="+mn-lt"/>
                <a:ea typeface="+mn-ea"/>
                <a:cs typeface="+mn-cs"/>
              </a:defRPr>
            </a:lvl4pPr>
            <a:lvl5pPr marL="1828608" algn="l" defTabSz="914303" rtl="0" eaLnBrk="1" latinLnBrk="0" hangingPunct="1">
              <a:defRPr sz="1800" kern="1200">
                <a:solidFill>
                  <a:schemeClr val="tx1"/>
                </a:solidFill>
                <a:latin typeface="+mn-lt"/>
                <a:ea typeface="+mn-ea"/>
                <a:cs typeface="+mn-cs"/>
              </a:defRPr>
            </a:lvl5pPr>
            <a:lvl6pPr marL="2285759" algn="l" defTabSz="914303" rtl="0" eaLnBrk="1" latinLnBrk="0" hangingPunct="1">
              <a:defRPr sz="1800" kern="1200">
                <a:solidFill>
                  <a:schemeClr val="tx1"/>
                </a:solidFill>
                <a:latin typeface="+mn-lt"/>
                <a:ea typeface="+mn-ea"/>
                <a:cs typeface="+mn-cs"/>
              </a:defRPr>
            </a:lvl6pPr>
            <a:lvl7pPr marL="2742911" algn="l" defTabSz="914303" rtl="0" eaLnBrk="1" latinLnBrk="0" hangingPunct="1">
              <a:defRPr sz="1800" kern="1200">
                <a:solidFill>
                  <a:schemeClr val="tx1"/>
                </a:solidFill>
                <a:latin typeface="+mn-lt"/>
                <a:ea typeface="+mn-ea"/>
                <a:cs typeface="+mn-cs"/>
              </a:defRPr>
            </a:lvl7pPr>
            <a:lvl8pPr marL="3200064" algn="l" defTabSz="914303" rtl="0" eaLnBrk="1" latinLnBrk="0" hangingPunct="1">
              <a:defRPr sz="1800" kern="1200">
                <a:solidFill>
                  <a:schemeClr val="tx1"/>
                </a:solidFill>
                <a:latin typeface="+mn-lt"/>
                <a:ea typeface="+mn-ea"/>
                <a:cs typeface="+mn-cs"/>
              </a:defRPr>
            </a:lvl8pPr>
            <a:lvl9pPr marL="3657216" algn="l" defTabSz="914303" rtl="0" eaLnBrk="1" latinLnBrk="0" hangingPunct="1">
              <a:defRPr sz="1800" kern="1200">
                <a:solidFill>
                  <a:schemeClr val="tx1"/>
                </a:solidFill>
                <a:latin typeface="+mn-lt"/>
                <a:ea typeface="+mn-ea"/>
                <a:cs typeface="+mn-cs"/>
              </a:defRPr>
            </a:lvl9pPr>
          </a:lstStyle>
          <a:p>
            <a:r>
              <a:rPr lang="en-US" sz="1200">
                <a:solidFill>
                  <a:prstClr val="black">
                    <a:tint val="75000"/>
                  </a:prstClr>
                </a:solidFill>
              </a:rPr>
              <a:t>Presentation Title  |  </a:t>
            </a:r>
            <a:fld id="{EC78876D-F60F-416A-9AB8-0484C938732F}" type="slidenum">
              <a:rPr lang="en-US" sz="1200" b="1" smtClean="0">
                <a:solidFill>
                  <a:srgbClr val="1B365D"/>
                </a:solidFill>
              </a:rPr>
              <a:pPr/>
              <a:t>‹#›</a:t>
            </a:fld>
            <a:endParaRPr lang="en-US" sz="1200" b="1" dirty="0">
              <a:solidFill>
                <a:srgbClr val="1B365D"/>
              </a:solidFill>
            </a:endParaRPr>
          </a:p>
        </p:txBody>
      </p:sp>
    </p:spTree>
    <p:extLst>
      <p:ext uri="{BB962C8B-B14F-4D97-AF65-F5344CB8AC3E}">
        <p14:creationId xmlns:p14="http://schemas.microsoft.com/office/powerpoint/2010/main" val="1689479650"/>
      </p:ext>
    </p:extLst>
  </p:cSld>
  <p:clrMapOvr>
    <a:masterClrMapping/>
  </p:clrMapOvr>
  <p:extLst mod="1">
    <p:ext uri="{DCECCB84-F9BA-43D5-87BE-67443E8EF086}">
      <p15:sldGuideLst xmlns:p15="http://schemas.microsoft.com/office/powerpoint/2012/main">
        <p15:guide id="1" orient="horz" pos="230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tart White">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554184" y="2867555"/>
            <a:ext cx="11055928" cy="403412"/>
          </a:xfrm>
        </p:spPr>
        <p:txBody>
          <a:bodyPr>
            <a:noAutofit/>
          </a:bodyPr>
          <a:lstStyle>
            <a:lvl1pPr>
              <a:defRPr sz="4000" b="1">
                <a:solidFill>
                  <a:schemeClr val="tx2"/>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3425679"/>
            <a:ext cx="11055928" cy="2576756"/>
          </a:xfrm>
        </p:spPr>
        <p:txBody>
          <a:bodyPr/>
          <a:lstStyle>
            <a:lvl1pPr>
              <a:lnSpc>
                <a:spcPts val="1764"/>
              </a:lnSpc>
              <a:spcAft>
                <a:spcPts val="529"/>
              </a:spcAft>
              <a:defRPr sz="1600" b="1">
                <a:solidFill>
                  <a:schemeClr val="tx2">
                    <a:lumMod val="60000"/>
                    <a:lumOff val="40000"/>
                  </a:schemeClr>
                </a:solidFill>
              </a:defRPr>
            </a:lvl1pPr>
            <a:lvl2pPr>
              <a:lnSpc>
                <a:spcPts val="1588"/>
              </a:lnSpc>
              <a:spcAft>
                <a:spcPts val="529"/>
              </a:spcAft>
              <a:defRPr sz="1333">
                <a:solidFill>
                  <a:schemeClr val="tx2">
                    <a:lumMod val="60000"/>
                    <a:lumOff val="40000"/>
                  </a:schemeClr>
                </a:solidFill>
              </a:defRPr>
            </a:lvl2pPr>
            <a:lvl3pPr>
              <a:lnSpc>
                <a:spcPts val="1588"/>
              </a:lnSpc>
              <a:defRPr sz="1333">
                <a:solidFill>
                  <a:schemeClr val="tx2">
                    <a:lumMod val="60000"/>
                    <a:lumOff val="40000"/>
                  </a:schemeClr>
                </a:solidFill>
              </a:defRPr>
            </a:lvl3pPr>
            <a:lvl4pPr>
              <a:lnSpc>
                <a:spcPts val="1588"/>
              </a:lnSpc>
              <a:spcAft>
                <a:spcPts val="265"/>
              </a:spcAft>
              <a:defRPr sz="1333">
                <a:solidFill>
                  <a:schemeClr val="tx2">
                    <a:lumMod val="60000"/>
                    <a:lumOff val="40000"/>
                  </a:schemeClr>
                </a:solidFill>
              </a:defRPr>
            </a:lvl4pPr>
            <a:lvl5pPr>
              <a:defRPr>
                <a:solidFill>
                  <a:schemeClr val="tx2">
                    <a:lumMod val="60000"/>
                    <a:lumOff val="4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2"/>
          <p:cNvSpPr txBox="1">
            <a:spLocks/>
          </p:cNvSpPr>
          <p:nvPr userDrawn="1"/>
        </p:nvSpPr>
        <p:spPr>
          <a:xfrm>
            <a:off x="9609685" y="6356352"/>
            <a:ext cx="1996888" cy="365125"/>
          </a:xfrm>
          <a:prstGeom prst="rect">
            <a:avLst/>
          </a:prstGeom>
        </p:spPr>
        <p:txBody>
          <a:bodyPr vert="horz" lIns="0" tIns="0" rIns="0" bIns="0" rtlCol="0" anchor="ctr"/>
          <a:lstStyle>
            <a:defPPr>
              <a:defRPr lang="en-US"/>
            </a:defPPr>
            <a:lvl1pPr marL="0" algn="r" defTabSz="914303" rtl="0" eaLnBrk="1" latinLnBrk="0" hangingPunct="1">
              <a:defRPr sz="900" kern="1200">
                <a:solidFill>
                  <a:schemeClr val="tx1">
                    <a:tint val="75000"/>
                  </a:schemeClr>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6" algn="l" defTabSz="914303" rtl="0" eaLnBrk="1" latinLnBrk="0" hangingPunct="1">
              <a:defRPr sz="1800" kern="1200">
                <a:solidFill>
                  <a:schemeClr val="tx1"/>
                </a:solidFill>
                <a:latin typeface="+mn-lt"/>
                <a:ea typeface="+mn-ea"/>
                <a:cs typeface="+mn-cs"/>
              </a:defRPr>
            </a:lvl4pPr>
            <a:lvl5pPr marL="1828608" algn="l" defTabSz="914303" rtl="0" eaLnBrk="1" latinLnBrk="0" hangingPunct="1">
              <a:defRPr sz="1800" kern="1200">
                <a:solidFill>
                  <a:schemeClr val="tx1"/>
                </a:solidFill>
                <a:latin typeface="+mn-lt"/>
                <a:ea typeface="+mn-ea"/>
                <a:cs typeface="+mn-cs"/>
              </a:defRPr>
            </a:lvl5pPr>
            <a:lvl6pPr marL="2285759" algn="l" defTabSz="914303" rtl="0" eaLnBrk="1" latinLnBrk="0" hangingPunct="1">
              <a:defRPr sz="1800" kern="1200">
                <a:solidFill>
                  <a:schemeClr val="tx1"/>
                </a:solidFill>
                <a:latin typeface="+mn-lt"/>
                <a:ea typeface="+mn-ea"/>
                <a:cs typeface="+mn-cs"/>
              </a:defRPr>
            </a:lvl6pPr>
            <a:lvl7pPr marL="2742911" algn="l" defTabSz="914303" rtl="0" eaLnBrk="1" latinLnBrk="0" hangingPunct="1">
              <a:defRPr sz="1800" kern="1200">
                <a:solidFill>
                  <a:schemeClr val="tx1"/>
                </a:solidFill>
                <a:latin typeface="+mn-lt"/>
                <a:ea typeface="+mn-ea"/>
                <a:cs typeface="+mn-cs"/>
              </a:defRPr>
            </a:lvl7pPr>
            <a:lvl8pPr marL="3200064" algn="l" defTabSz="914303" rtl="0" eaLnBrk="1" latinLnBrk="0" hangingPunct="1">
              <a:defRPr sz="1800" kern="1200">
                <a:solidFill>
                  <a:schemeClr val="tx1"/>
                </a:solidFill>
                <a:latin typeface="+mn-lt"/>
                <a:ea typeface="+mn-ea"/>
                <a:cs typeface="+mn-cs"/>
              </a:defRPr>
            </a:lvl8pPr>
            <a:lvl9pPr marL="3657216" algn="l" defTabSz="914303" rtl="0" eaLnBrk="1" latinLnBrk="0" hangingPunct="1">
              <a:defRPr sz="1800" kern="1200">
                <a:solidFill>
                  <a:schemeClr val="tx1"/>
                </a:solidFill>
                <a:latin typeface="+mn-lt"/>
                <a:ea typeface="+mn-ea"/>
                <a:cs typeface="+mn-cs"/>
              </a:defRPr>
            </a:lvl9pPr>
          </a:lstStyle>
          <a:p>
            <a:r>
              <a:rPr lang="en-US" sz="1200">
                <a:solidFill>
                  <a:prstClr val="black">
                    <a:tint val="75000"/>
                  </a:prstClr>
                </a:solidFill>
              </a:rPr>
              <a:t>Presentation Title  |  </a:t>
            </a:r>
            <a:fld id="{EC78876D-F60F-416A-9AB8-0484C938732F}" type="slidenum">
              <a:rPr lang="en-US" sz="1200" b="1" smtClean="0">
                <a:solidFill>
                  <a:srgbClr val="1B365D"/>
                </a:solidFill>
              </a:rPr>
              <a:pPr/>
              <a:t>‹#›</a:t>
            </a:fld>
            <a:endParaRPr lang="en-US" sz="1200" b="1" dirty="0">
              <a:solidFill>
                <a:srgbClr val="1B365D"/>
              </a:solidFill>
            </a:endParaRPr>
          </a:p>
        </p:txBody>
      </p:sp>
    </p:spTree>
    <p:extLst>
      <p:ext uri="{BB962C8B-B14F-4D97-AF65-F5344CB8AC3E}">
        <p14:creationId xmlns:p14="http://schemas.microsoft.com/office/powerpoint/2010/main" val="3297993168"/>
      </p:ext>
    </p:extLst>
  </p:cSld>
  <p:clrMapOvr>
    <a:masterClrMapping/>
  </p:clrMapOvr>
  <p:extLst mod="1">
    <p:ext uri="{DCECCB84-F9BA-43D5-87BE-67443E8EF086}">
      <p15:sldGuideLst xmlns:p15="http://schemas.microsoft.com/office/powerpoint/2012/main">
        <p15:guide id="1" orient="horz" pos="230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 Blue">
    <p:bg>
      <p:bgPr>
        <a:blipFill dpi="0" rotWithShape="1">
          <a:blip r:embed="rId2">
            <a:lum/>
          </a:blip>
          <a:srcRect/>
          <a:stretch>
            <a:fillRect b="-25000"/>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5504620"/>
            <a:ext cx="12192000" cy="1353381"/>
          </a:xfrm>
          <a:prstGeom prst="rect">
            <a:avLst/>
          </a:prstGeom>
          <a:solidFill>
            <a:srgbClr val="001236"/>
          </a:solidFill>
        </p:spPr>
        <p:style>
          <a:lnRef idx="2">
            <a:schemeClr val="accent1">
              <a:shade val="50000"/>
            </a:schemeClr>
          </a:lnRef>
          <a:fillRef idx="1">
            <a:schemeClr val="accent1"/>
          </a:fillRef>
          <a:effectRef idx="0">
            <a:schemeClr val="accent1"/>
          </a:effectRef>
          <a:fontRef idx="minor">
            <a:schemeClr val="lt1"/>
          </a:fontRef>
        </p:style>
        <p:txBody>
          <a:bodyPr lIns="80659" tIns="40329" rIns="80659" bIns="40329" rtlCol="0" anchor="ctr"/>
          <a:lstStyle/>
          <a:p>
            <a:pPr algn="ctr" defTabSz="806553"/>
            <a:endParaRPr lang="en-US" sz="1600">
              <a:solidFill>
                <a:prstClr val="white"/>
              </a:solidFill>
            </a:endParaRPr>
          </a:p>
        </p:txBody>
      </p:sp>
      <p:sp>
        <p:nvSpPr>
          <p:cNvPr id="6" name="Title 1"/>
          <p:cNvSpPr>
            <a:spLocks noGrp="1"/>
          </p:cNvSpPr>
          <p:nvPr>
            <p:ph type="title"/>
          </p:nvPr>
        </p:nvSpPr>
        <p:spPr>
          <a:xfrm>
            <a:off x="554184" y="2420476"/>
            <a:ext cx="11083637" cy="2420471"/>
          </a:xfrm>
        </p:spPr>
        <p:txBody>
          <a:bodyPr anchor="t">
            <a:noAutofit/>
          </a:bodyPr>
          <a:lstStyle>
            <a:lvl1pPr>
              <a:lnSpc>
                <a:spcPts val="4500"/>
              </a:lnSpc>
              <a:defRPr sz="4000" b="1">
                <a:solidFill>
                  <a:schemeClr val="bg1"/>
                </a:solidFill>
              </a:defRPr>
            </a:lvl1pPr>
          </a:lstStyle>
          <a:p>
            <a:r>
              <a:rPr lang="en-US"/>
              <a:t>Click to edit Master title style</a:t>
            </a:r>
            <a:endParaRPr lang="en-US" dirty="0"/>
          </a:p>
        </p:txBody>
      </p:sp>
      <p:sp>
        <p:nvSpPr>
          <p:cNvPr id="9" name="Content Placeholder 2"/>
          <p:cNvSpPr>
            <a:spLocks noGrp="1"/>
          </p:cNvSpPr>
          <p:nvPr>
            <p:ph idx="13"/>
          </p:nvPr>
        </p:nvSpPr>
        <p:spPr>
          <a:xfrm>
            <a:off x="554183" y="5748982"/>
            <a:ext cx="6373091" cy="840095"/>
          </a:xfrm>
        </p:spPr>
        <p:txBody>
          <a:bodyPr anchor="b"/>
          <a:lstStyle>
            <a:lvl1pPr>
              <a:lnSpc>
                <a:spcPts val="1676"/>
              </a:lnSpc>
              <a:spcAft>
                <a:spcPts val="0"/>
              </a:spcAft>
              <a:defRPr sz="1333" b="0">
                <a:solidFill>
                  <a:schemeClr val="bg1"/>
                </a:solidFill>
              </a:defRPr>
            </a:lvl1pPr>
            <a:lvl2pPr>
              <a:lnSpc>
                <a:spcPts val="1676"/>
              </a:lnSpc>
              <a:spcAft>
                <a:spcPts val="0"/>
              </a:spcAft>
              <a:defRPr sz="1333">
                <a:solidFill>
                  <a:schemeClr val="bg2"/>
                </a:solidFill>
              </a:defRPr>
            </a:lvl2pPr>
            <a:lvl3pPr marL="0" indent="0">
              <a:lnSpc>
                <a:spcPts val="1676"/>
              </a:lnSpc>
              <a:spcAft>
                <a:spcPts val="0"/>
              </a:spcAft>
              <a:buFontTx/>
              <a:buNone/>
              <a:defRPr sz="1333" b="1">
                <a:solidFill>
                  <a:schemeClr val="bg1"/>
                </a:solidFill>
              </a:defRPr>
            </a:lvl3pPr>
            <a:lvl4pPr>
              <a:lnSpc>
                <a:spcPts val="2329"/>
              </a:lnSpc>
              <a:spcAft>
                <a:spcPts val="1588"/>
              </a:spcAft>
              <a:defRPr sz="2000">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4" name="Picture 3"/>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554194" y="403415"/>
            <a:ext cx="1210233" cy="806824"/>
          </a:xfrm>
          <a:prstGeom prst="rect">
            <a:avLst/>
          </a:prstGeom>
        </p:spPr>
      </p:pic>
      <p:sp>
        <p:nvSpPr>
          <p:cNvPr id="5" name="Content Placeholder 2"/>
          <p:cNvSpPr>
            <a:spLocks noGrp="1"/>
          </p:cNvSpPr>
          <p:nvPr>
            <p:ph idx="14"/>
          </p:nvPr>
        </p:nvSpPr>
        <p:spPr>
          <a:xfrm>
            <a:off x="7204371" y="5748982"/>
            <a:ext cx="4433455" cy="840095"/>
          </a:xfrm>
        </p:spPr>
        <p:txBody>
          <a:bodyPr anchor="b"/>
          <a:lstStyle>
            <a:lvl1pPr algn="r">
              <a:lnSpc>
                <a:spcPts val="1676"/>
              </a:lnSpc>
              <a:spcAft>
                <a:spcPts val="0"/>
              </a:spcAft>
              <a:defRPr sz="1333" b="1">
                <a:solidFill>
                  <a:schemeClr val="bg1"/>
                </a:solidFill>
              </a:defRPr>
            </a:lvl1pPr>
            <a:lvl2pPr algn="r">
              <a:lnSpc>
                <a:spcPts val="1676"/>
              </a:lnSpc>
              <a:spcAft>
                <a:spcPts val="0"/>
              </a:spcAft>
              <a:defRPr sz="1333">
                <a:solidFill>
                  <a:schemeClr val="bg2"/>
                </a:solidFill>
              </a:defRPr>
            </a:lvl2pPr>
            <a:lvl3pPr marL="0" indent="0" algn="r">
              <a:lnSpc>
                <a:spcPts val="1676"/>
              </a:lnSpc>
              <a:spcAft>
                <a:spcPts val="0"/>
              </a:spcAft>
              <a:buFontTx/>
              <a:buNone/>
              <a:defRPr sz="1333" b="0">
                <a:solidFill>
                  <a:schemeClr val="bg1"/>
                </a:solidFill>
              </a:defRPr>
            </a:lvl3pPr>
            <a:lvl4pPr>
              <a:lnSpc>
                <a:spcPts val="2329"/>
              </a:lnSpc>
              <a:spcAft>
                <a:spcPts val="1588"/>
              </a:spcAft>
              <a:defRPr sz="2000">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8" name="TextBox 7"/>
          <p:cNvSpPr txBox="1"/>
          <p:nvPr userDrawn="1"/>
        </p:nvSpPr>
        <p:spPr>
          <a:xfrm>
            <a:off x="0" y="6617126"/>
            <a:ext cx="5230906" cy="261610"/>
          </a:xfrm>
          <a:prstGeom prst="rect">
            <a:avLst/>
          </a:prstGeom>
          <a:noFill/>
        </p:spPr>
        <p:txBody>
          <a:bodyPr wrap="square" rtlCol="0">
            <a:spAutoFit/>
          </a:bodyPr>
          <a:lstStyle/>
          <a:p>
            <a:r>
              <a:rPr lang="en-US" sz="1100" dirty="0" smtClean="0">
                <a:solidFill>
                  <a:schemeClr val="bg2"/>
                </a:solidFill>
              </a:rPr>
              <a:t>Distribution Statement A. Approved for public release, distribution is unlimited. </a:t>
            </a:r>
          </a:p>
        </p:txBody>
      </p:sp>
    </p:spTree>
    <p:extLst>
      <p:ext uri="{BB962C8B-B14F-4D97-AF65-F5344CB8AC3E}">
        <p14:creationId xmlns:p14="http://schemas.microsoft.com/office/powerpoint/2010/main" val="507546587"/>
      </p:ext>
    </p:extLst>
  </p:cSld>
  <p:clrMapOvr>
    <a:masterClrMapping/>
  </p:clrMapOvr>
  <p:extLst mod="1">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White">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554194" y="1580377"/>
            <a:ext cx="6884423" cy="2295704"/>
          </a:xfrm>
        </p:spPr>
        <p:txBody>
          <a:bodyPr anchor="b">
            <a:noAutofit/>
          </a:bodyPr>
          <a:lstStyle>
            <a:lvl1pPr>
              <a:lnSpc>
                <a:spcPts val="3440"/>
              </a:lnSpc>
              <a:defRPr sz="2933" b="1">
                <a:solidFill>
                  <a:schemeClr val="tx2"/>
                </a:solidFill>
              </a:defRPr>
            </a:lvl1pPr>
          </a:lstStyle>
          <a:p>
            <a:r>
              <a:rPr lang="en-US"/>
              <a:t>Click to edit Master title style</a:t>
            </a:r>
            <a:endParaRPr lang="en-US" dirty="0"/>
          </a:p>
        </p:txBody>
      </p:sp>
      <p:sp>
        <p:nvSpPr>
          <p:cNvPr id="9" name="Content Placeholder 2"/>
          <p:cNvSpPr>
            <a:spLocks noGrp="1"/>
          </p:cNvSpPr>
          <p:nvPr>
            <p:ph idx="13"/>
          </p:nvPr>
        </p:nvSpPr>
        <p:spPr>
          <a:xfrm>
            <a:off x="554183" y="4167222"/>
            <a:ext cx="6373091" cy="840095"/>
          </a:xfrm>
        </p:spPr>
        <p:txBody>
          <a:bodyPr anchor="t"/>
          <a:lstStyle>
            <a:lvl1pPr>
              <a:lnSpc>
                <a:spcPts val="1676"/>
              </a:lnSpc>
              <a:spcAft>
                <a:spcPts val="0"/>
              </a:spcAft>
              <a:defRPr sz="1333" b="1">
                <a:solidFill>
                  <a:schemeClr val="tx2"/>
                </a:solidFill>
              </a:defRPr>
            </a:lvl1pPr>
            <a:lvl2pPr>
              <a:lnSpc>
                <a:spcPts val="1676"/>
              </a:lnSpc>
              <a:spcAft>
                <a:spcPts val="0"/>
              </a:spcAft>
              <a:defRPr sz="1333">
                <a:solidFill>
                  <a:schemeClr val="tx2"/>
                </a:solidFill>
              </a:defRPr>
            </a:lvl2pPr>
            <a:lvl3pPr marL="0" indent="0">
              <a:lnSpc>
                <a:spcPts val="1676"/>
              </a:lnSpc>
              <a:spcAft>
                <a:spcPts val="0"/>
              </a:spcAft>
              <a:buFontTx/>
              <a:buNone/>
              <a:defRPr sz="1333" b="0">
                <a:solidFill>
                  <a:schemeClr val="tx2"/>
                </a:solidFill>
              </a:defRPr>
            </a:lvl3pPr>
            <a:lvl4pPr>
              <a:lnSpc>
                <a:spcPts val="2329"/>
              </a:lnSpc>
              <a:spcAft>
                <a:spcPts val="1588"/>
              </a:spcAft>
              <a:defRPr sz="2000">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4" name="Picture 3"/>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554200" y="403415"/>
            <a:ext cx="1210233" cy="806824"/>
          </a:xfrm>
          <a:prstGeom prst="rect">
            <a:avLst/>
          </a:prstGeom>
        </p:spPr>
      </p:pic>
      <p:sp>
        <p:nvSpPr>
          <p:cNvPr id="3" name="Picture Placeholder 2"/>
          <p:cNvSpPr>
            <a:spLocks noGrp="1"/>
          </p:cNvSpPr>
          <p:nvPr>
            <p:ph type="pic" sz="quarter" idx="15"/>
          </p:nvPr>
        </p:nvSpPr>
        <p:spPr>
          <a:xfrm>
            <a:off x="5530396" y="-8317"/>
            <a:ext cx="6661608" cy="6866317"/>
          </a:xfrm>
          <a:custGeom>
            <a:avLst/>
            <a:gdLst>
              <a:gd name="connsiteX0" fmla="*/ 0 w 3657600"/>
              <a:gd name="connsiteY0" fmla="*/ 0 h 7772400"/>
              <a:gd name="connsiteX1" fmla="*/ 3657600 w 3657600"/>
              <a:gd name="connsiteY1" fmla="*/ 0 h 7772400"/>
              <a:gd name="connsiteX2" fmla="*/ 3657600 w 3657600"/>
              <a:gd name="connsiteY2" fmla="*/ 7772400 h 7772400"/>
              <a:gd name="connsiteX3" fmla="*/ 0 w 3657600"/>
              <a:gd name="connsiteY3" fmla="*/ 7772400 h 7772400"/>
              <a:gd name="connsiteX4" fmla="*/ 0 w 3657600"/>
              <a:gd name="connsiteY4" fmla="*/ 0 h 7772400"/>
              <a:gd name="connsiteX0" fmla="*/ 0 w 5495827"/>
              <a:gd name="connsiteY0" fmla="*/ 0 h 7781826"/>
              <a:gd name="connsiteX1" fmla="*/ 5495827 w 5495827"/>
              <a:gd name="connsiteY1" fmla="*/ 9426 h 7781826"/>
              <a:gd name="connsiteX2" fmla="*/ 5495827 w 5495827"/>
              <a:gd name="connsiteY2" fmla="*/ 7781826 h 7781826"/>
              <a:gd name="connsiteX3" fmla="*/ 1838227 w 5495827"/>
              <a:gd name="connsiteY3" fmla="*/ 7781826 h 7781826"/>
              <a:gd name="connsiteX4" fmla="*/ 0 w 5495827"/>
              <a:gd name="connsiteY4" fmla="*/ 0 h 778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95827" h="7781826">
                <a:moveTo>
                  <a:pt x="0" y="0"/>
                </a:moveTo>
                <a:lnTo>
                  <a:pt x="5495827" y="9426"/>
                </a:lnTo>
                <a:lnTo>
                  <a:pt x="5495827" y="7781826"/>
                </a:lnTo>
                <a:lnTo>
                  <a:pt x="1838227" y="7781826"/>
                </a:lnTo>
                <a:lnTo>
                  <a:pt x="0" y="0"/>
                </a:lnTo>
                <a:close/>
              </a:path>
            </a:pathLst>
          </a:custGeom>
        </p:spPr>
        <p:txBody>
          <a:bodyPr/>
          <a:lstStyle/>
          <a:p>
            <a:r>
              <a:rPr lang="en-US"/>
              <a:t>Drag picture to placeholder or click icon to add</a:t>
            </a:r>
          </a:p>
        </p:txBody>
      </p:sp>
      <p:sp>
        <p:nvSpPr>
          <p:cNvPr id="7" name="Slide Number Placeholder 2"/>
          <p:cNvSpPr txBox="1">
            <a:spLocks/>
          </p:cNvSpPr>
          <p:nvPr userDrawn="1"/>
        </p:nvSpPr>
        <p:spPr>
          <a:xfrm>
            <a:off x="9609685" y="6356352"/>
            <a:ext cx="1996888" cy="365125"/>
          </a:xfrm>
          <a:prstGeom prst="rect">
            <a:avLst/>
          </a:prstGeom>
        </p:spPr>
        <p:txBody>
          <a:bodyPr vert="horz" lIns="0" tIns="0" rIns="0" bIns="0" rtlCol="0" anchor="ctr"/>
          <a:lstStyle>
            <a:defPPr>
              <a:defRPr lang="en-US"/>
            </a:defPPr>
            <a:lvl1pPr marL="0" algn="r" defTabSz="914303" rtl="0" eaLnBrk="1" latinLnBrk="0" hangingPunct="1">
              <a:defRPr sz="900" kern="1200">
                <a:solidFill>
                  <a:schemeClr val="tx1">
                    <a:tint val="75000"/>
                  </a:schemeClr>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6" algn="l" defTabSz="914303" rtl="0" eaLnBrk="1" latinLnBrk="0" hangingPunct="1">
              <a:defRPr sz="1800" kern="1200">
                <a:solidFill>
                  <a:schemeClr val="tx1"/>
                </a:solidFill>
                <a:latin typeface="+mn-lt"/>
                <a:ea typeface="+mn-ea"/>
                <a:cs typeface="+mn-cs"/>
              </a:defRPr>
            </a:lvl4pPr>
            <a:lvl5pPr marL="1828608" algn="l" defTabSz="914303" rtl="0" eaLnBrk="1" latinLnBrk="0" hangingPunct="1">
              <a:defRPr sz="1800" kern="1200">
                <a:solidFill>
                  <a:schemeClr val="tx1"/>
                </a:solidFill>
                <a:latin typeface="+mn-lt"/>
                <a:ea typeface="+mn-ea"/>
                <a:cs typeface="+mn-cs"/>
              </a:defRPr>
            </a:lvl5pPr>
            <a:lvl6pPr marL="2285759" algn="l" defTabSz="914303" rtl="0" eaLnBrk="1" latinLnBrk="0" hangingPunct="1">
              <a:defRPr sz="1800" kern="1200">
                <a:solidFill>
                  <a:schemeClr val="tx1"/>
                </a:solidFill>
                <a:latin typeface="+mn-lt"/>
                <a:ea typeface="+mn-ea"/>
                <a:cs typeface="+mn-cs"/>
              </a:defRPr>
            </a:lvl6pPr>
            <a:lvl7pPr marL="2742911" algn="l" defTabSz="914303" rtl="0" eaLnBrk="1" latinLnBrk="0" hangingPunct="1">
              <a:defRPr sz="1800" kern="1200">
                <a:solidFill>
                  <a:schemeClr val="tx1"/>
                </a:solidFill>
                <a:latin typeface="+mn-lt"/>
                <a:ea typeface="+mn-ea"/>
                <a:cs typeface="+mn-cs"/>
              </a:defRPr>
            </a:lvl7pPr>
            <a:lvl8pPr marL="3200064" algn="l" defTabSz="914303" rtl="0" eaLnBrk="1" latinLnBrk="0" hangingPunct="1">
              <a:defRPr sz="1800" kern="1200">
                <a:solidFill>
                  <a:schemeClr val="tx1"/>
                </a:solidFill>
                <a:latin typeface="+mn-lt"/>
                <a:ea typeface="+mn-ea"/>
                <a:cs typeface="+mn-cs"/>
              </a:defRPr>
            </a:lvl8pPr>
            <a:lvl9pPr marL="3657216" algn="l" defTabSz="914303" rtl="0" eaLnBrk="1" latinLnBrk="0" hangingPunct="1">
              <a:defRPr sz="1800" kern="1200">
                <a:solidFill>
                  <a:schemeClr val="tx1"/>
                </a:solidFill>
                <a:latin typeface="+mn-lt"/>
                <a:ea typeface="+mn-ea"/>
                <a:cs typeface="+mn-cs"/>
              </a:defRPr>
            </a:lvl9pPr>
          </a:lstStyle>
          <a:p>
            <a:r>
              <a:rPr lang="en-US" sz="1200">
                <a:solidFill>
                  <a:prstClr val="black">
                    <a:tint val="75000"/>
                  </a:prstClr>
                </a:solidFill>
              </a:rPr>
              <a:t>Presentation Title  |  </a:t>
            </a:r>
            <a:fld id="{EC78876D-F60F-416A-9AB8-0484C938732F}" type="slidenum">
              <a:rPr lang="en-US" sz="1200" b="1" smtClean="0">
                <a:solidFill>
                  <a:srgbClr val="1B365D"/>
                </a:solidFill>
              </a:rPr>
              <a:pPr/>
              <a:t>‹#›</a:t>
            </a:fld>
            <a:endParaRPr lang="en-US" sz="1200" b="1" dirty="0">
              <a:solidFill>
                <a:srgbClr val="1B365D"/>
              </a:solidFill>
            </a:endParaRPr>
          </a:p>
        </p:txBody>
      </p:sp>
    </p:spTree>
    <p:extLst>
      <p:ext uri="{BB962C8B-B14F-4D97-AF65-F5344CB8AC3E}">
        <p14:creationId xmlns:p14="http://schemas.microsoft.com/office/powerpoint/2010/main" val="1093384589"/>
      </p:ext>
    </p:extLst>
  </p:cSld>
  <p:clrMapOvr>
    <a:masterClrMapping/>
  </p:clrMapOvr>
  <p:extLst mod="1">
    <p:ext uri="{DCECCB84-F9BA-43D5-87BE-67443E8EF086}">
      <p15:sldGuideLst xmlns:p15="http://schemas.microsoft.com/office/powerpoint/2012/main">
        <p15:guide id="1" pos="395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2"/>
            <a:ext cx="28448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9E13FC-E921-41ED-8A42-132DB482AF3F}" type="slidenum">
              <a:rPr lang="en-US" smtClean="0"/>
              <a:t>‹#›</a:t>
            </a:fld>
            <a:endParaRPr lang="en-US"/>
          </a:p>
        </p:txBody>
      </p:sp>
    </p:spTree>
    <p:extLst>
      <p:ext uri="{BB962C8B-B14F-4D97-AF65-F5344CB8AC3E}">
        <p14:creationId xmlns:p14="http://schemas.microsoft.com/office/powerpoint/2010/main" val="4926692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639" y="2130428"/>
            <a:ext cx="10362724"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829278" y="3886200"/>
            <a:ext cx="8533447" cy="1752600"/>
          </a:xfrm>
          <a:prstGeom prst="rect">
            <a:avLst/>
          </a:prstGeo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09759" y="6356352"/>
            <a:ext cx="2843955" cy="365125"/>
          </a:xfrm>
          <a:prstGeom prst="rect">
            <a:avLst/>
          </a:prstGeom>
        </p:spPr>
        <p:txBody>
          <a:bodyPr/>
          <a:lstStyle/>
          <a:p>
            <a:endParaRPr lang="en-US"/>
          </a:p>
        </p:txBody>
      </p:sp>
      <p:sp>
        <p:nvSpPr>
          <p:cNvPr id="5" name="Footer Placeholder 4"/>
          <p:cNvSpPr>
            <a:spLocks noGrp="1"/>
          </p:cNvSpPr>
          <p:nvPr>
            <p:ph type="ftr" sz="quarter" idx="11"/>
          </p:nvPr>
        </p:nvSpPr>
        <p:spPr>
          <a:xfrm>
            <a:off x="4165098" y="6356352"/>
            <a:ext cx="38618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pic>
        <p:nvPicPr>
          <p:cNvPr id="7" name="Picture 2" descr="H:\LOGOS\DOD Logos\ONR blue red Ellipse.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400825" y="63649"/>
            <a:ext cx="1617215" cy="726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81876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60" y="274639"/>
            <a:ext cx="10972483"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09760" y="1600201"/>
            <a:ext cx="10972483"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759" y="6356352"/>
            <a:ext cx="2843955" cy="365125"/>
          </a:xfrm>
          <a:prstGeom prst="rect">
            <a:avLst/>
          </a:prstGeom>
        </p:spPr>
        <p:txBody>
          <a:bodyPr/>
          <a:lstStyle/>
          <a:p>
            <a:endParaRPr lang="en-US"/>
          </a:p>
        </p:txBody>
      </p:sp>
      <p:sp>
        <p:nvSpPr>
          <p:cNvPr id="5" name="Footer Placeholder 4"/>
          <p:cNvSpPr>
            <a:spLocks noGrp="1"/>
          </p:cNvSpPr>
          <p:nvPr>
            <p:ph type="ftr" sz="quarter" idx="11"/>
          </p:nvPr>
        </p:nvSpPr>
        <p:spPr>
          <a:xfrm>
            <a:off x="4165098" y="6356352"/>
            <a:ext cx="38618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18599457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865" y="4406901"/>
            <a:ext cx="10362724"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865" y="2906713"/>
            <a:ext cx="10362724" cy="1500187"/>
          </a:xfrm>
          <a:prstGeom prst="rect">
            <a:avLst/>
          </a:prstGeo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09759" y="6356352"/>
            <a:ext cx="2843955" cy="365125"/>
          </a:xfrm>
          <a:prstGeom prst="rect">
            <a:avLst/>
          </a:prstGeom>
        </p:spPr>
        <p:txBody>
          <a:bodyPr/>
          <a:lstStyle/>
          <a:p>
            <a:endParaRPr lang="en-US"/>
          </a:p>
        </p:txBody>
      </p:sp>
      <p:sp>
        <p:nvSpPr>
          <p:cNvPr id="5" name="Footer Placeholder 4"/>
          <p:cNvSpPr>
            <a:spLocks noGrp="1"/>
          </p:cNvSpPr>
          <p:nvPr>
            <p:ph type="ftr" sz="quarter" idx="11"/>
          </p:nvPr>
        </p:nvSpPr>
        <p:spPr>
          <a:xfrm>
            <a:off x="4165098" y="6356352"/>
            <a:ext cx="38618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17974940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60" y="274639"/>
            <a:ext cx="10972483"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759" y="1600201"/>
            <a:ext cx="541002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20" y="1600201"/>
            <a:ext cx="5410021"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759" y="6356352"/>
            <a:ext cx="2843955" cy="365125"/>
          </a:xfrm>
          <a:prstGeom prst="rect">
            <a:avLst/>
          </a:prstGeom>
        </p:spPr>
        <p:txBody>
          <a:bodyPr/>
          <a:lstStyle/>
          <a:p>
            <a:endParaRPr lang="en-US"/>
          </a:p>
        </p:txBody>
      </p:sp>
      <p:sp>
        <p:nvSpPr>
          <p:cNvPr id="6" name="Footer Placeholder 5"/>
          <p:cNvSpPr>
            <a:spLocks noGrp="1"/>
          </p:cNvSpPr>
          <p:nvPr>
            <p:ph type="ftr" sz="quarter" idx="11"/>
          </p:nvPr>
        </p:nvSpPr>
        <p:spPr>
          <a:xfrm>
            <a:off x="4165098" y="6356352"/>
            <a:ext cx="3861807"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1268505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3C8B91E-CC19-42A1-B9A3-9FDB8FF5DDC3}" type="datetimeFigureOut">
              <a:rPr lang="en-US" smtClean="0"/>
              <a:t>1/30/2022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58076A-D71E-4960-83A7-2BD854F1540B}" type="slidenum">
              <a:rPr lang="en-US" smtClean="0"/>
              <a:t>‹#›</a:t>
            </a:fld>
            <a:endParaRPr lang="en-US"/>
          </a:p>
        </p:txBody>
      </p:sp>
    </p:spTree>
    <p:extLst>
      <p:ext uri="{BB962C8B-B14F-4D97-AF65-F5344CB8AC3E}">
        <p14:creationId xmlns:p14="http://schemas.microsoft.com/office/powerpoint/2010/main" val="104368036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60" y="274639"/>
            <a:ext cx="10972483"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760" y="1535113"/>
            <a:ext cx="5386203" cy="639763"/>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760" y="2174875"/>
            <a:ext cx="538620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863" y="1535113"/>
            <a:ext cx="5389379" cy="639763"/>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2863" y="2174875"/>
            <a:ext cx="5389379"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759" y="6356352"/>
            <a:ext cx="2843955" cy="365125"/>
          </a:xfrm>
          <a:prstGeom prst="rect">
            <a:avLst/>
          </a:prstGeom>
        </p:spPr>
        <p:txBody>
          <a:bodyPr/>
          <a:lstStyle/>
          <a:p>
            <a:endParaRPr lang="en-US"/>
          </a:p>
        </p:txBody>
      </p:sp>
      <p:sp>
        <p:nvSpPr>
          <p:cNvPr id="8" name="Footer Placeholder 7"/>
          <p:cNvSpPr>
            <a:spLocks noGrp="1"/>
          </p:cNvSpPr>
          <p:nvPr>
            <p:ph type="ftr" sz="quarter" idx="11"/>
          </p:nvPr>
        </p:nvSpPr>
        <p:spPr>
          <a:xfrm>
            <a:off x="4165098" y="6356352"/>
            <a:ext cx="3861807"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2726628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760" y="274639"/>
            <a:ext cx="10972483"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09759" y="6356352"/>
            <a:ext cx="2843955" cy="365125"/>
          </a:xfrm>
          <a:prstGeom prst="rect">
            <a:avLst/>
          </a:prstGeom>
        </p:spPr>
        <p:txBody>
          <a:bodyPr/>
          <a:lstStyle/>
          <a:p>
            <a:endParaRPr lang="en-US"/>
          </a:p>
        </p:txBody>
      </p:sp>
      <p:sp>
        <p:nvSpPr>
          <p:cNvPr id="4" name="Footer Placeholder 3"/>
          <p:cNvSpPr>
            <a:spLocks noGrp="1"/>
          </p:cNvSpPr>
          <p:nvPr>
            <p:ph type="ftr" sz="quarter" idx="11"/>
          </p:nvPr>
        </p:nvSpPr>
        <p:spPr>
          <a:xfrm>
            <a:off x="4165098" y="6356352"/>
            <a:ext cx="3861807"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10248688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759" y="6356352"/>
            <a:ext cx="2843955" cy="365125"/>
          </a:xfrm>
          <a:prstGeom prst="rect">
            <a:avLst/>
          </a:prstGeom>
        </p:spPr>
        <p:txBody>
          <a:bodyPr/>
          <a:lstStyle/>
          <a:p>
            <a:endParaRPr lang="en-US"/>
          </a:p>
        </p:txBody>
      </p:sp>
      <p:sp>
        <p:nvSpPr>
          <p:cNvPr id="3" name="Footer Placeholder 2"/>
          <p:cNvSpPr>
            <a:spLocks noGrp="1"/>
          </p:cNvSpPr>
          <p:nvPr>
            <p:ph type="ftr" sz="quarter" idx="11"/>
          </p:nvPr>
        </p:nvSpPr>
        <p:spPr>
          <a:xfrm>
            <a:off x="4165098" y="6356352"/>
            <a:ext cx="3861807"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29042703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9" y="273049"/>
            <a:ext cx="4011071" cy="1162051"/>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916" y="273053"/>
            <a:ext cx="681532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759" y="1435102"/>
            <a:ext cx="4011071" cy="4691063"/>
          </a:xfrm>
          <a:prstGeom prst="rect">
            <a:avLst/>
          </a:prstGeo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759" y="6356352"/>
            <a:ext cx="2843955" cy="365125"/>
          </a:xfrm>
          <a:prstGeom prst="rect">
            <a:avLst/>
          </a:prstGeom>
        </p:spPr>
        <p:txBody>
          <a:bodyPr/>
          <a:lstStyle/>
          <a:p>
            <a:endParaRPr lang="en-US"/>
          </a:p>
        </p:txBody>
      </p:sp>
      <p:sp>
        <p:nvSpPr>
          <p:cNvPr id="6" name="Footer Placeholder 5"/>
          <p:cNvSpPr>
            <a:spLocks noGrp="1"/>
          </p:cNvSpPr>
          <p:nvPr>
            <p:ph type="ftr" sz="quarter" idx="11"/>
          </p:nvPr>
        </p:nvSpPr>
        <p:spPr>
          <a:xfrm>
            <a:off x="4165098" y="6356352"/>
            <a:ext cx="3861807"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41435472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811" y="4800600"/>
            <a:ext cx="7315517" cy="566739"/>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811" y="612775"/>
            <a:ext cx="7315517" cy="4114800"/>
          </a:xfrm>
          <a:prstGeom prst="rect">
            <a:avLst/>
          </a:prstGeo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2389811" y="5367338"/>
            <a:ext cx="7315517" cy="804863"/>
          </a:xfrm>
          <a:prstGeom prst="rect">
            <a:avLst/>
          </a:prstGeo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759" y="6356352"/>
            <a:ext cx="2843955" cy="365125"/>
          </a:xfrm>
          <a:prstGeom prst="rect">
            <a:avLst/>
          </a:prstGeom>
        </p:spPr>
        <p:txBody>
          <a:bodyPr/>
          <a:lstStyle/>
          <a:p>
            <a:endParaRPr lang="en-US"/>
          </a:p>
        </p:txBody>
      </p:sp>
      <p:sp>
        <p:nvSpPr>
          <p:cNvPr id="6" name="Footer Placeholder 5"/>
          <p:cNvSpPr>
            <a:spLocks noGrp="1"/>
          </p:cNvSpPr>
          <p:nvPr>
            <p:ph type="ftr" sz="quarter" idx="11"/>
          </p:nvPr>
        </p:nvSpPr>
        <p:spPr>
          <a:xfrm>
            <a:off x="4165098" y="6356352"/>
            <a:ext cx="3861807"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39525300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760" y="274639"/>
            <a:ext cx="10972483"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09760" y="1600201"/>
            <a:ext cx="10972483"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759" y="6356352"/>
            <a:ext cx="2843955" cy="365125"/>
          </a:xfrm>
          <a:prstGeom prst="rect">
            <a:avLst/>
          </a:prstGeom>
        </p:spPr>
        <p:txBody>
          <a:bodyPr/>
          <a:lstStyle/>
          <a:p>
            <a:endParaRPr lang="en-US"/>
          </a:p>
        </p:txBody>
      </p:sp>
      <p:sp>
        <p:nvSpPr>
          <p:cNvPr id="5" name="Footer Placeholder 4"/>
          <p:cNvSpPr>
            <a:spLocks noGrp="1"/>
          </p:cNvSpPr>
          <p:nvPr>
            <p:ph type="ftr" sz="quarter" idx="11"/>
          </p:nvPr>
        </p:nvSpPr>
        <p:spPr>
          <a:xfrm>
            <a:off x="4165098" y="6356352"/>
            <a:ext cx="38618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18787026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915" y="274640"/>
            <a:ext cx="2742327"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760" y="274640"/>
            <a:ext cx="8077717"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759" y="6356352"/>
            <a:ext cx="2843955" cy="365125"/>
          </a:xfrm>
          <a:prstGeom prst="rect">
            <a:avLst/>
          </a:prstGeom>
        </p:spPr>
        <p:txBody>
          <a:bodyPr/>
          <a:lstStyle/>
          <a:p>
            <a:endParaRPr lang="en-US"/>
          </a:p>
        </p:txBody>
      </p:sp>
      <p:sp>
        <p:nvSpPr>
          <p:cNvPr id="5" name="Footer Placeholder 4"/>
          <p:cNvSpPr>
            <a:spLocks noGrp="1"/>
          </p:cNvSpPr>
          <p:nvPr>
            <p:ph type="ftr" sz="quarter" idx="11"/>
          </p:nvPr>
        </p:nvSpPr>
        <p:spPr>
          <a:xfrm>
            <a:off x="4165098" y="6356352"/>
            <a:ext cx="38618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8289" y="6356352"/>
            <a:ext cx="2843953" cy="365125"/>
          </a:xfrm>
          <a:prstGeom prst="rect">
            <a:avLst/>
          </a:prstGeom>
        </p:spPr>
        <p:txBody>
          <a:bodyPr/>
          <a:lstStyle/>
          <a:p>
            <a:fld id="{76D6DA32-B37E-46DB-A183-046606DAB862}" type="slidenum">
              <a:rPr lang="en-US" smtClean="0"/>
              <a:t>‹#›</a:t>
            </a:fld>
            <a:endParaRPr lang="en-US"/>
          </a:p>
        </p:txBody>
      </p:sp>
    </p:spTree>
    <p:extLst>
      <p:ext uri="{BB962C8B-B14F-4D97-AF65-F5344CB8AC3E}">
        <p14:creationId xmlns:p14="http://schemas.microsoft.com/office/powerpoint/2010/main" val="7106221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Colum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r>
              <a:rPr lang="en-US" dirty="0" smtClean="0">
                <a:solidFill>
                  <a:prstClr val="black">
                    <a:tint val="75000"/>
                  </a:prstClr>
                </a:solidFill>
              </a:rPr>
              <a:t>Directorate DA |  </a:t>
            </a:r>
            <a:fld id="{EC78876D-F60F-416A-9AB8-0484C938732F}" type="slidenum">
              <a:rPr lang="en-US" b="1" smtClean="0">
                <a:solidFill>
                  <a:srgbClr val="1B365D"/>
                </a:solidFill>
              </a:rPr>
              <a:pPr/>
              <a:t>‹#›</a:t>
            </a:fld>
            <a:endParaRPr lang="en-US" b="1" dirty="0">
              <a:solidFill>
                <a:srgbClr val="1B365D"/>
              </a:solidFill>
            </a:endParaRPr>
          </a:p>
        </p:txBody>
      </p:sp>
      <p:sp>
        <p:nvSpPr>
          <p:cNvPr id="4" name="Footer Placeholder 3"/>
          <p:cNvSpPr>
            <a:spLocks noGrp="1"/>
          </p:cNvSpPr>
          <p:nvPr>
            <p:ph type="ftr" sz="quarter" idx="11"/>
          </p:nvPr>
        </p:nvSpPr>
        <p:spPr/>
        <p:txBody>
          <a:bodyPr/>
          <a:lstStyle/>
          <a:p>
            <a:endParaRPr lang="en-US">
              <a:solidFill>
                <a:prstClr val="white">
                  <a:lumMod val="50000"/>
                </a:prstClr>
              </a:solidFill>
            </a:endParaRP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1478"/>
          <a:stretch/>
        </p:blipFill>
        <p:spPr>
          <a:xfrm>
            <a:off x="0" y="3"/>
            <a:ext cx="12192000" cy="1089212"/>
          </a:xfrm>
          <a:prstGeom prst="rect">
            <a:avLst/>
          </a:prstGeom>
        </p:spPr>
      </p:pic>
      <p:sp>
        <p:nvSpPr>
          <p:cNvPr id="6" name="Title 1"/>
          <p:cNvSpPr>
            <a:spLocks noGrp="1"/>
          </p:cNvSpPr>
          <p:nvPr>
            <p:ph type="title"/>
          </p:nvPr>
        </p:nvSpPr>
        <p:spPr>
          <a:xfrm>
            <a:off x="2493818" y="564779"/>
            <a:ext cx="8866909" cy="403412"/>
          </a:xfrm>
        </p:spPr>
        <p:txBody>
          <a:bodyPr>
            <a:normAutofit/>
          </a:bodyPr>
          <a:lstStyle>
            <a:lvl1pPr>
              <a:defRPr sz="2667"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1555752"/>
            <a:ext cx="110559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a:defRPr u="none"/>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188" y="205743"/>
            <a:ext cx="1008529" cy="677732"/>
          </a:xfrm>
          <a:prstGeom prst="rect">
            <a:avLst/>
          </a:prstGeom>
        </p:spPr>
      </p:pic>
    </p:spTree>
    <p:extLst>
      <p:ext uri="{BB962C8B-B14F-4D97-AF65-F5344CB8AC3E}">
        <p14:creationId xmlns:p14="http://schemas.microsoft.com/office/powerpoint/2010/main" val="2859738000"/>
      </p:ext>
    </p:extLst>
  </p:cSld>
  <p:clrMapOvr>
    <a:masterClrMapping/>
  </p:clrMapOvr>
  <p:extLst mod="1">
    <p:ext uri="{DCECCB84-F9BA-43D5-87BE-67443E8EF086}">
      <p15:sldGuideLst xmlns:p15="http://schemas.microsoft.com/office/powerpoint/2012/main">
        <p15:guide id="1" orient="horz" pos="62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Colum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r>
              <a:rPr lang="en-US" dirty="0" smtClean="0">
                <a:solidFill>
                  <a:prstClr val="black">
                    <a:tint val="75000"/>
                  </a:prstClr>
                </a:solidFill>
              </a:rPr>
              <a:t>Directorate DA  |  </a:t>
            </a:r>
            <a:fld id="{EC78876D-F60F-416A-9AB8-0484C938732F}" type="slidenum">
              <a:rPr lang="en-US" b="1" smtClean="0">
                <a:solidFill>
                  <a:srgbClr val="1B365D"/>
                </a:solidFill>
              </a:rPr>
              <a:pPr/>
              <a:t>‹#›</a:t>
            </a:fld>
            <a:endParaRPr lang="en-US" b="1" dirty="0">
              <a:solidFill>
                <a:srgbClr val="1B365D"/>
              </a:solidFill>
            </a:endParaRPr>
          </a:p>
        </p:txBody>
      </p:sp>
      <p:sp>
        <p:nvSpPr>
          <p:cNvPr id="4" name="Footer Placeholder 3"/>
          <p:cNvSpPr>
            <a:spLocks noGrp="1"/>
          </p:cNvSpPr>
          <p:nvPr>
            <p:ph type="ftr" sz="quarter" idx="11"/>
          </p:nvPr>
        </p:nvSpPr>
        <p:spPr/>
        <p:txBody>
          <a:bodyPr/>
          <a:lstStyle/>
          <a:p>
            <a:endParaRPr lang="en-US">
              <a:solidFill>
                <a:prstClr val="white">
                  <a:lumMod val="50000"/>
                </a:prstClr>
              </a:solidFill>
            </a:endParaRP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1478"/>
          <a:stretch/>
        </p:blipFill>
        <p:spPr>
          <a:xfrm>
            <a:off x="0" y="3"/>
            <a:ext cx="12192000" cy="1089212"/>
          </a:xfrm>
          <a:prstGeom prst="rect">
            <a:avLst/>
          </a:prstGeom>
        </p:spPr>
      </p:pic>
      <p:sp>
        <p:nvSpPr>
          <p:cNvPr id="6" name="Title 1"/>
          <p:cNvSpPr>
            <a:spLocks noGrp="1"/>
          </p:cNvSpPr>
          <p:nvPr>
            <p:ph type="title"/>
          </p:nvPr>
        </p:nvSpPr>
        <p:spPr>
          <a:xfrm>
            <a:off x="2493818" y="564779"/>
            <a:ext cx="8866909" cy="403412"/>
          </a:xfrm>
        </p:spPr>
        <p:txBody>
          <a:bodyPr>
            <a:normAutofit/>
          </a:bodyPr>
          <a:lstStyle>
            <a:lvl1pPr>
              <a:defRPr sz="2667"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1555752"/>
            <a:ext cx="52647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marL="806488" indent="-194622">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4"/>
          </p:nvPr>
        </p:nvSpPr>
        <p:spPr>
          <a:xfrm>
            <a:off x="6299200" y="1498601"/>
            <a:ext cx="52647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a:defRPr sz="1333">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188" y="205743"/>
            <a:ext cx="1008529" cy="677732"/>
          </a:xfrm>
          <a:prstGeom prst="rect">
            <a:avLst/>
          </a:prstGeom>
        </p:spPr>
      </p:pic>
    </p:spTree>
    <p:extLst>
      <p:ext uri="{BB962C8B-B14F-4D97-AF65-F5344CB8AC3E}">
        <p14:creationId xmlns:p14="http://schemas.microsoft.com/office/powerpoint/2010/main" val="721547151"/>
      </p:ext>
    </p:extLst>
  </p:cSld>
  <p:clrMapOvr>
    <a:masterClrMapping/>
  </p:clrMapOvr>
  <p:extLst mod="1">
    <p:ext uri="{DCECCB84-F9BA-43D5-87BE-67443E8EF086}">
      <p15:sldGuideLst xmlns:p15="http://schemas.microsoft.com/office/powerpoint/2012/main">
        <p15:guide id="1" orient="horz" pos="62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r>
              <a:rPr lang="en-US" dirty="0" smtClean="0">
                <a:solidFill>
                  <a:prstClr val="black">
                    <a:tint val="75000"/>
                  </a:prstClr>
                </a:solidFill>
              </a:rPr>
              <a:t>Directorate DA |  </a:t>
            </a:r>
            <a:fld id="{EC78876D-F60F-416A-9AB8-0484C938732F}" type="slidenum">
              <a:rPr lang="en-US" b="1" smtClean="0">
                <a:solidFill>
                  <a:srgbClr val="1B365D"/>
                </a:solidFill>
              </a:rPr>
              <a:pPr/>
              <a:t>‹#›</a:t>
            </a:fld>
            <a:endParaRPr lang="en-US" b="1" dirty="0">
              <a:solidFill>
                <a:srgbClr val="1B365D"/>
              </a:solidFill>
            </a:endParaRPr>
          </a:p>
        </p:txBody>
      </p:sp>
      <p:sp>
        <p:nvSpPr>
          <p:cNvPr id="4" name="Footer Placeholder 3"/>
          <p:cNvSpPr>
            <a:spLocks noGrp="1"/>
          </p:cNvSpPr>
          <p:nvPr>
            <p:ph type="ftr" sz="quarter" idx="11"/>
          </p:nvPr>
        </p:nvSpPr>
        <p:spPr/>
        <p:txBody>
          <a:bodyPr/>
          <a:lstStyle/>
          <a:p>
            <a:endParaRPr lang="en-US">
              <a:solidFill>
                <a:prstClr val="white">
                  <a:lumMod val="50000"/>
                </a:prstClr>
              </a:solidFill>
            </a:endParaRP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1478"/>
          <a:stretch/>
        </p:blipFill>
        <p:spPr>
          <a:xfrm>
            <a:off x="0" y="3"/>
            <a:ext cx="12192000" cy="1089212"/>
          </a:xfrm>
          <a:prstGeom prst="rect">
            <a:avLst/>
          </a:prstGeom>
        </p:spPr>
      </p:pic>
      <p:sp>
        <p:nvSpPr>
          <p:cNvPr id="6" name="Title 1"/>
          <p:cNvSpPr>
            <a:spLocks noGrp="1"/>
          </p:cNvSpPr>
          <p:nvPr>
            <p:ph type="title"/>
          </p:nvPr>
        </p:nvSpPr>
        <p:spPr>
          <a:xfrm>
            <a:off x="2493818" y="564779"/>
            <a:ext cx="8866909" cy="403412"/>
          </a:xfrm>
        </p:spPr>
        <p:txBody>
          <a:bodyPr>
            <a:normAutofit/>
          </a:bodyPr>
          <a:lstStyle>
            <a:lvl1pPr>
              <a:defRPr sz="2667"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1555752"/>
            <a:ext cx="11055928" cy="4639235"/>
          </a:xfrm>
        </p:spPr>
        <p:txBody>
          <a:bodyPr/>
          <a:lstStyle>
            <a:lvl1pPr>
              <a:lnSpc>
                <a:spcPts val="1588"/>
              </a:lnSpc>
              <a:spcAft>
                <a:spcPts val="529"/>
              </a:spcAft>
              <a:defRPr sz="1333"/>
            </a:lvl1pPr>
            <a:lvl2pPr>
              <a:lnSpc>
                <a:spcPts val="1588"/>
              </a:lnSpc>
              <a:spcAft>
                <a:spcPts val="529"/>
              </a:spcAft>
              <a:defRPr sz="1333">
                <a:solidFill>
                  <a:schemeClr val="tx2">
                    <a:lumMod val="60000"/>
                    <a:lumOff val="40000"/>
                  </a:schemeClr>
                </a:solidFill>
              </a:defRPr>
            </a:lvl2pPr>
            <a:lvl3pPr>
              <a:lnSpc>
                <a:spcPts val="1588"/>
              </a:lnSpc>
              <a:defRPr sz="1333"/>
            </a:lvl3pPr>
            <a:lvl4pPr>
              <a:lnSpc>
                <a:spcPts val="1588"/>
              </a:lnSpc>
              <a:spcAft>
                <a:spcPts val="265"/>
              </a:spcAft>
              <a:defRPr sz="1333">
                <a:solidFill>
                  <a:schemeClr val="tx1"/>
                </a:solidFill>
              </a:defRPr>
            </a:lvl4pPr>
            <a:lvl5pPr>
              <a:defRPr u="none"/>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188" y="205743"/>
            <a:ext cx="1008529" cy="677732"/>
          </a:xfrm>
          <a:prstGeom prst="rect">
            <a:avLst/>
          </a:prstGeom>
        </p:spPr>
      </p:pic>
    </p:spTree>
    <p:extLst>
      <p:ext uri="{BB962C8B-B14F-4D97-AF65-F5344CB8AC3E}">
        <p14:creationId xmlns:p14="http://schemas.microsoft.com/office/powerpoint/2010/main" val="443422470"/>
      </p:ext>
    </p:extLst>
  </p:cSld>
  <p:clrMapOvr>
    <a:masterClrMapping/>
  </p:clrMapOvr>
  <p:extLst mod="1">
    <p:ext uri="{DCECCB84-F9BA-43D5-87BE-67443E8EF086}">
      <p15:sldGuideLst xmlns:p15="http://schemas.microsoft.com/office/powerpoint/2012/main">
        <p15:guide id="1" orient="horz" pos="62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1-Column">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1478"/>
          <a:stretch/>
        </p:blipFill>
        <p:spPr>
          <a:xfrm>
            <a:off x="0" y="3"/>
            <a:ext cx="12192000" cy="1089212"/>
          </a:xfrm>
          <a:prstGeom prst="rect">
            <a:avLst/>
          </a:prstGeom>
        </p:spPr>
      </p:pic>
      <p:sp>
        <p:nvSpPr>
          <p:cNvPr id="10" name="Title 1"/>
          <p:cNvSpPr>
            <a:spLocks noGrp="1"/>
          </p:cNvSpPr>
          <p:nvPr>
            <p:ph type="title"/>
          </p:nvPr>
        </p:nvSpPr>
        <p:spPr>
          <a:xfrm>
            <a:off x="10" y="76201"/>
            <a:ext cx="12191999" cy="933260"/>
          </a:xfrm>
        </p:spPr>
        <p:txBody>
          <a:bodyPr>
            <a:noAutofit/>
          </a:bodyPr>
          <a:lstStyle>
            <a:lvl1pPr>
              <a:defRPr lang="en-US" sz="3733" b="1" kern="1200" baseline="0" dirty="0">
                <a:ln w="12700">
                  <a:noFill/>
                  <a:prstDash val="solid"/>
                </a:ln>
                <a:solidFill>
                  <a:srgbClr val="FFC000"/>
                </a:solidFill>
                <a:latin typeface="+mj-lt"/>
                <a:ea typeface="+mn-ea"/>
                <a:cs typeface="Arial" panose="020B0604020202020204" pitchFamily="34" charset="0"/>
              </a:defRPr>
            </a:lvl1pPr>
          </a:lstStyle>
          <a:p>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194" y="207323"/>
            <a:ext cx="1132500" cy="757500"/>
          </a:xfrm>
          <a:prstGeom prst="rect">
            <a:avLst/>
          </a:prstGeom>
        </p:spPr>
      </p:pic>
      <p:sp>
        <p:nvSpPr>
          <p:cNvPr id="11" name="Slide Number Placeholder 2"/>
          <p:cNvSpPr>
            <a:spLocks noGrp="1"/>
          </p:cNvSpPr>
          <p:nvPr>
            <p:ph type="sldNum" sz="quarter" idx="10"/>
          </p:nvPr>
        </p:nvSpPr>
        <p:spPr>
          <a:xfrm>
            <a:off x="8737600" y="6339840"/>
            <a:ext cx="2844800" cy="365125"/>
          </a:xfrm>
        </p:spPr>
        <p:txBody>
          <a:bodyPr/>
          <a:lstStyle>
            <a:lvl1pPr>
              <a:defRPr lang="en-US" sz="1600" kern="1200" smtClean="0">
                <a:solidFill>
                  <a:schemeClr val="tx1">
                    <a:tint val="75000"/>
                  </a:schemeClr>
                </a:solidFill>
                <a:latin typeface="+mn-lt"/>
                <a:ea typeface="+mn-ea"/>
                <a:cs typeface="+mn-cs"/>
              </a:defRPr>
            </a:lvl1pPr>
          </a:lstStyle>
          <a:p>
            <a:fld id="{EC78876D-F60F-416A-9AB8-0484C938732F}" type="slidenum">
              <a:rPr lang="en-US" smtClean="0"/>
              <a:pPr/>
              <a:t>‹#›</a:t>
            </a:fld>
            <a:endParaRPr lang="en-US" dirty="0"/>
          </a:p>
        </p:txBody>
      </p:sp>
      <p:sp>
        <p:nvSpPr>
          <p:cNvPr id="13" name="Footer Placeholder 3"/>
          <p:cNvSpPr>
            <a:spLocks noGrp="1"/>
          </p:cNvSpPr>
          <p:nvPr>
            <p:ph type="ftr" sz="quarter" idx="11"/>
          </p:nvPr>
        </p:nvSpPr>
        <p:spPr>
          <a:xfrm>
            <a:off x="4165600" y="6339840"/>
            <a:ext cx="3860800" cy="365125"/>
          </a:xfrm>
        </p:spPr>
        <p:txBody>
          <a:bodyPr/>
          <a:lstStyle/>
          <a:p>
            <a:r>
              <a:rPr lang="en-US" dirty="0" smtClean="0"/>
              <a:t>29 April – 3 May 2019</a:t>
            </a:r>
            <a:endParaRPr lang="en-US" dirty="0"/>
          </a:p>
        </p:txBody>
      </p:sp>
    </p:spTree>
    <p:extLst>
      <p:ext uri="{BB962C8B-B14F-4D97-AF65-F5344CB8AC3E}">
        <p14:creationId xmlns:p14="http://schemas.microsoft.com/office/powerpoint/2010/main" val="51470014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62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Start Blue">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554184" y="2867555"/>
            <a:ext cx="11055928" cy="403412"/>
          </a:xfrm>
        </p:spPr>
        <p:txBody>
          <a:bodyPr>
            <a:noAutofit/>
          </a:bodyPr>
          <a:lstStyle>
            <a:lvl1pPr>
              <a:defRPr sz="4000" b="1">
                <a:solidFill>
                  <a:srgbClr val="FABE07"/>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3425679"/>
            <a:ext cx="11055928" cy="2576756"/>
          </a:xfrm>
        </p:spPr>
        <p:txBody>
          <a:bodyPr/>
          <a:lstStyle>
            <a:lvl1pPr>
              <a:lnSpc>
                <a:spcPts val="1764"/>
              </a:lnSpc>
              <a:spcAft>
                <a:spcPts val="529"/>
              </a:spcAft>
              <a:defRPr sz="1600" b="1">
                <a:solidFill>
                  <a:schemeClr val="bg1"/>
                </a:solidFill>
              </a:defRPr>
            </a:lvl1pPr>
            <a:lvl2pPr>
              <a:lnSpc>
                <a:spcPts val="1588"/>
              </a:lnSpc>
              <a:spcAft>
                <a:spcPts val="529"/>
              </a:spcAft>
              <a:defRPr sz="1333">
                <a:solidFill>
                  <a:schemeClr val="tx2">
                    <a:lumMod val="60000"/>
                    <a:lumOff val="40000"/>
                  </a:schemeClr>
                </a:solidFill>
              </a:defRPr>
            </a:lvl2pPr>
            <a:lvl3pPr>
              <a:lnSpc>
                <a:spcPts val="1588"/>
              </a:lnSpc>
              <a:defRPr sz="1333">
                <a:solidFill>
                  <a:schemeClr val="bg1"/>
                </a:solidFill>
              </a:defRPr>
            </a:lvl3pPr>
            <a:lvl4pPr>
              <a:lnSpc>
                <a:spcPts val="1588"/>
              </a:lnSpc>
              <a:spcAft>
                <a:spcPts val="265"/>
              </a:spcAft>
              <a:defRPr sz="1333">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
          <p:cNvSpPr txBox="1">
            <a:spLocks/>
          </p:cNvSpPr>
          <p:nvPr userDrawn="1"/>
        </p:nvSpPr>
        <p:spPr>
          <a:xfrm>
            <a:off x="9609685" y="6356352"/>
            <a:ext cx="1996888" cy="365125"/>
          </a:xfrm>
          <a:prstGeom prst="rect">
            <a:avLst/>
          </a:prstGeom>
        </p:spPr>
        <p:txBody>
          <a:bodyPr vert="horz" lIns="0" tIns="0" rIns="0" bIns="0" rtlCol="0" anchor="ctr"/>
          <a:lstStyle>
            <a:defPPr>
              <a:defRPr lang="en-US"/>
            </a:defPPr>
            <a:lvl1pPr marL="0" algn="r" defTabSz="914303" rtl="0" eaLnBrk="1" latinLnBrk="0" hangingPunct="1">
              <a:defRPr sz="900" kern="1200">
                <a:solidFill>
                  <a:schemeClr val="tx1">
                    <a:tint val="75000"/>
                  </a:schemeClr>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6" algn="l" defTabSz="914303" rtl="0" eaLnBrk="1" latinLnBrk="0" hangingPunct="1">
              <a:defRPr sz="1800" kern="1200">
                <a:solidFill>
                  <a:schemeClr val="tx1"/>
                </a:solidFill>
                <a:latin typeface="+mn-lt"/>
                <a:ea typeface="+mn-ea"/>
                <a:cs typeface="+mn-cs"/>
              </a:defRPr>
            </a:lvl4pPr>
            <a:lvl5pPr marL="1828608" algn="l" defTabSz="914303" rtl="0" eaLnBrk="1" latinLnBrk="0" hangingPunct="1">
              <a:defRPr sz="1800" kern="1200">
                <a:solidFill>
                  <a:schemeClr val="tx1"/>
                </a:solidFill>
                <a:latin typeface="+mn-lt"/>
                <a:ea typeface="+mn-ea"/>
                <a:cs typeface="+mn-cs"/>
              </a:defRPr>
            </a:lvl5pPr>
            <a:lvl6pPr marL="2285759" algn="l" defTabSz="914303" rtl="0" eaLnBrk="1" latinLnBrk="0" hangingPunct="1">
              <a:defRPr sz="1800" kern="1200">
                <a:solidFill>
                  <a:schemeClr val="tx1"/>
                </a:solidFill>
                <a:latin typeface="+mn-lt"/>
                <a:ea typeface="+mn-ea"/>
                <a:cs typeface="+mn-cs"/>
              </a:defRPr>
            </a:lvl6pPr>
            <a:lvl7pPr marL="2742911" algn="l" defTabSz="914303" rtl="0" eaLnBrk="1" latinLnBrk="0" hangingPunct="1">
              <a:defRPr sz="1800" kern="1200">
                <a:solidFill>
                  <a:schemeClr val="tx1"/>
                </a:solidFill>
                <a:latin typeface="+mn-lt"/>
                <a:ea typeface="+mn-ea"/>
                <a:cs typeface="+mn-cs"/>
              </a:defRPr>
            </a:lvl7pPr>
            <a:lvl8pPr marL="3200064" algn="l" defTabSz="914303" rtl="0" eaLnBrk="1" latinLnBrk="0" hangingPunct="1">
              <a:defRPr sz="1800" kern="1200">
                <a:solidFill>
                  <a:schemeClr val="tx1"/>
                </a:solidFill>
                <a:latin typeface="+mn-lt"/>
                <a:ea typeface="+mn-ea"/>
                <a:cs typeface="+mn-cs"/>
              </a:defRPr>
            </a:lvl8pPr>
            <a:lvl9pPr marL="3657216" algn="l" defTabSz="914303" rtl="0" eaLnBrk="1" latinLnBrk="0" hangingPunct="1">
              <a:defRPr sz="1800" kern="1200">
                <a:solidFill>
                  <a:schemeClr val="tx1"/>
                </a:solidFill>
                <a:latin typeface="+mn-lt"/>
                <a:ea typeface="+mn-ea"/>
                <a:cs typeface="+mn-cs"/>
              </a:defRPr>
            </a:lvl9pPr>
          </a:lstStyle>
          <a:p>
            <a:r>
              <a:rPr lang="en-US" sz="1200">
                <a:solidFill>
                  <a:prstClr val="black">
                    <a:tint val="75000"/>
                  </a:prstClr>
                </a:solidFill>
              </a:rPr>
              <a:t>Presentation Title  |  </a:t>
            </a:r>
            <a:fld id="{EC78876D-F60F-416A-9AB8-0484C938732F}" type="slidenum">
              <a:rPr lang="en-US" sz="1200" b="1" smtClean="0">
                <a:solidFill>
                  <a:srgbClr val="1B365D"/>
                </a:solidFill>
              </a:rPr>
              <a:pPr/>
              <a:t>‹#›</a:t>
            </a:fld>
            <a:endParaRPr lang="en-US" sz="1200" b="1" dirty="0">
              <a:solidFill>
                <a:srgbClr val="1B365D"/>
              </a:solidFill>
            </a:endParaRPr>
          </a:p>
        </p:txBody>
      </p:sp>
    </p:spTree>
    <p:extLst>
      <p:ext uri="{BB962C8B-B14F-4D97-AF65-F5344CB8AC3E}">
        <p14:creationId xmlns:p14="http://schemas.microsoft.com/office/powerpoint/2010/main" val="1160972826"/>
      </p:ext>
    </p:extLst>
  </p:cSld>
  <p:clrMapOvr>
    <a:masterClrMapping/>
  </p:clrMapOvr>
  <p:extLst mod="1">
    <p:ext uri="{DCECCB84-F9BA-43D5-87BE-67443E8EF086}">
      <p15:sldGuideLst xmlns:p15="http://schemas.microsoft.com/office/powerpoint/2012/main">
        <p15:guide id="1" orient="horz" pos="230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Start White">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554184" y="2867555"/>
            <a:ext cx="11055928" cy="403412"/>
          </a:xfrm>
        </p:spPr>
        <p:txBody>
          <a:bodyPr>
            <a:noAutofit/>
          </a:bodyPr>
          <a:lstStyle>
            <a:lvl1pPr>
              <a:defRPr sz="4000" b="1">
                <a:solidFill>
                  <a:schemeClr val="tx2"/>
                </a:solidFill>
              </a:defRPr>
            </a:lvl1pPr>
          </a:lstStyle>
          <a:p>
            <a:r>
              <a:rPr lang="en-US"/>
              <a:t>Click to edit Master title style</a:t>
            </a:r>
            <a:endParaRPr lang="en-US" dirty="0"/>
          </a:p>
        </p:txBody>
      </p:sp>
      <p:sp>
        <p:nvSpPr>
          <p:cNvPr id="9" name="Content Placeholder 2"/>
          <p:cNvSpPr>
            <a:spLocks noGrp="1"/>
          </p:cNvSpPr>
          <p:nvPr>
            <p:ph idx="13"/>
          </p:nvPr>
        </p:nvSpPr>
        <p:spPr>
          <a:xfrm>
            <a:off x="554184" y="3425679"/>
            <a:ext cx="11055928" cy="2576756"/>
          </a:xfrm>
        </p:spPr>
        <p:txBody>
          <a:bodyPr/>
          <a:lstStyle>
            <a:lvl1pPr>
              <a:lnSpc>
                <a:spcPts val="1764"/>
              </a:lnSpc>
              <a:spcAft>
                <a:spcPts val="529"/>
              </a:spcAft>
              <a:defRPr sz="1600" b="1">
                <a:solidFill>
                  <a:schemeClr val="tx2">
                    <a:lumMod val="60000"/>
                    <a:lumOff val="40000"/>
                  </a:schemeClr>
                </a:solidFill>
              </a:defRPr>
            </a:lvl1pPr>
            <a:lvl2pPr>
              <a:lnSpc>
                <a:spcPts val="1588"/>
              </a:lnSpc>
              <a:spcAft>
                <a:spcPts val="529"/>
              </a:spcAft>
              <a:defRPr sz="1333">
                <a:solidFill>
                  <a:schemeClr val="tx2">
                    <a:lumMod val="60000"/>
                    <a:lumOff val="40000"/>
                  </a:schemeClr>
                </a:solidFill>
              </a:defRPr>
            </a:lvl2pPr>
            <a:lvl3pPr>
              <a:lnSpc>
                <a:spcPts val="1588"/>
              </a:lnSpc>
              <a:defRPr sz="1333">
                <a:solidFill>
                  <a:schemeClr val="tx2">
                    <a:lumMod val="60000"/>
                    <a:lumOff val="40000"/>
                  </a:schemeClr>
                </a:solidFill>
              </a:defRPr>
            </a:lvl3pPr>
            <a:lvl4pPr>
              <a:lnSpc>
                <a:spcPts val="1588"/>
              </a:lnSpc>
              <a:spcAft>
                <a:spcPts val="265"/>
              </a:spcAft>
              <a:defRPr sz="1333">
                <a:solidFill>
                  <a:schemeClr val="tx2">
                    <a:lumMod val="60000"/>
                    <a:lumOff val="40000"/>
                  </a:schemeClr>
                </a:solidFill>
              </a:defRPr>
            </a:lvl4pPr>
            <a:lvl5pPr>
              <a:defRPr>
                <a:solidFill>
                  <a:schemeClr val="tx2">
                    <a:lumMod val="60000"/>
                    <a:lumOff val="4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2"/>
          <p:cNvSpPr txBox="1">
            <a:spLocks/>
          </p:cNvSpPr>
          <p:nvPr userDrawn="1"/>
        </p:nvSpPr>
        <p:spPr>
          <a:xfrm>
            <a:off x="9609685" y="6356352"/>
            <a:ext cx="1996888" cy="365125"/>
          </a:xfrm>
          <a:prstGeom prst="rect">
            <a:avLst/>
          </a:prstGeom>
        </p:spPr>
        <p:txBody>
          <a:bodyPr vert="horz" lIns="0" tIns="0" rIns="0" bIns="0" rtlCol="0" anchor="ctr"/>
          <a:lstStyle>
            <a:defPPr>
              <a:defRPr lang="en-US"/>
            </a:defPPr>
            <a:lvl1pPr marL="0" algn="r" defTabSz="914303" rtl="0" eaLnBrk="1" latinLnBrk="0" hangingPunct="1">
              <a:defRPr sz="900" kern="1200">
                <a:solidFill>
                  <a:schemeClr val="tx1">
                    <a:tint val="75000"/>
                  </a:schemeClr>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6" algn="l" defTabSz="914303" rtl="0" eaLnBrk="1" latinLnBrk="0" hangingPunct="1">
              <a:defRPr sz="1800" kern="1200">
                <a:solidFill>
                  <a:schemeClr val="tx1"/>
                </a:solidFill>
                <a:latin typeface="+mn-lt"/>
                <a:ea typeface="+mn-ea"/>
                <a:cs typeface="+mn-cs"/>
              </a:defRPr>
            </a:lvl4pPr>
            <a:lvl5pPr marL="1828608" algn="l" defTabSz="914303" rtl="0" eaLnBrk="1" latinLnBrk="0" hangingPunct="1">
              <a:defRPr sz="1800" kern="1200">
                <a:solidFill>
                  <a:schemeClr val="tx1"/>
                </a:solidFill>
                <a:latin typeface="+mn-lt"/>
                <a:ea typeface="+mn-ea"/>
                <a:cs typeface="+mn-cs"/>
              </a:defRPr>
            </a:lvl5pPr>
            <a:lvl6pPr marL="2285759" algn="l" defTabSz="914303" rtl="0" eaLnBrk="1" latinLnBrk="0" hangingPunct="1">
              <a:defRPr sz="1800" kern="1200">
                <a:solidFill>
                  <a:schemeClr val="tx1"/>
                </a:solidFill>
                <a:latin typeface="+mn-lt"/>
                <a:ea typeface="+mn-ea"/>
                <a:cs typeface="+mn-cs"/>
              </a:defRPr>
            </a:lvl6pPr>
            <a:lvl7pPr marL="2742911" algn="l" defTabSz="914303" rtl="0" eaLnBrk="1" latinLnBrk="0" hangingPunct="1">
              <a:defRPr sz="1800" kern="1200">
                <a:solidFill>
                  <a:schemeClr val="tx1"/>
                </a:solidFill>
                <a:latin typeface="+mn-lt"/>
                <a:ea typeface="+mn-ea"/>
                <a:cs typeface="+mn-cs"/>
              </a:defRPr>
            </a:lvl7pPr>
            <a:lvl8pPr marL="3200064" algn="l" defTabSz="914303" rtl="0" eaLnBrk="1" latinLnBrk="0" hangingPunct="1">
              <a:defRPr sz="1800" kern="1200">
                <a:solidFill>
                  <a:schemeClr val="tx1"/>
                </a:solidFill>
                <a:latin typeface="+mn-lt"/>
                <a:ea typeface="+mn-ea"/>
                <a:cs typeface="+mn-cs"/>
              </a:defRPr>
            </a:lvl8pPr>
            <a:lvl9pPr marL="3657216" algn="l" defTabSz="914303" rtl="0" eaLnBrk="1" latinLnBrk="0" hangingPunct="1">
              <a:defRPr sz="1800" kern="1200">
                <a:solidFill>
                  <a:schemeClr val="tx1"/>
                </a:solidFill>
                <a:latin typeface="+mn-lt"/>
                <a:ea typeface="+mn-ea"/>
                <a:cs typeface="+mn-cs"/>
              </a:defRPr>
            </a:lvl9pPr>
          </a:lstStyle>
          <a:p>
            <a:r>
              <a:rPr lang="en-US" sz="1200">
                <a:solidFill>
                  <a:prstClr val="black">
                    <a:tint val="75000"/>
                  </a:prstClr>
                </a:solidFill>
              </a:rPr>
              <a:t>Presentation Title  |  </a:t>
            </a:r>
            <a:fld id="{EC78876D-F60F-416A-9AB8-0484C938732F}" type="slidenum">
              <a:rPr lang="en-US" sz="1200" b="1" smtClean="0">
                <a:solidFill>
                  <a:srgbClr val="1B365D"/>
                </a:solidFill>
              </a:rPr>
              <a:pPr/>
              <a:t>‹#›</a:t>
            </a:fld>
            <a:endParaRPr lang="en-US" sz="1200" b="1" dirty="0">
              <a:solidFill>
                <a:srgbClr val="1B365D"/>
              </a:solidFill>
            </a:endParaRPr>
          </a:p>
        </p:txBody>
      </p:sp>
    </p:spTree>
    <p:extLst>
      <p:ext uri="{BB962C8B-B14F-4D97-AF65-F5344CB8AC3E}">
        <p14:creationId xmlns:p14="http://schemas.microsoft.com/office/powerpoint/2010/main" val="2235844475"/>
      </p:ext>
    </p:extLst>
  </p:cSld>
  <p:clrMapOvr>
    <a:masterClrMapping/>
  </p:clrMapOvr>
  <p:extLst mod="1">
    <p:ext uri="{DCECCB84-F9BA-43D5-87BE-67443E8EF086}">
      <p15:sldGuideLst xmlns:p15="http://schemas.microsoft.com/office/powerpoint/2012/main">
        <p15:guide id="1" orient="horz" pos="2304">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ver Blue">
    <p:bg>
      <p:bgPr>
        <a:blipFill dpi="0" rotWithShape="1">
          <a:blip r:embed="rId2">
            <a:lum/>
          </a:blip>
          <a:srcRect/>
          <a:stretch>
            <a:fillRect b="-25000"/>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5504620"/>
            <a:ext cx="12192000" cy="1353381"/>
          </a:xfrm>
          <a:prstGeom prst="rect">
            <a:avLst/>
          </a:prstGeom>
          <a:solidFill>
            <a:srgbClr val="001236"/>
          </a:solidFill>
        </p:spPr>
        <p:style>
          <a:lnRef idx="2">
            <a:schemeClr val="accent1">
              <a:shade val="50000"/>
            </a:schemeClr>
          </a:lnRef>
          <a:fillRef idx="1">
            <a:schemeClr val="accent1"/>
          </a:fillRef>
          <a:effectRef idx="0">
            <a:schemeClr val="accent1"/>
          </a:effectRef>
          <a:fontRef idx="minor">
            <a:schemeClr val="lt1"/>
          </a:fontRef>
        </p:style>
        <p:txBody>
          <a:bodyPr lIns="80659" tIns="40329" rIns="80659" bIns="40329" rtlCol="0" anchor="ctr"/>
          <a:lstStyle/>
          <a:p>
            <a:pPr algn="ctr" defTabSz="806553"/>
            <a:endParaRPr lang="en-US" sz="1600">
              <a:solidFill>
                <a:prstClr val="white"/>
              </a:solidFill>
            </a:endParaRPr>
          </a:p>
        </p:txBody>
      </p:sp>
      <p:sp>
        <p:nvSpPr>
          <p:cNvPr id="6" name="Title 1"/>
          <p:cNvSpPr>
            <a:spLocks noGrp="1"/>
          </p:cNvSpPr>
          <p:nvPr>
            <p:ph type="title"/>
          </p:nvPr>
        </p:nvSpPr>
        <p:spPr>
          <a:xfrm>
            <a:off x="554184" y="2420476"/>
            <a:ext cx="11083637" cy="2420471"/>
          </a:xfrm>
        </p:spPr>
        <p:txBody>
          <a:bodyPr anchor="t">
            <a:noAutofit/>
          </a:bodyPr>
          <a:lstStyle>
            <a:lvl1pPr>
              <a:lnSpc>
                <a:spcPts val="4500"/>
              </a:lnSpc>
              <a:defRPr sz="4000" b="1">
                <a:solidFill>
                  <a:schemeClr val="bg1"/>
                </a:solidFill>
              </a:defRPr>
            </a:lvl1pPr>
          </a:lstStyle>
          <a:p>
            <a:r>
              <a:rPr lang="en-US"/>
              <a:t>Click to edit Master title style</a:t>
            </a:r>
            <a:endParaRPr lang="en-US" dirty="0"/>
          </a:p>
        </p:txBody>
      </p:sp>
      <p:sp>
        <p:nvSpPr>
          <p:cNvPr id="9" name="Content Placeholder 2"/>
          <p:cNvSpPr>
            <a:spLocks noGrp="1"/>
          </p:cNvSpPr>
          <p:nvPr>
            <p:ph idx="13"/>
          </p:nvPr>
        </p:nvSpPr>
        <p:spPr>
          <a:xfrm>
            <a:off x="554183" y="5748982"/>
            <a:ext cx="6373091" cy="840095"/>
          </a:xfrm>
        </p:spPr>
        <p:txBody>
          <a:bodyPr anchor="b"/>
          <a:lstStyle>
            <a:lvl1pPr>
              <a:lnSpc>
                <a:spcPts val="1676"/>
              </a:lnSpc>
              <a:spcAft>
                <a:spcPts val="0"/>
              </a:spcAft>
              <a:defRPr sz="1333" b="0">
                <a:solidFill>
                  <a:schemeClr val="bg1"/>
                </a:solidFill>
              </a:defRPr>
            </a:lvl1pPr>
            <a:lvl2pPr>
              <a:lnSpc>
                <a:spcPts val="1676"/>
              </a:lnSpc>
              <a:spcAft>
                <a:spcPts val="0"/>
              </a:spcAft>
              <a:defRPr sz="1333">
                <a:solidFill>
                  <a:schemeClr val="bg2"/>
                </a:solidFill>
              </a:defRPr>
            </a:lvl2pPr>
            <a:lvl3pPr marL="0" indent="0">
              <a:lnSpc>
                <a:spcPts val="1676"/>
              </a:lnSpc>
              <a:spcAft>
                <a:spcPts val="0"/>
              </a:spcAft>
              <a:buFontTx/>
              <a:buNone/>
              <a:defRPr sz="1333" b="1">
                <a:solidFill>
                  <a:schemeClr val="bg1"/>
                </a:solidFill>
              </a:defRPr>
            </a:lvl3pPr>
            <a:lvl4pPr>
              <a:lnSpc>
                <a:spcPts val="2329"/>
              </a:lnSpc>
              <a:spcAft>
                <a:spcPts val="1588"/>
              </a:spcAft>
              <a:defRPr sz="2000">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4" name="Picture 3"/>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554194" y="403415"/>
            <a:ext cx="1210233" cy="806824"/>
          </a:xfrm>
          <a:prstGeom prst="rect">
            <a:avLst/>
          </a:prstGeom>
        </p:spPr>
      </p:pic>
      <p:sp>
        <p:nvSpPr>
          <p:cNvPr id="5" name="Content Placeholder 2"/>
          <p:cNvSpPr>
            <a:spLocks noGrp="1"/>
          </p:cNvSpPr>
          <p:nvPr>
            <p:ph idx="14"/>
          </p:nvPr>
        </p:nvSpPr>
        <p:spPr>
          <a:xfrm>
            <a:off x="7204371" y="5748982"/>
            <a:ext cx="4433455" cy="840095"/>
          </a:xfrm>
        </p:spPr>
        <p:txBody>
          <a:bodyPr anchor="b"/>
          <a:lstStyle>
            <a:lvl1pPr algn="r">
              <a:lnSpc>
                <a:spcPts val="1676"/>
              </a:lnSpc>
              <a:spcAft>
                <a:spcPts val="0"/>
              </a:spcAft>
              <a:defRPr sz="1333" b="1">
                <a:solidFill>
                  <a:schemeClr val="bg1"/>
                </a:solidFill>
              </a:defRPr>
            </a:lvl1pPr>
            <a:lvl2pPr algn="r">
              <a:lnSpc>
                <a:spcPts val="1676"/>
              </a:lnSpc>
              <a:spcAft>
                <a:spcPts val="0"/>
              </a:spcAft>
              <a:defRPr sz="1333">
                <a:solidFill>
                  <a:schemeClr val="bg2"/>
                </a:solidFill>
              </a:defRPr>
            </a:lvl2pPr>
            <a:lvl3pPr marL="0" indent="0" algn="r">
              <a:lnSpc>
                <a:spcPts val="1676"/>
              </a:lnSpc>
              <a:spcAft>
                <a:spcPts val="0"/>
              </a:spcAft>
              <a:buFontTx/>
              <a:buNone/>
              <a:defRPr sz="1333" b="0">
                <a:solidFill>
                  <a:schemeClr val="bg1"/>
                </a:solidFill>
              </a:defRPr>
            </a:lvl3pPr>
            <a:lvl4pPr>
              <a:lnSpc>
                <a:spcPts val="2329"/>
              </a:lnSpc>
              <a:spcAft>
                <a:spcPts val="1588"/>
              </a:spcAft>
              <a:defRPr sz="2000">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8664969"/>
      </p:ext>
    </p:extLst>
  </p:cSld>
  <p:clrMapOvr>
    <a:masterClrMapping/>
  </p:clrMapOvr>
  <p:extLst mod="1">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ver White">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554194" y="1580377"/>
            <a:ext cx="6884423" cy="2295704"/>
          </a:xfrm>
        </p:spPr>
        <p:txBody>
          <a:bodyPr anchor="b">
            <a:noAutofit/>
          </a:bodyPr>
          <a:lstStyle>
            <a:lvl1pPr>
              <a:lnSpc>
                <a:spcPts val="3440"/>
              </a:lnSpc>
              <a:defRPr sz="2933" b="1">
                <a:solidFill>
                  <a:schemeClr val="tx2"/>
                </a:solidFill>
              </a:defRPr>
            </a:lvl1pPr>
          </a:lstStyle>
          <a:p>
            <a:r>
              <a:rPr lang="en-US"/>
              <a:t>Click to edit Master title style</a:t>
            </a:r>
            <a:endParaRPr lang="en-US" dirty="0"/>
          </a:p>
        </p:txBody>
      </p:sp>
      <p:sp>
        <p:nvSpPr>
          <p:cNvPr id="9" name="Content Placeholder 2"/>
          <p:cNvSpPr>
            <a:spLocks noGrp="1"/>
          </p:cNvSpPr>
          <p:nvPr>
            <p:ph idx="13"/>
          </p:nvPr>
        </p:nvSpPr>
        <p:spPr>
          <a:xfrm>
            <a:off x="554183" y="4167222"/>
            <a:ext cx="6373091" cy="840095"/>
          </a:xfrm>
        </p:spPr>
        <p:txBody>
          <a:bodyPr anchor="t"/>
          <a:lstStyle>
            <a:lvl1pPr>
              <a:lnSpc>
                <a:spcPts val="1676"/>
              </a:lnSpc>
              <a:spcAft>
                <a:spcPts val="0"/>
              </a:spcAft>
              <a:defRPr sz="1333" b="1">
                <a:solidFill>
                  <a:schemeClr val="tx2"/>
                </a:solidFill>
              </a:defRPr>
            </a:lvl1pPr>
            <a:lvl2pPr>
              <a:lnSpc>
                <a:spcPts val="1676"/>
              </a:lnSpc>
              <a:spcAft>
                <a:spcPts val="0"/>
              </a:spcAft>
              <a:defRPr sz="1333">
                <a:solidFill>
                  <a:schemeClr val="tx2"/>
                </a:solidFill>
              </a:defRPr>
            </a:lvl2pPr>
            <a:lvl3pPr marL="0" indent="0">
              <a:lnSpc>
                <a:spcPts val="1676"/>
              </a:lnSpc>
              <a:spcAft>
                <a:spcPts val="0"/>
              </a:spcAft>
              <a:buFontTx/>
              <a:buNone/>
              <a:defRPr sz="1333" b="0">
                <a:solidFill>
                  <a:schemeClr val="tx2"/>
                </a:solidFill>
              </a:defRPr>
            </a:lvl3pPr>
            <a:lvl4pPr>
              <a:lnSpc>
                <a:spcPts val="2329"/>
              </a:lnSpc>
              <a:spcAft>
                <a:spcPts val="1588"/>
              </a:spcAft>
              <a:defRPr sz="2000">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4" name="Picture 3"/>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554200" y="403415"/>
            <a:ext cx="1210233" cy="806824"/>
          </a:xfrm>
          <a:prstGeom prst="rect">
            <a:avLst/>
          </a:prstGeom>
        </p:spPr>
      </p:pic>
      <p:sp>
        <p:nvSpPr>
          <p:cNvPr id="3" name="Picture Placeholder 2"/>
          <p:cNvSpPr>
            <a:spLocks noGrp="1"/>
          </p:cNvSpPr>
          <p:nvPr>
            <p:ph type="pic" sz="quarter" idx="15"/>
          </p:nvPr>
        </p:nvSpPr>
        <p:spPr>
          <a:xfrm>
            <a:off x="5530396" y="-8317"/>
            <a:ext cx="6661608" cy="6866317"/>
          </a:xfrm>
          <a:custGeom>
            <a:avLst/>
            <a:gdLst>
              <a:gd name="connsiteX0" fmla="*/ 0 w 3657600"/>
              <a:gd name="connsiteY0" fmla="*/ 0 h 7772400"/>
              <a:gd name="connsiteX1" fmla="*/ 3657600 w 3657600"/>
              <a:gd name="connsiteY1" fmla="*/ 0 h 7772400"/>
              <a:gd name="connsiteX2" fmla="*/ 3657600 w 3657600"/>
              <a:gd name="connsiteY2" fmla="*/ 7772400 h 7772400"/>
              <a:gd name="connsiteX3" fmla="*/ 0 w 3657600"/>
              <a:gd name="connsiteY3" fmla="*/ 7772400 h 7772400"/>
              <a:gd name="connsiteX4" fmla="*/ 0 w 3657600"/>
              <a:gd name="connsiteY4" fmla="*/ 0 h 7772400"/>
              <a:gd name="connsiteX0" fmla="*/ 0 w 5495827"/>
              <a:gd name="connsiteY0" fmla="*/ 0 h 7781826"/>
              <a:gd name="connsiteX1" fmla="*/ 5495827 w 5495827"/>
              <a:gd name="connsiteY1" fmla="*/ 9426 h 7781826"/>
              <a:gd name="connsiteX2" fmla="*/ 5495827 w 5495827"/>
              <a:gd name="connsiteY2" fmla="*/ 7781826 h 7781826"/>
              <a:gd name="connsiteX3" fmla="*/ 1838227 w 5495827"/>
              <a:gd name="connsiteY3" fmla="*/ 7781826 h 7781826"/>
              <a:gd name="connsiteX4" fmla="*/ 0 w 5495827"/>
              <a:gd name="connsiteY4" fmla="*/ 0 h 778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95827" h="7781826">
                <a:moveTo>
                  <a:pt x="0" y="0"/>
                </a:moveTo>
                <a:lnTo>
                  <a:pt x="5495827" y="9426"/>
                </a:lnTo>
                <a:lnTo>
                  <a:pt x="5495827" y="7781826"/>
                </a:lnTo>
                <a:lnTo>
                  <a:pt x="1838227" y="7781826"/>
                </a:lnTo>
                <a:lnTo>
                  <a:pt x="0" y="0"/>
                </a:lnTo>
                <a:close/>
              </a:path>
            </a:pathLst>
          </a:custGeom>
        </p:spPr>
        <p:txBody>
          <a:bodyPr/>
          <a:lstStyle/>
          <a:p>
            <a:r>
              <a:rPr lang="en-US"/>
              <a:t>Drag picture to placeholder or click icon to add</a:t>
            </a:r>
          </a:p>
        </p:txBody>
      </p:sp>
      <p:sp>
        <p:nvSpPr>
          <p:cNvPr id="7" name="Slide Number Placeholder 2"/>
          <p:cNvSpPr txBox="1">
            <a:spLocks/>
          </p:cNvSpPr>
          <p:nvPr userDrawn="1"/>
        </p:nvSpPr>
        <p:spPr>
          <a:xfrm>
            <a:off x="9609685" y="6356352"/>
            <a:ext cx="1996888" cy="365125"/>
          </a:xfrm>
          <a:prstGeom prst="rect">
            <a:avLst/>
          </a:prstGeom>
        </p:spPr>
        <p:txBody>
          <a:bodyPr vert="horz" lIns="0" tIns="0" rIns="0" bIns="0" rtlCol="0" anchor="ctr"/>
          <a:lstStyle>
            <a:defPPr>
              <a:defRPr lang="en-US"/>
            </a:defPPr>
            <a:lvl1pPr marL="0" algn="r" defTabSz="914303" rtl="0" eaLnBrk="1" latinLnBrk="0" hangingPunct="1">
              <a:defRPr sz="900" kern="1200">
                <a:solidFill>
                  <a:schemeClr val="tx1">
                    <a:tint val="75000"/>
                  </a:schemeClr>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6" algn="l" defTabSz="914303" rtl="0" eaLnBrk="1" latinLnBrk="0" hangingPunct="1">
              <a:defRPr sz="1800" kern="1200">
                <a:solidFill>
                  <a:schemeClr val="tx1"/>
                </a:solidFill>
                <a:latin typeface="+mn-lt"/>
                <a:ea typeface="+mn-ea"/>
                <a:cs typeface="+mn-cs"/>
              </a:defRPr>
            </a:lvl4pPr>
            <a:lvl5pPr marL="1828608" algn="l" defTabSz="914303" rtl="0" eaLnBrk="1" latinLnBrk="0" hangingPunct="1">
              <a:defRPr sz="1800" kern="1200">
                <a:solidFill>
                  <a:schemeClr val="tx1"/>
                </a:solidFill>
                <a:latin typeface="+mn-lt"/>
                <a:ea typeface="+mn-ea"/>
                <a:cs typeface="+mn-cs"/>
              </a:defRPr>
            </a:lvl5pPr>
            <a:lvl6pPr marL="2285759" algn="l" defTabSz="914303" rtl="0" eaLnBrk="1" latinLnBrk="0" hangingPunct="1">
              <a:defRPr sz="1800" kern="1200">
                <a:solidFill>
                  <a:schemeClr val="tx1"/>
                </a:solidFill>
                <a:latin typeface="+mn-lt"/>
                <a:ea typeface="+mn-ea"/>
                <a:cs typeface="+mn-cs"/>
              </a:defRPr>
            </a:lvl6pPr>
            <a:lvl7pPr marL="2742911" algn="l" defTabSz="914303" rtl="0" eaLnBrk="1" latinLnBrk="0" hangingPunct="1">
              <a:defRPr sz="1800" kern="1200">
                <a:solidFill>
                  <a:schemeClr val="tx1"/>
                </a:solidFill>
                <a:latin typeface="+mn-lt"/>
                <a:ea typeface="+mn-ea"/>
                <a:cs typeface="+mn-cs"/>
              </a:defRPr>
            </a:lvl7pPr>
            <a:lvl8pPr marL="3200064" algn="l" defTabSz="914303" rtl="0" eaLnBrk="1" latinLnBrk="0" hangingPunct="1">
              <a:defRPr sz="1800" kern="1200">
                <a:solidFill>
                  <a:schemeClr val="tx1"/>
                </a:solidFill>
                <a:latin typeface="+mn-lt"/>
                <a:ea typeface="+mn-ea"/>
                <a:cs typeface="+mn-cs"/>
              </a:defRPr>
            </a:lvl8pPr>
            <a:lvl9pPr marL="3657216" algn="l" defTabSz="914303" rtl="0" eaLnBrk="1" latinLnBrk="0" hangingPunct="1">
              <a:defRPr sz="1800" kern="1200">
                <a:solidFill>
                  <a:schemeClr val="tx1"/>
                </a:solidFill>
                <a:latin typeface="+mn-lt"/>
                <a:ea typeface="+mn-ea"/>
                <a:cs typeface="+mn-cs"/>
              </a:defRPr>
            </a:lvl9pPr>
          </a:lstStyle>
          <a:p>
            <a:r>
              <a:rPr lang="en-US" sz="1200">
                <a:solidFill>
                  <a:prstClr val="black">
                    <a:tint val="75000"/>
                  </a:prstClr>
                </a:solidFill>
              </a:rPr>
              <a:t>Presentation Title  |  </a:t>
            </a:r>
            <a:fld id="{EC78876D-F60F-416A-9AB8-0484C938732F}" type="slidenum">
              <a:rPr lang="en-US" sz="1200" b="1" smtClean="0">
                <a:solidFill>
                  <a:srgbClr val="1B365D"/>
                </a:solidFill>
              </a:rPr>
              <a:pPr/>
              <a:t>‹#›</a:t>
            </a:fld>
            <a:endParaRPr lang="en-US" sz="1200" b="1" dirty="0">
              <a:solidFill>
                <a:srgbClr val="1B365D"/>
              </a:solidFill>
            </a:endParaRPr>
          </a:p>
        </p:txBody>
      </p:sp>
    </p:spTree>
    <p:extLst>
      <p:ext uri="{BB962C8B-B14F-4D97-AF65-F5344CB8AC3E}">
        <p14:creationId xmlns:p14="http://schemas.microsoft.com/office/powerpoint/2010/main" val="2678612311"/>
      </p:ext>
    </p:extLst>
  </p:cSld>
  <p:clrMapOvr>
    <a:masterClrMapping/>
  </p:clrMapOvr>
  <p:extLst mod="1">
    <p:ext uri="{DCECCB84-F9BA-43D5-87BE-67443E8EF086}">
      <p15:sldGuideLst xmlns:p15="http://schemas.microsoft.com/office/powerpoint/2012/main">
        <p15:guide id="1" pos="395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2"/>
            <a:ext cx="28448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9E13FC-E921-41ED-8A42-132DB482AF3F}" type="slidenum">
              <a:rPr lang="en-US" smtClean="0"/>
              <a:t>‹#›</a:t>
            </a:fld>
            <a:endParaRPr lang="en-US"/>
          </a:p>
        </p:txBody>
      </p:sp>
    </p:spTree>
    <p:extLst>
      <p:ext uri="{BB962C8B-B14F-4D97-AF65-F5344CB8AC3E}">
        <p14:creationId xmlns:p14="http://schemas.microsoft.com/office/powerpoint/2010/main" val="3512644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353312" y="397933"/>
            <a:ext cx="9424416" cy="609600"/>
          </a:xfrm>
          <a:prstGeom prst="rect">
            <a:avLst/>
          </a:prstGeom>
        </p:spPr>
        <p:txBody>
          <a:bodyPr/>
          <a:lstStyle>
            <a:lvl1pPr marL="0" indent="0" algn="ctr">
              <a:buNone/>
              <a:defRPr lang="en-US" sz="2667" b="1" kern="1200" dirty="0" smtClean="0">
                <a:solidFill>
                  <a:srgbClr val="333399"/>
                </a:solidFill>
                <a:latin typeface="+mj-lt"/>
                <a:ea typeface="+mj-ea"/>
                <a:cs typeface="+mj-cs"/>
              </a:defRPr>
            </a:lvl1pPr>
          </a:lstStyle>
          <a:p>
            <a:pPr lvl="0"/>
            <a:r>
              <a:rPr lang="en-US" dirty="0"/>
              <a:t>Edit Master text styles</a:t>
            </a:r>
          </a:p>
        </p:txBody>
      </p:sp>
    </p:spTree>
    <p:extLst>
      <p:ext uri="{BB962C8B-B14F-4D97-AF65-F5344CB8AC3E}">
        <p14:creationId xmlns:p14="http://schemas.microsoft.com/office/powerpoint/2010/main" val="26647031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1237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8CEA2E-0AE9-490A-853D-BCFF95557F2E}" type="datetimeFigureOut">
              <a:rPr lang="en-US" smtClean="0"/>
              <a:t>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3651662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8CEA2E-0AE9-490A-853D-BCFF95557F2E}" type="datetimeFigureOut">
              <a:rPr lang="en-US" smtClean="0"/>
              <a:t>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1282890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D8CEA2E-0AE9-490A-853D-BCFF95557F2E}" type="datetimeFigureOut">
              <a:rPr lang="en-US" smtClean="0"/>
              <a:t>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9B09E-163D-40D6-A7B9-7FFB90A2BA54}" type="slidenum">
              <a:rPr lang="en-US" smtClean="0"/>
              <a:t>‹#›</a:t>
            </a:fld>
            <a:endParaRPr lang="en-US"/>
          </a:p>
        </p:txBody>
      </p:sp>
    </p:spTree>
    <p:extLst>
      <p:ext uri="{BB962C8B-B14F-4D97-AF65-F5344CB8AC3E}">
        <p14:creationId xmlns:p14="http://schemas.microsoft.com/office/powerpoint/2010/main" val="6424683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emf"/><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3.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5.xml"/><Relationship Id="rId18" Type="http://schemas.openxmlformats.org/officeDocument/2006/relationships/image" Target="../media/image7.wmf"/><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oleObject" Target="../embeddings/oleObject1.bin"/><Relationship Id="rId2" Type="http://schemas.openxmlformats.org/officeDocument/2006/relationships/slideLayout" Target="../slideLayouts/slideLayout27.xml"/><Relationship Id="rId16" Type="http://schemas.openxmlformats.org/officeDocument/2006/relationships/image" Target="../media/image2.emf"/><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8.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vmlDrawing" Target="../drawings/vmlDrawing1.v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11731342" y="6445055"/>
            <a:ext cx="519694" cy="420564"/>
          </a:xfrm>
          <a:prstGeom prst="rect">
            <a:avLst/>
          </a:prstGeom>
          <a:noFill/>
        </p:spPr>
        <p:txBody>
          <a:bodyPr wrap="none">
            <a:spAutoFit/>
          </a:bodyPr>
          <a:lstStyle/>
          <a:p>
            <a:pPr algn="r">
              <a:defRPr/>
            </a:pPr>
            <a:fld id="{C5A62A0A-3EC0-44CE-86E8-9C5D452A1693}" type="slidenum">
              <a:rPr lang="en-US" sz="2133"/>
              <a:pPr algn="r">
                <a:defRPr/>
              </a:pPr>
              <a:t>‹#›</a:t>
            </a:fld>
            <a:endParaRPr lang="en-US" sz="2133" dirty="0"/>
          </a:p>
        </p:txBody>
      </p:sp>
      <p:pic>
        <p:nvPicPr>
          <p:cNvPr id="6" name="Picture 5"/>
          <p:cNvPicPr>
            <a:picLocks noChangeAspect="1"/>
          </p:cNvPicPr>
          <p:nvPr userDrawn="1"/>
        </p:nvPicPr>
        <p:blipFill rotWithShape="1">
          <a:blip r:embed="rId6" cstate="print">
            <a:extLst>
              <a:ext uri="{28A0092B-C50C-407E-A947-70E740481C1C}">
                <a14:useLocalDpi xmlns:a14="http://schemas.microsoft.com/office/drawing/2010/main" val="0"/>
              </a:ext>
            </a:extLst>
          </a:blip>
          <a:srcRect r="1478"/>
          <a:stretch/>
        </p:blipFill>
        <p:spPr>
          <a:xfrm>
            <a:off x="0" y="0"/>
            <a:ext cx="12192000" cy="896471"/>
          </a:xfrm>
          <a:prstGeom prst="rect">
            <a:avLst/>
          </a:prstGeom>
        </p:spPr>
      </p:pic>
      <p:pic>
        <p:nvPicPr>
          <p:cNvPr id="9" name="Picture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10837" y="91552"/>
            <a:ext cx="1077732" cy="724236"/>
          </a:xfrm>
          <a:prstGeom prst="rect">
            <a:avLst/>
          </a:prstGeom>
        </p:spPr>
      </p:pic>
      <p:sp>
        <p:nvSpPr>
          <p:cNvPr id="7" name="TextBox 6"/>
          <p:cNvSpPr txBox="1"/>
          <p:nvPr userDrawn="1"/>
        </p:nvSpPr>
        <p:spPr>
          <a:xfrm>
            <a:off x="0" y="6617126"/>
            <a:ext cx="5230906" cy="261610"/>
          </a:xfrm>
          <a:prstGeom prst="rect">
            <a:avLst/>
          </a:prstGeom>
          <a:noFill/>
        </p:spPr>
        <p:txBody>
          <a:bodyPr wrap="square" rtlCol="0">
            <a:spAutoFit/>
          </a:bodyPr>
          <a:lstStyle/>
          <a:p>
            <a:r>
              <a:rPr lang="en-US" sz="1100" dirty="0" smtClean="0">
                <a:solidFill>
                  <a:schemeClr val="tx1"/>
                </a:solidFill>
              </a:rPr>
              <a:t>Distribution Statement A. Approved for public release, distribution is unlimited. </a:t>
            </a:r>
          </a:p>
        </p:txBody>
      </p:sp>
    </p:spTree>
    <p:extLst>
      <p:ext uri="{BB962C8B-B14F-4D97-AF65-F5344CB8AC3E}">
        <p14:creationId xmlns:p14="http://schemas.microsoft.com/office/powerpoint/2010/main" val="41625509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703" r:id="rId3"/>
    <p:sldLayoutId id="2147483704" r:id="rId4"/>
  </p:sldLayoutIdLst>
  <p:hf hdr="0"/>
  <p:txStyles>
    <p:titleStyle>
      <a:lvl1pPr algn="l" rtl="0" eaLnBrk="0" fontAlgn="base" hangingPunct="0">
        <a:spcBef>
          <a:spcPct val="0"/>
        </a:spcBef>
        <a:spcAft>
          <a:spcPct val="0"/>
        </a:spcAft>
        <a:defRPr sz="3733" b="1">
          <a:solidFill>
            <a:schemeClr val="accent2"/>
          </a:solidFill>
          <a:latin typeface="+mj-lt"/>
          <a:ea typeface="+mj-ea"/>
          <a:cs typeface="+mj-cs"/>
        </a:defRPr>
      </a:lvl1pPr>
      <a:lvl2pPr algn="l" rtl="0" eaLnBrk="0" fontAlgn="base" hangingPunct="0">
        <a:spcBef>
          <a:spcPct val="0"/>
        </a:spcBef>
        <a:spcAft>
          <a:spcPct val="0"/>
        </a:spcAft>
        <a:defRPr sz="3733" b="1">
          <a:solidFill>
            <a:schemeClr val="accent2"/>
          </a:solidFill>
          <a:latin typeface="Arial" charset="0"/>
        </a:defRPr>
      </a:lvl2pPr>
      <a:lvl3pPr algn="l" rtl="0" eaLnBrk="0" fontAlgn="base" hangingPunct="0">
        <a:spcBef>
          <a:spcPct val="0"/>
        </a:spcBef>
        <a:spcAft>
          <a:spcPct val="0"/>
        </a:spcAft>
        <a:defRPr sz="3733" b="1">
          <a:solidFill>
            <a:schemeClr val="accent2"/>
          </a:solidFill>
          <a:latin typeface="Arial" charset="0"/>
        </a:defRPr>
      </a:lvl3pPr>
      <a:lvl4pPr algn="l" rtl="0" eaLnBrk="0" fontAlgn="base" hangingPunct="0">
        <a:spcBef>
          <a:spcPct val="0"/>
        </a:spcBef>
        <a:spcAft>
          <a:spcPct val="0"/>
        </a:spcAft>
        <a:defRPr sz="3733" b="1">
          <a:solidFill>
            <a:schemeClr val="accent2"/>
          </a:solidFill>
          <a:latin typeface="Arial" charset="0"/>
        </a:defRPr>
      </a:lvl4pPr>
      <a:lvl5pPr algn="l" rtl="0" eaLnBrk="0" fontAlgn="base" hangingPunct="0">
        <a:spcBef>
          <a:spcPct val="0"/>
        </a:spcBef>
        <a:spcAft>
          <a:spcPct val="0"/>
        </a:spcAft>
        <a:defRPr sz="3733" b="1">
          <a:solidFill>
            <a:schemeClr val="accent2"/>
          </a:solidFill>
          <a:latin typeface="Arial" charset="0"/>
        </a:defRPr>
      </a:lvl5pPr>
      <a:lvl6pPr marL="609585" algn="l" rtl="0" fontAlgn="base">
        <a:spcBef>
          <a:spcPct val="0"/>
        </a:spcBef>
        <a:spcAft>
          <a:spcPct val="0"/>
        </a:spcAft>
        <a:defRPr sz="3733" b="1">
          <a:solidFill>
            <a:schemeClr val="accent2"/>
          </a:solidFill>
          <a:latin typeface="Arial" charset="0"/>
        </a:defRPr>
      </a:lvl6pPr>
      <a:lvl7pPr marL="1219170" algn="l" rtl="0" fontAlgn="base">
        <a:spcBef>
          <a:spcPct val="0"/>
        </a:spcBef>
        <a:spcAft>
          <a:spcPct val="0"/>
        </a:spcAft>
        <a:defRPr sz="3733" b="1">
          <a:solidFill>
            <a:schemeClr val="accent2"/>
          </a:solidFill>
          <a:latin typeface="Arial" charset="0"/>
        </a:defRPr>
      </a:lvl7pPr>
      <a:lvl8pPr marL="1828754" algn="l" rtl="0" fontAlgn="base">
        <a:spcBef>
          <a:spcPct val="0"/>
        </a:spcBef>
        <a:spcAft>
          <a:spcPct val="0"/>
        </a:spcAft>
        <a:defRPr sz="3733" b="1">
          <a:solidFill>
            <a:schemeClr val="accent2"/>
          </a:solidFill>
          <a:latin typeface="Arial" charset="0"/>
        </a:defRPr>
      </a:lvl8pPr>
      <a:lvl9pPr marL="2438339" algn="l" rtl="0" fontAlgn="base">
        <a:spcBef>
          <a:spcPct val="0"/>
        </a:spcBef>
        <a:spcAft>
          <a:spcPct val="0"/>
        </a:spcAft>
        <a:defRPr sz="3733" b="1">
          <a:solidFill>
            <a:schemeClr val="accent2"/>
          </a:solidFill>
          <a:latin typeface="Arial" charset="0"/>
        </a:defRPr>
      </a:lvl9pPr>
    </p:titleStyle>
    <p:bodyStyle>
      <a:lvl1pPr marL="457189" indent="-457189" algn="l" rtl="0" eaLnBrk="0" fontAlgn="base" hangingPunct="0">
        <a:spcBef>
          <a:spcPct val="20000"/>
        </a:spcBef>
        <a:spcAft>
          <a:spcPct val="0"/>
        </a:spcAft>
        <a:buChar char="•"/>
        <a:defRPr sz="4267">
          <a:solidFill>
            <a:schemeClr val="tx1"/>
          </a:solidFill>
          <a:latin typeface="+mn-lt"/>
          <a:ea typeface="+mn-ea"/>
          <a:cs typeface="+mn-cs"/>
        </a:defRPr>
      </a:lvl1pPr>
      <a:lvl2pPr marL="990575" indent="-380990" algn="l" rtl="0" eaLnBrk="0" fontAlgn="base" hangingPunct="0">
        <a:spcBef>
          <a:spcPct val="20000"/>
        </a:spcBef>
        <a:spcAft>
          <a:spcPct val="0"/>
        </a:spcAft>
        <a:buChar char="–"/>
        <a:defRPr sz="3733">
          <a:solidFill>
            <a:schemeClr val="tx1"/>
          </a:solidFill>
          <a:latin typeface="+mn-lt"/>
        </a:defRPr>
      </a:lvl2pPr>
      <a:lvl3pPr marL="1523962" indent="-304792" algn="l" rtl="0" eaLnBrk="0" fontAlgn="base" hangingPunct="0">
        <a:spcBef>
          <a:spcPct val="20000"/>
        </a:spcBef>
        <a:spcAft>
          <a:spcPct val="0"/>
        </a:spcAft>
        <a:buChar char="•"/>
        <a:defRPr sz="3200">
          <a:solidFill>
            <a:schemeClr val="tx1"/>
          </a:solidFill>
          <a:latin typeface="+mn-lt"/>
        </a:defRPr>
      </a:lvl3pPr>
      <a:lvl4pPr marL="2133547" indent="-304792" algn="l" rtl="0" eaLnBrk="0" fontAlgn="base" hangingPunct="0">
        <a:spcBef>
          <a:spcPct val="20000"/>
        </a:spcBef>
        <a:spcAft>
          <a:spcPct val="0"/>
        </a:spcAft>
        <a:buChar char="–"/>
        <a:defRPr sz="2667">
          <a:solidFill>
            <a:schemeClr val="tx1"/>
          </a:solidFill>
          <a:latin typeface="+mn-lt"/>
        </a:defRPr>
      </a:lvl4pPr>
      <a:lvl5pPr marL="2743131" indent="-304792" algn="l" rtl="0" eaLnBrk="0" fontAlgn="base" hangingPunct="0">
        <a:spcBef>
          <a:spcPct val="20000"/>
        </a:spcBef>
        <a:spcAft>
          <a:spcPct val="0"/>
        </a:spcAft>
        <a:buChar char="»"/>
        <a:defRPr sz="2667">
          <a:solidFill>
            <a:schemeClr val="tx1"/>
          </a:solidFill>
          <a:latin typeface="+mn-lt"/>
        </a:defRPr>
      </a:lvl5pPr>
      <a:lvl6pPr marL="3352716" indent="-304792" algn="l" rtl="0" fontAlgn="base">
        <a:spcBef>
          <a:spcPct val="20000"/>
        </a:spcBef>
        <a:spcAft>
          <a:spcPct val="0"/>
        </a:spcAft>
        <a:buChar char="»"/>
        <a:defRPr sz="2667">
          <a:solidFill>
            <a:schemeClr val="tx1"/>
          </a:solidFill>
          <a:latin typeface="+mn-lt"/>
        </a:defRPr>
      </a:lvl6pPr>
      <a:lvl7pPr marL="3962301" indent="-304792" algn="l" rtl="0" fontAlgn="base">
        <a:spcBef>
          <a:spcPct val="20000"/>
        </a:spcBef>
        <a:spcAft>
          <a:spcPct val="0"/>
        </a:spcAft>
        <a:buChar char="»"/>
        <a:defRPr sz="2667">
          <a:solidFill>
            <a:schemeClr val="tx1"/>
          </a:solidFill>
          <a:latin typeface="+mn-lt"/>
        </a:defRPr>
      </a:lvl7pPr>
      <a:lvl8pPr marL="4571886" indent="-304792" algn="l" rtl="0" fontAlgn="base">
        <a:spcBef>
          <a:spcPct val="20000"/>
        </a:spcBef>
        <a:spcAft>
          <a:spcPct val="0"/>
        </a:spcAft>
        <a:buChar char="»"/>
        <a:defRPr sz="2667">
          <a:solidFill>
            <a:schemeClr val="tx1"/>
          </a:solidFill>
          <a:latin typeface="+mn-lt"/>
        </a:defRPr>
      </a:lvl8pPr>
      <a:lvl9pPr marL="5181470" indent="-304792" algn="l" rtl="0" fontAlgn="base">
        <a:spcBef>
          <a:spcPct val="20000"/>
        </a:spcBef>
        <a:spcAft>
          <a:spcPct val="0"/>
        </a:spcAft>
        <a:buChar char="»"/>
        <a:defRPr sz="2667">
          <a:solidFill>
            <a:schemeClr val="tx1"/>
          </a:solidFill>
          <a:latin typeface="+mn-lt"/>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11731342" y="6445055"/>
            <a:ext cx="519694" cy="420564"/>
          </a:xfrm>
          <a:prstGeom prst="rect">
            <a:avLst/>
          </a:prstGeom>
          <a:noFill/>
        </p:spPr>
        <p:txBody>
          <a:bodyPr wrap="none">
            <a:spAutoFit/>
          </a:bodyPr>
          <a:lstStyle/>
          <a:p>
            <a:pPr algn="r">
              <a:defRPr/>
            </a:pPr>
            <a:fld id="{C5A62A0A-3EC0-44CE-86E8-9C5D452A1693}" type="slidenum">
              <a:rPr lang="en-US" sz="2133"/>
              <a:pPr algn="r">
                <a:defRPr/>
              </a:pPr>
              <a:t>‹#›</a:t>
            </a:fld>
            <a:endParaRPr lang="en-US" sz="2133" dirty="0"/>
          </a:p>
        </p:txBody>
      </p:sp>
      <p:sp>
        <p:nvSpPr>
          <p:cNvPr id="8" name="TextBox 7"/>
          <p:cNvSpPr txBox="1"/>
          <p:nvPr userDrawn="1"/>
        </p:nvSpPr>
        <p:spPr>
          <a:xfrm>
            <a:off x="523406" y="6445055"/>
            <a:ext cx="11145187" cy="461665"/>
          </a:xfrm>
          <a:prstGeom prst="rect">
            <a:avLst/>
          </a:prstGeom>
          <a:noFill/>
        </p:spPr>
        <p:txBody>
          <a:bodyPr wrap="square" rtlCol="0">
            <a:spAutoFit/>
          </a:bodyPr>
          <a:lstStyle/>
          <a:p>
            <a:pPr algn="ctr"/>
            <a:r>
              <a:rPr lang="en-US" sz="1200" b="0" i="0" kern="1200" dirty="0" smtClean="0">
                <a:solidFill>
                  <a:schemeClr val="tx1"/>
                </a:solidFill>
                <a:effectLst/>
                <a:latin typeface="+mn-lt"/>
                <a:ea typeface="+mn-ea"/>
                <a:cs typeface="+mn-cs"/>
              </a:rPr>
              <a:t>DISTRIBUTION STATEMENT C. Distribution authorized to U.S. Government agencies and their contractors (Administrative) (01 AUG 2021). Further dissemination only as directed by Commanding Officer, Naval Research Laboratory, 4555 Overlook Ave. SW Washington, DC 20375 (01 AUG 2021) or higher authority.</a:t>
            </a:r>
            <a:endParaRPr lang="en-US" sz="1200" b="0" i="0" kern="1200" dirty="0">
              <a:solidFill>
                <a:schemeClr val="tx1"/>
              </a:solidFill>
              <a:effectLst/>
              <a:latin typeface="+mn-lt"/>
              <a:ea typeface="+mn-ea"/>
              <a:cs typeface="+mn-cs"/>
            </a:endParaRPr>
          </a:p>
        </p:txBody>
      </p:sp>
      <p:pic>
        <p:nvPicPr>
          <p:cNvPr id="6" name="Picture 5"/>
          <p:cNvPicPr>
            <a:picLocks noChangeAspect="1"/>
          </p:cNvPicPr>
          <p:nvPr userDrawn="1"/>
        </p:nvPicPr>
        <p:blipFill rotWithShape="1">
          <a:blip r:embed="rId4" cstate="print">
            <a:extLst>
              <a:ext uri="{28A0092B-C50C-407E-A947-70E740481C1C}">
                <a14:useLocalDpi xmlns:a14="http://schemas.microsoft.com/office/drawing/2010/main" val="0"/>
              </a:ext>
            </a:extLst>
          </a:blip>
          <a:srcRect r="1478"/>
          <a:stretch/>
        </p:blipFill>
        <p:spPr>
          <a:xfrm>
            <a:off x="0" y="0"/>
            <a:ext cx="12192000" cy="896471"/>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837" y="91552"/>
            <a:ext cx="1077732" cy="724236"/>
          </a:xfrm>
          <a:prstGeom prst="rect">
            <a:avLst/>
          </a:prstGeom>
        </p:spPr>
      </p:pic>
    </p:spTree>
    <p:extLst>
      <p:ext uri="{BB962C8B-B14F-4D97-AF65-F5344CB8AC3E}">
        <p14:creationId xmlns:p14="http://schemas.microsoft.com/office/powerpoint/2010/main" val="3152644162"/>
      </p:ext>
    </p:extLst>
  </p:cSld>
  <p:clrMap bg1="lt1" tx1="dk1" bg2="lt2" tx2="dk2" accent1="accent1" accent2="accent2" accent3="accent3" accent4="accent4" accent5="accent5" accent6="accent6" hlink="hlink" folHlink="folHlink"/>
  <p:sldLayoutIdLst>
    <p:sldLayoutId id="2147483687" r:id="rId1"/>
    <p:sldLayoutId id="2147483688" r:id="rId2"/>
  </p:sldLayoutIdLst>
  <p:timing>
    <p:tnLst>
      <p:par>
        <p:cTn id="1" dur="indefinite" restart="never" nodeType="tmRoot"/>
      </p:par>
    </p:tnLst>
  </p:timing>
  <p:hf hdr="0"/>
  <p:txStyles>
    <p:titleStyle>
      <a:lvl1pPr algn="l" rtl="0" eaLnBrk="0" fontAlgn="base" hangingPunct="0">
        <a:spcBef>
          <a:spcPct val="0"/>
        </a:spcBef>
        <a:spcAft>
          <a:spcPct val="0"/>
        </a:spcAft>
        <a:defRPr sz="3733" b="1">
          <a:solidFill>
            <a:schemeClr val="accent2"/>
          </a:solidFill>
          <a:latin typeface="+mj-lt"/>
          <a:ea typeface="+mj-ea"/>
          <a:cs typeface="+mj-cs"/>
        </a:defRPr>
      </a:lvl1pPr>
      <a:lvl2pPr algn="l" rtl="0" eaLnBrk="0" fontAlgn="base" hangingPunct="0">
        <a:spcBef>
          <a:spcPct val="0"/>
        </a:spcBef>
        <a:spcAft>
          <a:spcPct val="0"/>
        </a:spcAft>
        <a:defRPr sz="3733" b="1">
          <a:solidFill>
            <a:schemeClr val="accent2"/>
          </a:solidFill>
          <a:latin typeface="Arial" charset="0"/>
        </a:defRPr>
      </a:lvl2pPr>
      <a:lvl3pPr algn="l" rtl="0" eaLnBrk="0" fontAlgn="base" hangingPunct="0">
        <a:spcBef>
          <a:spcPct val="0"/>
        </a:spcBef>
        <a:spcAft>
          <a:spcPct val="0"/>
        </a:spcAft>
        <a:defRPr sz="3733" b="1">
          <a:solidFill>
            <a:schemeClr val="accent2"/>
          </a:solidFill>
          <a:latin typeface="Arial" charset="0"/>
        </a:defRPr>
      </a:lvl3pPr>
      <a:lvl4pPr algn="l" rtl="0" eaLnBrk="0" fontAlgn="base" hangingPunct="0">
        <a:spcBef>
          <a:spcPct val="0"/>
        </a:spcBef>
        <a:spcAft>
          <a:spcPct val="0"/>
        </a:spcAft>
        <a:defRPr sz="3733" b="1">
          <a:solidFill>
            <a:schemeClr val="accent2"/>
          </a:solidFill>
          <a:latin typeface="Arial" charset="0"/>
        </a:defRPr>
      </a:lvl4pPr>
      <a:lvl5pPr algn="l" rtl="0" eaLnBrk="0" fontAlgn="base" hangingPunct="0">
        <a:spcBef>
          <a:spcPct val="0"/>
        </a:spcBef>
        <a:spcAft>
          <a:spcPct val="0"/>
        </a:spcAft>
        <a:defRPr sz="3733" b="1">
          <a:solidFill>
            <a:schemeClr val="accent2"/>
          </a:solidFill>
          <a:latin typeface="Arial" charset="0"/>
        </a:defRPr>
      </a:lvl5pPr>
      <a:lvl6pPr marL="609585" algn="l" rtl="0" fontAlgn="base">
        <a:spcBef>
          <a:spcPct val="0"/>
        </a:spcBef>
        <a:spcAft>
          <a:spcPct val="0"/>
        </a:spcAft>
        <a:defRPr sz="3733" b="1">
          <a:solidFill>
            <a:schemeClr val="accent2"/>
          </a:solidFill>
          <a:latin typeface="Arial" charset="0"/>
        </a:defRPr>
      </a:lvl6pPr>
      <a:lvl7pPr marL="1219170" algn="l" rtl="0" fontAlgn="base">
        <a:spcBef>
          <a:spcPct val="0"/>
        </a:spcBef>
        <a:spcAft>
          <a:spcPct val="0"/>
        </a:spcAft>
        <a:defRPr sz="3733" b="1">
          <a:solidFill>
            <a:schemeClr val="accent2"/>
          </a:solidFill>
          <a:latin typeface="Arial" charset="0"/>
        </a:defRPr>
      </a:lvl7pPr>
      <a:lvl8pPr marL="1828754" algn="l" rtl="0" fontAlgn="base">
        <a:spcBef>
          <a:spcPct val="0"/>
        </a:spcBef>
        <a:spcAft>
          <a:spcPct val="0"/>
        </a:spcAft>
        <a:defRPr sz="3733" b="1">
          <a:solidFill>
            <a:schemeClr val="accent2"/>
          </a:solidFill>
          <a:latin typeface="Arial" charset="0"/>
        </a:defRPr>
      </a:lvl8pPr>
      <a:lvl9pPr marL="2438339" algn="l" rtl="0" fontAlgn="base">
        <a:spcBef>
          <a:spcPct val="0"/>
        </a:spcBef>
        <a:spcAft>
          <a:spcPct val="0"/>
        </a:spcAft>
        <a:defRPr sz="3733" b="1">
          <a:solidFill>
            <a:schemeClr val="accent2"/>
          </a:solidFill>
          <a:latin typeface="Arial" charset="0"/>
        </a:defRPr>
      </a:lvl9pPr>
    </p:titleStyle>
    <p:bodyStyle>
      <a:lvl1pPr marL="457189" indent="-457189" algn="l" rtl="0" eaLnBrk="0" fontAlgn="base" hangingPunct="0">
        <a:spcBef>
          <a:spcPct val="20000"/>
        </a:spcBef>
        <a:spcAft>
          <a:spcPct val="0"/>
        </a:spcAft>
        <a:buChar char="•"/>
        <a:defRPr sz="4267">
          <a:solidFill>
            <a:schemeClr val="tx1"/>
          </a:solidFill>
          <a:latin typeface="+mn-lt"/>
          <a:ea typeface="+mn-ea"/>
          <a:cs typeface="+mn-cs"/>
        </a:defRPr>
      </a:lvl1pPr>
      <a:lvl2pPr marL="990575" indent="-380990" algn="l" rtl="0" eaLnBrk="0" fontAlgn="base" hangingPunct="0">
        <a:spcBef>
          <a:spcPct val="20000"/>
        </a:spcBef>
        <a:spcAft>
          <a:spcPct val="0"/>
        </a:spcAft>
        <a:buChar char="–"/>
        <a:defRPr sz="3733">
          <a:solidFill>
            <a:schemeClr val="tx1"/>
          </a:solidFill>
          <a:latin typeface="+mn-lt"/>
        </a:defRPr>
      </a:lvl2pPr>
      <a:lvl3pPr marL="1523962" indent="-304792" algn="l" rtl="0" eaLnBrk="0" fontAlgn="base" hangingPunct="0">
        <a:spcBef>
          <a:spcPct val="20000"/>
        </a:spcBef>
        <a:spcAft>
          <a:spcPct val="0"/>
        </a:spcAft>
        <a:buChar char="•"/>
        <a:defRPr sz="3200">
          <a:solidFill>
            <a:schemeClr val="tx1"/>
          </a:solidFill>
          <a:latin typeface="+mn-lt"/>
        </a:defRPr>
      </a:lvl3pPr>
      <a:lvl4pPr marL="2133547" indent="-304792" algn="l" rtl="0" eaLnBrk="0" fontAlgn="base" hangingPunct="0">
        <a:spcBef>
          <a:spcPct val="20000"/>
        </a:spcBef>
        <a:spcAft>
          <a:spcPct val="0"/>
        </a:spcAft>
        <a:buChar char="–"/>
        <a:defRPr sz="2667">
          <a:solidFill>
            <a:schemeClr val="tx1"/>
          </a:solidFill>
          <a:latin typeface="+mn-lt"/>
        </a:defRPr>
      </a:lvl4pPr>
      <a:lvl5pPr marL="2743131" indent="-304792" algn="l" rtl="0" eaLnBrk="0" fontAlgn="base" hangingPunct="0">
        <a:spcBef>
          <a:spcPct val="20000"/>
        </a:spcBef>
        <a:spcAft>
          <a:spcPct val="0"/>
        </a:spcAft>
        <a:buChar char="»"/>
        <a:defRPr sz="2667">
          <a:solidFill>
            <a:schemeClr val="tx1"/>
          </a:solidFill>
          <a:latin typeface="+mn-lt"/>
        </a:defRPr>
      </a:lvl5pPr>
      <a:lvl6pPr marL="3352716" indent="-304792" algn="l" rtl="0" fontAlgn="base">
        <a:spcBef>
          <a:spcPct val="20000"/>
        </a:spcBef>
        <a:spcAft>
          <a:spcPct val="0"/>
        </a:spcAft>
        <a:buChar char="»"/>
        <a:defRPr sz="2667">
          <a:solidFill>
            <a:schemeClr val="tx1"/>
          </a:solidFill>
          <a:latin typeface="+mn-lt"/>
        </a:defRPr>
      </a:lvl6pPr>
      <a:lvl7pPr marL="3962301" indent="-304792" algn="l" rtl="0" fontAlgn="base">
        <a:spcBef>
          <a:spcPct val="20000"/>
        </a:spcBef>
        <a:spcAft>
          <a:spcPct val="0"/>
        </a:spcAft>
        <a:buChar char="»"/>
        <a:defRPr sz="2667">
          <a:solidFill>
            <a:schemeClr val="tx1"/>
          </a:solidFill>
          <a:latin typeface="+mn-lt"/>
        </a:defRPr>
      </a:lvl7pPr>
      <a:lvl8pPr marL="4571886" indent="-304792" algn="l" rtl="0" fontAlgn="base">
        <a:spcBef>
          <a:spcPct val="20000"/>
        </a:spcBef>
        <a:spcAft>
          <a:spcPct val="0"/>
        </a:spcAft>
        <a:buChar char="»"/>
        <a:defRPr sz="2667">
          <a:solidFill>
            <a:schemeClr val="tx1"/>
          </a:solidFill>
          <a:latin typeface="+mn-lt"/>
        </a:defRPr>
      </a:lvl8pPr>
      <a:lvl9pPr marL="5181470" indent="-304792" algn="l" rtl="0" fontAlgn="base">
        <a:spcBef>
          <a:spcPct val="20000"/>
        </a:spcBef>
        <a:spcAft>
          <a:spcPct val="0"/>
        </a:spcAft>
        <a:buChar char="»"/>
        <a:defRPr sz="2667">
          <a:solidFill>
            <a:schemeClr val="tx1"/>
          </a:solidFill>
          <a:latin typeface="+mn-lt"/>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8CEA2E-0AE9-490A-853D-BCFF95557F2E}" type="datetimeFigureOut">
              <a:rPr lang="en-US" smtClean="0"/>
              <a:t>1/30/2022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9B09E-163D-40D6-A7B9-7FFB90A2BA54}" type="slidenum">
              <a:rPr lang="en-US" smtClean="0"/>
              <a:t>‹#›</a:t>
            </a:fld>
            <a:endParaRPr lang="en-US"/>
          </a:p>
        </p:txBody>
      </p:sp>
    </p:spTree>
    <p:extLst>
      <p:ext uri="{BB962C8B-B14F-4D97-AF65-F5344CB8AC3E}">
        <p14:creationId xmlns:p14="http://schemas.microsoft.com/office/powerpoint/2010/main" val="29046489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5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34"/>
            <a:ext cx="10515600" cy="1325563"/>
          </a:xfrm>
          <a:prstGeom prst="rect">
            <a:avLst/>
          </a:prstGeom>
        </p:spPr>
        <p:txBody>
          <a:bodyPr vert="horz" lIns="0" tIns="0" rIns="0" bIns="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54184" y="1815358"/>
            <a:ext cx="11083637" cy="443752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866909" y="6356356"/>
            <a:ext cx="2743200" cy="365125"/>
          </a:xfrm>
          <a:prstGeom prst="rect">
            <a:avLst/>
          </a:prstGeom>
        </p:spPr>
        <p:txBody>
          <a:bodyPr vert="horz" lIns="0" tIns="0" rIns="0" bIns="0" rtlCol="0" anchor="ctr"/>
          <a:lstStyle>
            <a:lvl1pPr algn="r">
              <a:defRPr sz="800">
                <a:solidFill>
                  <a:schemeClr val="tx1">
                    <a:tint val="75000"/>
                  </a:schemeClr>
                </a:solidFill>
              </a:defRPr>
            </a:lvl1pPr>
          </a:lstStyle>
          <a:p>
            <a:pPr defTabSz="806553"/>
            <a:r>
              <a:rPr lang="en-US" smtClean="0">
                <a:solidFill>
                  <a:prstClr val="black">
                    <a:tint val="75000"/>
                  </a:prstClr>
                </a:solidFill>
              </a:rPr>
              <a:t>Presentation Title  |  </a:t>
            </a:r>
            <a:fld id="{EC78876D-F60F-416A-9AB8-0484C938732F}" type="slidenum">
              <a:rPr lang="en-US" b="1" smtClean="0">
                <a:solidFill>
                  <a:srgbClr val="1B365D"/>
                </a:solidFill>
              </a:rPr>
              <a:pPr defTabSz="806553"/>
              <a:t>‹#›</a:t>
            </a:fld>
            <a:endParaRPr lang="en-US" b="1">
              <a:solidFill>
                <a:srgbClr val="1B365D"/>
              </a:solidFill>
            </a:endParaRPr>
          </a:p>
        </p:txBody>
      </p:sp>
      <p:sp>
        <p:nvSpPr>
          <p:cNvPr id="8" name="Footer Placeholder 2"/>
          <p:cNvSpPr>
            <a:spLocks noGrp="1"/>
          </p:cNvSpPr>
          <p:nvPr>
            <p:ph type="ftr" sz="quarter" idx="3"/>
          </p:nvPr>
        </p:nvSpPr>
        <p:spPr>
          <a:xfrm>
            <a:off x="554183" y="6356356"/>
            <a:ext cx="4114800" cy="365125"/>
          </a:xfrm>
          <a:prstGeom prst="rect">
            <a:avLst/>
          </a:prstGeom>
        </p:spPr>
        <p:txBody>
          <a:bodyPr lIns="60494" tIns="30247" rIns="60494" bIns="30247" anchor="ctr"/>
          <a:lstStyle>
            <a:lvl1pPr>
              <a:defRPr sz="800">
                <a:solidFill>
                  <a:schemeClr val="bg1">
                    <a:lumMod val="50000"/>
                  </a:schemeClr>
                </a:solidFill>
              </a:defRPr>
            </a:lvl1pPr>
          </a:lstStyle>
          <a:p>
            <a:pPr defTabSz="806553"/>
            <a:endParaRPr lang="en-US">
              <a:solidFill>
                <a:prstClr val="white">
                  <a:lumMod val="50000"/>
                </a:prstClr>
              </a:solidFill>
            </a:endParaRPr>
          </a:p>
        </p:txBody>
      </p:sp>
    </p:spTree>
    <p:extLst>
      <p:ext uri="{BB962C8B-B14F-4D97-AF65-F5344CB8AC3E}">
        <p14:creationId xmlns:p14="http://schemas.microsoft.com/office/powerpoint/2010/main" val="3883050172"/>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Lst>
  <p:hf hdr="0" ftr="0" dt="0"/>
  <p:txStyles>
    <p:titleStyle>
      <a:lvl1pPr algn="l" defTabSz="913993" rtl="0" eaLnBrk="1" latinLnBrk="0" hangingPunct="1">
        <a:lnSpc>
          <a:spcPct val="90000"/>
        </a:lnSpc>
        <a:spcBef>
          <a:spcPct val="0"/>
        </a:spcBef>
        <a:buNone/>
        <a:defRPr sz="4000" kern="100" baseline="0">
          <a:solidFill>
            <a:schemeClr val="tx2"/>
          </a:solidFill>
          <a:latin typeface="+mj-lt"/>
          <a:ea typeface="+mj-ea"/>
          <a:cs typeface="+mj-cs"/>
        </a:defRPr>
      </a:lvl1pPr>
    </p:titleStyle>
    <p:bodyStyle>
      <a:lvl1pPr marL="0" indent="0" algn="l" defTabSz="913993" rtl="0" eaLnBrk="1" latinLnBrk="0" hangingPunct="1">
        <a:lnSpc>
          <a:spcPts val="1588"/>
        </a:lnSpc>
        <a:spcBef>
          <a:spcPts val="0"/>
        </a:spcBef>
        <a:spcAft>
          <a:spcPts val="265"/>
        </a:spcAft>
        <a:buFontTx/>
        <a:buNone/>
        <a:defRPr sz="1333" kern="100">
          <a:solidFill>
            <a:schemeClr val="tx2"/>
          </a:solidFill>
          <a:latin typeface="+mn-lt"/>
          <a:ea typeface="+mn-ea"/>
          <a:cs typeface="+mn-cs"/>
        </a:defRPr>
      </a:lvl1pPr>
      <a:lvl2pPr marL="0" indent="0" algn="l" defTabSz="913993" rtl="0" eaLnBrk="1" latinLnBrk="0" hangingPunct="1">
        <a:lnSpc>
          <a:spcPts val="1588"/>
        </a:lnSpc>
        <a:spcBef>
          <a:spcPts val="0"/>
        </a:spcBef>
        <a:spcAft>
          <a:spcPts val="265"/>
        </a:spcAft>
        <a:buFontTx/>
        <a:buNone/>
        <a:defRPr sz="1333" b="1" kern="100">
          <a:solidFill>
            <a:schemeClr val="tx2"/>
          </a:solidFill>
          <a:latin typeface="+mn-lt"/>
          <a:ea typeface="+mn-ea"/>
          <a:cs typeface="+mn-cs"/>
        </a:defRPr>
      </a:lvl2pPr>
      <a:lvl3pPr marL="407446" indent="-207223" algn="l" defTabSz="913993" rtl="0" eaLnBrk="1" latinLnBrk="0" hangingPunct="1">
        <a:lnSpc>
          <a:spcPts val="1588"/>
        </a:lnSpc>
        <a:spcBef>
          <a:spcPts val="0"/>
        </a:spcBef>
        <a:spcAft>
          <a:spcPts val="265"/>
        </a:spcAft>
        <a:buFont typeface="Arial" panose="020B0604020202020204" pitchFamily="34" charset="0"/>
        <a:buChar char="•"/>
        <a:defRPr sz="1333" kern="100" baseline="0">
          <a:solidFill>
            <a:schemeClr val="tx1"/>
          </a:solidFill>
          <a:latin typeface="+mn-lt"/>
          <a:ea typeface="+mn-ea"/>
          <a:cs typeface="+mn-cs"/>
        </a:defRPr>
      </a:lvl3pPr>
      <a:lvl4pPr marL="611866" indent="-208623" algn="l" defTabSz="913993" rtl="0" eaLnBrk="1" latinLnBrk="0" hangingPunct="1">
        <a:lnSpc>
          <a:spcPts val="1588"/>
        </a:lnSpc>
        <a:spcBef>
          <a:spcPts val="0"/>
        </a:spcBef>
        <a:spcAft>
          <a:spcPts val="265"/>
        </a:spcAft>
        <a:buFont typeface="Arial" panose="020B0604020202020204" pitchFamily="34" charset="0"/>
        <a:buChar char="−"/>
        <a:defRPr sz="1333" b="0" kern="100" baseline="0">
          <a:solidFill>
            <a:schemeClr val="tx1"/>
          </a:solidFill>
          <a:latin typeface="+mn-lt"/>
          <a:ea typeface="+mn-ea"/>
          <a:cs typeface="+mn-cs"/>
        </a:defRPr>
      </a:lvl4pPr>
      <a:lvl5pPr marL="806488" indent="-194622" algn="l" defTabSz="913993" rtl="0" eaLnBrk="1" latinLnBrk="0" hangingPunct="1">
        <a:lnSpc>
          <a:spcPts val="1588"/>
        </a:lnSpc>
        <a:spcBef>
          <a:spcPts val="0"/>
        </a:spcBef>
        <a:spcAft>
          <a:spcPts val="265"/>
        </a:spcAft>
        <a:buFont typeface="Arial" panose="020B0604020202020204" pitchFamily="34" charset="0"/>
        <a:buChar char="•"/>
        <a:defRPr sz="1333" b="0" kern="100">
          <a:solidFill>
            <a:schemeClr val="tx1"/>
          </a:solidFill>
          <a:latin typeface="+mn-lt"/>
          <a:ea typeface="+mn-ea"/>
          <a:cs typeface="+mn-cs"/>
        </a:defRPr>
      </a:lvl5pPr>
      <a:lvl6pPr marL="2513478"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6pPr>
      <a:lvl7pPr marL="2970474"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7pPr>
      <a:lvl8pPr marL="3427470"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8pPr>
      <a:lvl9pPr marL="3884464"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9pPr>
    </p:bodyStyle>
    <p:otherStyle>
      <a:defPPr>
        <a:defRPr lang="en-US"/>
      </a:defPPr>
      <a:lvl1pPr marL="0" algn="l" defTabSz="913993" rtl="0" eaLnBrk="1" latinLnBrk="0" hangingPunct="1">
        <a:defRPr sz="1733" kern="1200">
          <a:solidFill>
            <a:schemeClr val="tx1"/>
          </a:solidFill>
          <a:latin typeface="+mn-lt"/>
          <a:ea typeface="+mn-ea"/>
          <a:cs typeface="+mn-cs"/>
        </a:defRPr>
      </a:lvl1pPr>
      <a:lvl2pPr marL="456997" algn="l" defTabSz="913993" rtl="0" eaLnBrk="1" latinLnBrk="0" hangingPunct="1">
        <a:defRPr sz="1733" kern="1200">
          <a:solidFill>
            <a:schemeClr val="tx1"/>
          </a:solidFill>
          <a:latin typeface="+mn-lt"/>
          <a:ea typeface="+mn-ea"/>
          <a:cs typeface="+mn-cs"/>
        </a:defRPr>
      </a:lvl2pPr>
      <a:lvl3pPr marL="913993" algn="l" defTabSz="913993" rtl="0" eaLnBrk="1" latinLnBrk="0" hangingPunct="1">
        <a:defRPr sz="1733" kern="1200">
          <a:solidFill>
            <a:schemeClr val="tx1"/>
          </a:solidFill>
          <a:latin typeface="+mn-lt"/>
          <a:ea typeface="+mn-ea"/>
          <a:cs typeface="+mn-cs"/>
        </a:defRPr>
      </a:lvl3pPr>
      <a:lvl4pPr marL="1370988" algn="l" defTabSz="913993" rtl="0" eaLnBrk="1" latinLnBrk="0" hangingPunct="1">
        <a:defRPr sz="1733" kern="1200">
          <a:solidFill>
            <a:schemeClr val="tx1"/>
          </a:solidFill>
          <a:latin typeface="+mn-lt"/>
          <a:ea typeface="+mn-ea"/>
          <a:cs typeface="+mn-cs"/>
        </a:defRPr>
      </a:lvl4pPr>
      <a:lvl5pPr marL="1827985" algn="l" defTabSz="913993" rtl="0" eaLnBrk="1" latinLnBrk="0" hangingPunct="1">
        <a:defRPr sz="1733" kern="1200">
          <a:solidFill>
            <a:schemeClr val="tx1"/>
          </a:solidFill>
          <a:latin typeface="+mn-lt"/>
          <a:ea typeface="+mn-ea"/>
          <a:cs typeface="+mn-cs"/>
        </a:defRPr>
      </a:lvl5pPr>
      <a:lvl6pPr marL="2284980" algn="l" defTabSz="913993" rtl="0" eaLnBrk="1" latinLnBrk="0" hangingPunct="1">
        <a:defRPr sz="1733" kern="1200">
          <a:solidFill>
            <a:schemeClr val="tx1"/>
          </a:solidFill>
          <a:latin typeface="+mn-lt"/>
          <a:ea typeface="+mn-ea"/>
          <a:cs typeface="+mn-cs"/>
        </a:defRPr>
      </a:lvl6pPr>
      <a:lvl7pPr marL="2741977" algn="l" defTabSz="913993" rtl="0" eaLnBrk="1" latinLnBrk="0" hangingPunct="1">
        <a:defRPr sz="1733" kern="1200">
          <a:solidFill>
            <a:schemeClr val="tx1"/>
          </a:solidFill>
          <a:latin typeface="+mn-lt"/>
          <a:ea typeface="+mn-ea"/>
          <a:cs typeface="+mn-cs"/>
        </a:defRPr>
      </a:lvl7pPr>
      <a:lvl8pPr marL="3198971" algn="l" defTabSz="913993" rtl="0" eaLnBrk="1" latinLnBrk="0" hangingPunct="1">
        <a:defRPr sz="1733" kern="1200">
          <a:solidFill>
            <a:schemeClr val="tx1"/>
          </a:solidFill>
          <a:latin typeface="+mn-lt"/>
          <a:ea typeface="+mn-ea"/>
          <a:cs typeface="+mn-cs"/>
        </a:defRPr>
      </a:lvl8pPr>
      <a:lvl9pPr marL="3655967" algn="l" defTabSz="913993" rtl="0" eaLnBrk="1" latinLnBrk="0" hangingPunct="1">
        <a:defRPr sz="173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15" cstate="print">
            <a:extLst>
              <a:ext uri="{28A0092B-C50C-407E-A947-70E740481C1C}">
                <a14:useLocalDpi xmlns:a14="http://schemas.microsoft.com/office/drawing/2010/main" val="0"/>
              </a:ext>
            </a:extLst>
          </a:blip>
          <a:srcRect t="62593" r="13092" b="18889"/>
          <a:stretch/>
        </p:blipFill>
        <p:spPr>
          <a:xfrm>
            <a:off x="1" y="6640068"/>
            <a:ext cx="12192000" cy="228600"/>
          </a:xfrm>
          <a:prstGeom prst="rect">
            <a:avLst/>
          </a:prstGeom>
        </p:spPr>
      </p:pic>
      <p:sp>
        <p:nvSpPr>
          <p:cNvPr id="11" name="TextBox 10"/>
          <p:cNvSpPr txBox="1"/>
          <p:nvPr userDrawn="1"/>
        </p:nvSpPr>
        <p:spPr>
          <a:xfrm>
            <a:off x="11770909" y="6584882"/>
            <a:ext cx="399468" cy="307777"/>
          </a:xfrm>
          <a:prstGeom prst="rect">
            <a:avLst/>
          </a:prstGeom>
          <a:noFill/>
        </p:spPr>
        <p:txBody>
          <a:bodyPr wrap="none" rtlCol="0">
            <a:spAutoFit/>
          </a:bodyPr>
          <a:lstStyle/>
          <a:p>
            <a:fld id="{718D443F-87D8-40A4-B3EA-6E5886862BA3}" type="slidenum">
              <a:rPr lang="en-US" sz="1400" b="1" smtClean="0">
                <a:solidFill>
                  <a:schemeClr val="bg1"/>
                </a:solidFill>
              </a:rPr>
              <a:t>‹#›</a:t>
            </a:fld>
            <a:endParaRPr lang="en-US" sz="1400" b="1" dirty="0">
              <a:solidFill>
                <a:schemeClr val="bg1"/>
              </a:solidFill>
            </a:endParaRPr>
          </a:p>
        </p:txBody>
      </p:sp>
      <p:pic>
        <p:nvPicPr>
          <p:cNvPr id="13" name="Picture 12"/>
          <p:cNvPicPr>
            <a:picLocks noChangeAspect="1"/>
          </p:cNvPicPr>
          <p:nvPr userDrawn="1"/>
        </p:nvPicPr>
        <p:blipFill rotWithShape="1">
          <a:blip r:embed="rId15" cstate="print">
            <a:extLst>
              <a:ext uri="{28A0092B-C50C-407E-A947-70E740481C1C}">
                <a14:useLocalDpi xmlns:a14="http://schemas.microsoft.com/office/drawing/2010/main" val="0"/>
              </a:ext>
            </a:extLst>
          </a:blip>
          <a:srcRect r="13092" b="28334"/>
          <a:stretch/>
        </p:blipFill>
        <p:spPr>
          <a:xfrm>
            <a:off x="1" y="0"/>
            <a:ext cx="12192000" cy="884683"/>
          </a:xfrm>
          <a:prstGeom prst="rect">
            <a:avLst/>
          </a:prstGeom>
        </p:spPr>
      </p:pic>
      <p:pic>
        <p:nvPicPr>
          <p:cNvPr id="14" name="Picture 13"/>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57301" y="84983"/>
            <a:ext cx="1063843" cy="714716"/>
          </a:xfrm>
          <a:prstGeom prst="rect">
            <a:avLst/>
          </a:prstGeom>
        </p:spPr>
      </p:pic>
      <p:sp>
        <p:nvSpPr>
          <p:cNvPr id="18" name="Date Placeholder 3"/>
          <p:cNvSpPr txBox="1">
            <a:spLocks/>
          </p:cNvSpPr>
          <p:nvPr userDrawn="1"/>
        </p:nvSpPr>
        <p:spPr>
          <a:xfrm>
            <a:off x="3860254" y="6640068"/>
            <a:ext cx="4365319" cy="201168"/>
          </a:xfrm>
          <a:prstGeom prst="rect">
            <a:avLst/>
          </a:prstGeom>
        </p:spPr>
        <p:txBody>
          <a:bodyPr vert="horz" lIns="91440" tIns="45720" rIns="91440" bIns="45720" rtlCol="0" anchor="ctr"/>
          <a:lstStyle>
            <a:defPPr>
              <a:defRPr lang="en-US"/>
            </a:defPPr>
            <a:lvl1pPr marL="0" algn="l" defTabSz="914400" rtl="0" eaLnBrk="1" latinLnBrk="0" hangingPunct="1">
              <a:defRPr lang="en-US" sz="1200" b="1" i="0" kern="1200" smtClean="0">
                <a:solidFill>
                  <a:schemeClr val="bg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377" rtl="0" eaLnBrk="1" fontAlgn="auto" latinLnBrk="0" hangingPunct="1">
              <a:lnSpc>
                <a:spcPct val="100000"/>
              </a:lnSpc>
              <a:spcBef>
                <a:spcPts val="0"/>
              </a:spcBef>
              <a:spcAft>
                <a:spcPts val="0"/>
              </a:spcAft>
              <a:buClrTx/>
              <a:buSzTx/>
              <a:buFontTx/>
              <a:buNone/>
              <a:tabLst/>
              <a:defRPr/>
            </a:pPr>
            <a:r>
              <a:rPr lang="en-US" sz="1200" b="1" i="1" smtClean="0"/>
              <a:t>Navy’s </a:t>
            </a:r>
            <a:r>
              <a:rPr lang="en-US" sz="1200" b="1" i="1" dirty="0" smtClean="0"/>
              <a:t>Next-Generation</a:t>
            </a:r>
            <a:r>
              <a:rPr lang="en-US" sz="1200" b="1" i="1" baseline="0" dirty="0" smtClean="0"/>
              <a:t> NEPTUNE System</a:t>
            </a:r>
            <a:endParaRPr lang="en-US" sz="1200" b="1" i="1" dirty="0"/>
          </a:p>
        </p:txBody>
      </p:sp>
      <p:graphicFrame>
        <p:nvGraphicFramePr>
          <p:cNvPr id="8" name="Object 7">
            <a:hlinkClick r:id="" action="ppaction://ole?verb=0"/>
          </p:cNvPr>
          <p:cNvGraphicFramePr>
            <a:graphicFrameLocks/>
          </p:cNvGraphicFramePr>
          <p:nvPr userDrawn="1">
            <p:extLst/>
          </p:nvPr>
        </p:nvGraphicFramePr>
        <p:xfrm>
          <a:off x="10385426" y="85726"/>
          <a:ext cx="1584325" cy="723900"/>
        </p:xfrm>
        <a:graphic>
          <a:graphicData uri="http://schemas.openxmlformats.org/presentationml/2006/ole">
            <mc:AlternateContent xmlns:mc="http://schemas.openxmlformats.org/markup-compatibility/2006">
              <mc:Choice xmlns:v="urn:schemas-microsoft-com:vml" Requires="v">
                <p:oleObj spid="_x0000_s1162" name="CorelDRAW 6.0" r:id="rId17" imgW="3949700" imgH="1768475" progId="CorelDRAW.Graphic.6">
                  <p:embed/>
                </p:oleObj>
              </mc:Choice>
              <mc:Fallback>
                <p:oleObj name="CorelDRAW 6.0" r:id="rId17" imgW="3949700" imgH="1768475" progId="CorelDRAW.Graphic.6">
                  <p:embed/>
                  <p:pic>
                    <p:nvPicPr>
                      <p:cNvPr id="8" name="Object 7">
                        <a:hlinkClick r:id="" action="ppaction://ole?verb=0"/>
                      </p:cNvPr>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385426" y="85726"/>
                        <a:ext cx="158432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54240521"/>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timing>
    <p:tnLst>
      <p:par>
        <p:cTn id="1" dur="indefinite" restart="never" nodeType="tmRoot"/>
      </p:par>
    </p:tnLst>
  </p:timing>
  <p:hf hdr="0" ftr="0" dt="0"/>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34"/>
            <a:ext cx="10515600" cy="1325563"/>
          </a:xfrm>
          <a:prstGeom prst="rect">
            <a:avLst/>
          </a:prstGeom>
        </p:spPr>
        <p:txBody>
          <a:bodyPr vert="horz" lIns="0" tIns="0" rIns="0" bIns="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54184" y="1815358"/>
            <a:ext cx="11083637" cy="443752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866909" y="6356356"/>
            <a:ext cx="2743200" cy="365125"/>
          </a:xfrm>
          <a:prstGeom prst="rect">
            <a:avLst/>
          </a:prstGeom>
        </p:spPr>
        <p:txBody>
          <a:bodyPr vert="horz" lIns="0" tIns="0" rIns="0" bIns="0" rtlCol="0" anchor="ctr"/>
          <a:lstStyle>
            <a:lvl1pPr algn="r">
              <a:defRPr sz="800">
                <a:solidFill>
                  <a:schemeClr val="tx1">
                    <a:tint val="75000"/>
                  </a:schemeClr>
                </a:solidFill>
              </a:defRPr>
            </a:lvl1pPr>
          </a:lstStyle>
          <a:p>
            <a:pPr defTabSz="806553"/>
            <a:r>
              <a:rPr lang="en-US" smtClean="0">
                <a:solidFill>
                  <a:prstClr val="black">
                    <a:tint val="75000"/>
                  </a:prstClr>
                </a:solidFill>
              </a:rPr>
              <a:t>Presentation Title  |  </a:t>
            </a:r>
            <a:fld id="{EC78876D-F60F-416A-9AB8-0484C938732F}" type="slidenum">
              <a:rPr lang="en-US" b="1" smtClean="0">
                <a:solidFill>
                  <a:srgbClr val="1B365D"/>
                </a:solidFill>
              </a:rPr>
              <a:pPr defTabSz="806553"/>
              <a:t>‹#›</a:t>
            </a:fld>
            <a:endParaRPr lang="en-US" b="1">
              <a:solidFill>
                <a:srgbClr val="1B365D"/>
              </a:solidFill>
            </a:endParaRPr>
          </a:p>
        </p:txBody>
      </p:sp>
      <p:sp>
        <p:nvSpPr>
          <p:cNvPr id="8" name="Footer Placeholder 2"/>
          <p:cNvSpPr>
            <a:spLocks noGrp="1"/>
          </p:cNvSpPr>
          <p:nvPr>
            <p:ph type="ftr" sz="quarter" idx="3"/>
          </p:nvPr>
        </p:nvSpPr>
        <p:spPr>
          <a:xfrm>
            <a:off x="554183" y="6356356"/>
            <a:ext cx="4114800" cy="365125"/>
          </a:xfrm>
          <a:prstGeom prst="rect">
            <a:avLst/>
          </a:prstGeom>
        </p:spPr>
        <p:txBody>
          <a:bodyPr lIns="60494" tIns="30247" rIns="60494" bIns="30247" anchor="ctr"/>
          <a:lstStyle>
            <a:lvl1pPr>
              <a:defRPr sz="800">
                <a:solidFill>
                  <a:schemeClr val="bg1">
                    <a:lumMod val="50000"/>
                  </a:schemeClr>
                </a:solidFill>
              </a:defRPr>
            </a:lvl1pPr>
          </a:lstStyle>
          <a:p>
            <a:pPr defTabSz="806553"/>
            <a:endParaRPr lang="en-US">
              <a:solidFill>
                <a:prstClr val="white">
                  <a:lumMod val="50000"/>
                </a:prstClr>
              </a:solidFill>
            </a:endParaRPr>
          </a:p>
        </p:txBody>
      </p:sp>
    </p:spTree>
    <p:extLst>
      <p:ext uri="{BB962C8B-B14F-4D97-AF65-F5344CB8AC3E}">
        <p14:creationId xmlns:p14="http://schemas.microsoft.com/office/powerpoint/2010/main" val="214558033"/>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Lst>
  <p:hf hdr="0" ftr="0" dt="0"/>
  <p:txStyles>
    <p:titleStyle>
      <a:lvl1pPr algn="l" defTabSz="913993" rtl="0" eaLnBrk="1" latinLnBrk="0" hangingPunct="1">
        <a:lnSpc>
          <a:spcPct val="90000"/>
        </a:lnSpc>
        <a:spcBef>
          <a:spcPct val="0"/>
        </a:spcBef>
        <a:buNone/>
        <a:defRPr sz="4000" kern="100" baseline="0">
          <a:solidFill>
            <a:schemeClr val="tx2"/>
          </a:solidFill>
          <a:latin typeface="+mj-lt"/>
          <a:ea typeface="+mj-ea"/>
          <a:cs typeface="+mj-cs"/>
        </a:defRPr>
      </a:lvl1pPr>
    </p:titleStyle>
    <p:bodyStyle>
      <a:lvl1pPr marL="0" indent="0" algn="l" defTabSz="913993" rtl="0" eaLnBrk="1" latinLnBrk="0" hangingPunct="1">
        <a:lnSpc>
          <a:spcPts val="1588"/>
        </a:lnSpc>
        <a:spcBef>
          <a:spcPts val="0"/>
        </a:spcBef>
        <a:spcAft>
          <a:spcPts val="265"/>
        </a:spcAft>
        <a:buFontTx/>
        <a:buNone/>
        <a:defRPr sz="1333" kern="100">
          <a:solidFill>
            <a:schemeClr val="tx2"/>
          </a:solidFill>
          <a:latin typeface="+mn-lt"/>
          <a:ea typeface="+mn-ea"/>
          <a:cs typeface="+mn-cs"/>
        </a:defRPr>
      </a:lvl1pPr>
      <a:lvl2pPr marL="0" indent="0" algn="l" defTabSz="913993" rtl="0" eaLnBrk="1" latinLnBrk="0" hangingPunct="1">
        <a:lnSpc>
          <a:spcPts val="1588"/>
        </a:lnSpc>
        <a:spcBef>
          <a:spcPts val="0"/>
        </a:spcBef>
        <a:spcAft>
          <a:spcPts val="265"/>
        </a:spcAft>
        <a:buFontTx/>
        <a:buNone/>
        <a:defRPr sz="1333" b="1" kern="100">
          <a:solidFill>
            <a:schemeClr val="tx2"/>
          </a:solidFill>
          <a:latin typeface="+mn-lt"/>
          <a:ea typeface="+mn-ea"/>
          <a:cs typeface="+mn-cs"/>
        </a:defRPr>
      </a:lvl2pPr>
      <a:lvl3pPr marL="407446" indent="-207223" algn="l" defTabSz="913993" rtl="0" eaLnBrk="1" latinLnBrk="0" hangingPunct="1">
        <a:lnSpc>
          <a:spcPts val="1588"/>
        </a:lnSpc>
        <a:spcBef>
          <a:spcPts val="0"/>
        </a:spcBef>
        <a:spcAft>
          <a:spcPts val="265"/>
        </a:spcAft>
        <a:buFont typeface="Arial" panose="020B0604020202020204" pitchFamily="34" charset="0"/>
        <a:buChar char="•"/>
        <a:defRPr sz="1333" kern="100" baseline="0">
          <a:solidFill>
            <a:schemeClr val="tx1"/>
          </a:solidFill>
          <a:latin typeface="+mn-lt"/>
          <a:ea typeface="+mn-ea"/>
          <a:cs typeface="+mn-cs"/>
        </a:defRPr>
      </a:lvl3pPr>
      <a:lvl4pPr marL="611866" indent="-208623" algn="l" defTabSz="913993" rtl="0" eaLnBrk="1" latinLnBrk="0" hangingPunct="1">
        <a:lnSpc>
          <a:spcPts val="1588"/>
        </a:lnSpc>
        <a:spcBef>
          <a:spcPts val="0"/>
        </a:spcBef>
        <a:spcAft>
          <a:spcPts val="265"/>
        </a:spcAft>
        <a:buFont typeface="Arial" panose="020B0604020202020204" pitchFamily="34" charset="0"/>
        <a:buChar char="−"/>
        <a:defRPr sz="1333" b="0" kern="100" baseline="0">
          <a:solidFill>
            <a:schemeClr val="tx1"/>
          </a:solidFill>
          <a:latin typeface="+mn-lt"/>
          <a:ea typeface="+mn-ea"/>
          <a:cs typeface="+mn-cs"/>
        </a:defRPr>
      </a:lvl4pPr>
      <a:lvl5pPr marL="806488" indent="-194622" algn="l" defTabSz="913993" rtl="0" eaLnBrk="1" latinLnBrk="0" hangingPunct="1">
        <a:lnSpc>
          <a:spcPts val="1588"/>
        </a:lnSpc>
        <a:spcBef>
          <a:spcPts val="0"/>
        </a:spcBef>
        <a:spcAft>
          <a:spcPts val="265"/>
        </a:spcAft>
        <a:buFont typeface="Arial" panose="020B0604020202020204" pitchFamily="34" charset="0"/>
        <a:buChar char="•"/>
        <a:defRPr sz="1333" b="0" kern="100">
          <a:solidFill>
            <a:schemeClr val="tx1"/>
          </a:solidFill>
          <a:latin typeface="+mn-lt"/>
          <a:ea typeface="+mn-ea"/>
          <a:cs typeface="+mn-cs"/>
        </a:defRPr>
      </a:lvl5pPr>
      <a:lvl6pPr marL="2513478"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6pPr>
      <a:lvl7pPr marL="2970474"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7pPr>
      <a:lvl8pPr marL="3427470"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8pPr>
      <a:lvl9pPr marL="3884464" indent="-228497" algn="l" defTabSz="913993" rtl="0" eaLnBrk="1" latinLnBrk="0" hangingPunct="1">
        <a:lnSpc>
          <a:spcPct val="90000"/>
        </a:lnSpc>
        <a:spcBef>
          <a:spcPts val="500"/>
        </a:spcBef>
        <a:buFont typeface="Arial" panose="020B0604020202020204" pitchFamily="34" charset="0"/>
        <a:buChar char="•"/>
        <a:defRPr sz="1733" kern="1200">
          <a:solidFill>
            <a:schemeClr val="tx1"/>
          </a:solidFill>
          <a:latin typeface="+mn-lt"/>
          <a:ea typeface="+mn-ea"/>
          <a:cs typeface="+mn-cs"/>
        </a:defRPr>
      </a:lvl9pPr>
    </p:bodyStyle>
    <p:otherStyle>
      <a:defPPr>
        <a:defRPr lang="en-US"/>
      </a:defPPr>
      <a:lvl1pPr marL="0" algn="l" defTabSz="913993" rtl="0" eaLnBrk="1" latinLnBrk="0" hangingPunct="1">
        <a:defRPr sz="1733" kern="1200">
          <a:solidFill>
            <a:schemeClr val="tx1"/>
          </a:solidFill>
          <a:latin typeface="+mn-lt"/>
          <a:ea typeface="+mn-ea"/>
          <a:cs typeface="+mn-cs"/>
        </a:defRPr>
      </a:lvl1pPr>
      <a:lvl2pPr marL="456997" algn="l" defTabSz="913993" rtl="0" eaLnBrk="1" latinLnBrk="0" hangingPunct="1">
        <a:defRPr sz="1733" kern="1200">
          <a:solidFill>
            <a:schemeClr val="tx1"/>
          </a:solidFill>
          <a:latin typeface="+mn-lt"/>
          <a:ea typeface="+mn-ea"/>
          <a:cs typeface="+mn-cs"/>
        </a:defRPr>
      </a:lvl2pPr>
      <a:lvl3pPr marL="913993" algn="l" defTabSz="913993" rtl="0" eaLnBrk="1" latinLnBrk="0" hangingPunct="1">
        <a:defRPr sz="1733" kern="1200">
          <a:solidFill>
            <a:schemeClr val="tx1"/>
          </a:solidFill>
          <a:latin typeface="+mn-lt"/>
          <a:ea typeface="+mn-ea"/>
          <a:cs typeface="+mn-cs"/>
        </a:defRPr>
      </a:lvl3pPr>
      <a:lvl4pPr marL="1370988" algn="l" defTabSz="913993" rtl="0" eaLnBrk="1" latinLnBrk="0" hangingPunct="1">
        <a:defRPr sz="1733" kern="1200">
          <a:solidFill>
            <a:schemeClr val="tx1"/>
          </a:solidFill>
          <a:latin typeface="+mn-lt"/>
          <a:ea typeface="+mn-ea"/>
          <a:cs typeface="+mn-cs"/>
        </a:defRPr>
      </a:lvl4pPr>
      <a:lvl5pPr marL="1827985" algn="l" defTabSz="913993" rtl="0" eaLnBrk="1" latinLnBrk="0" hangingPunct="1">
        <a:defRPr sz="1733" kern="1200">
          <a:solidFill>
            <a:schemeClr val="tx1"/>
          </a:solidFill>
          <a:latin typeface="+mn-lt"/>
          <a:ea typeface="+mn-ea"/>
          <a:cs typeface="+mn-cs"/>
        </a:defRPr>
      </a:lvl5pPr>
      <a:lvl6pPr marL="2284980" algn="l" defTabSz="913993" rtl="0" eaLnBrk="1" latinLnBrk="0" hangingPunct="1">
        <a:defRPr sz="1733" kern="1200">
          <a:solidFill>
            <a:schemeClr val="tx1"/>
          </a:solidFill>
          <a:latin typeface="+mn-lt"/>
          <a:ea typeface="+mn-ea"/>
          <a:cs typeface="+mn-cs"/>
        </a:defRPr>
      </a:lvl6pPr>
      <a:lvl7pPr marL="2741977" algn="l" defTabSz="913993" rtl="0" eaLnBrk="1" latinLnBrk="0" hangingPunct="1">
        <a:defRPr sz="1733" kern="1200">
          <a:solidFill>
            <a:schemeClr val="tx1"/>
          </a:solidFill>
          <a:latin typeface="+mn-lt"/>
          <a:ea typeface="+mn-ea"/>
          <a:cs typeface="+mn-cs"/>
        </a:defRPr>
      </a:lvl7pPr>
      <a:lvl8pPr marL="3198971" algn="l" defTabSz="913993" rtl="0" eaLnBrk="1" latinLnBrk="0" hangingPunct="1">
        <a:defRPr sz="1733" kern="1200">
          <a:solidFill>
            <a:schemeClr val="tx1"/>
          </a:solidFill>
          <a:latin typeface="+mn-lt"/>
          <a:ea typeface="+mn-ea"/>
          <a:cs typeface="+mn-cs"/>
        </a:defRPr>
      </a:lvl8pPr>
      <a:lvl9pPr marL="3655967" algn="l" defTabSz="913993" rtl="0" eaLnBrk="1" latinLnBrk="0" hangingPunct="1">
        <a:defRPr sz="17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0.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39.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39.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microsoft.com/office/2007/relationships/hdphoto" Target="../media/hdphoto1.wdp"/><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8" Type="http://schemas.openxmlformats.org/officeDocument/2006/relationships/hyperlink" Target="https://nreip.asee.org/" TargetMode="External"/><Relationship Id="rId3" Type="http://schemas.openxmlformats.org/officeDocument/2006/relationships/hyperlink" Target="mailto:elizabeth.satterfield@nrlmry.navy.mil" TargetMode="External"/><Relationship Id="rId7" Type="http://schemas.openxmlformats.org/officeDocument/2006/relationships/hyperlink" Target="https://nrl.asee.org/" TargetMode="External"/><Relationship Id="rId2" Type="http://schemas.openxmlformats.org/officeDocument/2006/relationships/notesSlide" Target="../notesSlides/notesSlide15.xml"/><Relationship Id="rId1" Type="http://schemas.openxmlformats.org/officeDocument/2006/relationships/slideLayout" Target="../slideLayouts/slideLayout18.xml"/><Relationship Id="rId6" Type="http://schemas.openxmlformats.org/officeDocument/2006/relationships/hyperlink" Target="http://sites.nationalacademies.org/PGA/RAP/index.htm" TargetMode="External"/><Relationship Id="rId5" Type="http://schemas.openxmlformats.org/officeDocument/2006/relationships/hyperlink" Target="https://www.nrlmry.navy.mil/" TargetMode="External"/><Relationship Id="rId4" Type="http://schemas.openxmlformats.org/officeDocument/2006/relationships/hyperlink" Target="https://www.nrl.navy.mil/" TargetMode="External"/><Relationship Id="rId9" Type="http://schemas.openxmlformats.org/officeDocument/2006/relationships/hyperlink" Target="https://www.nrl.navy.mil/careers/students/sse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0.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94617" y="280761"/>
            <a:ext cx="8866909" cy="403412"/>
          </a:xfrm>
        </p:spPr>
        <p:txBody>
          <a:bodyPr>
            <a:noAutofit/>
          </a:bodyPr>
          <a:lstStyle/>
          <a:p>
            <a:r>
              <a:rPr lang="en-US" sz="3600" dirty="0" smtClean="0">
                <a:latin typeface="Calibri" panose="020F0502020204030204" pitchFamily="34" charset="0"/>
                <a:cs typeface="Calibri" panose="020F0502020204030204" pitchFamily="34" charset="0"/>
              </a:rPr>
              <a:t>NEPTUNE DA – </a:t>
            </a:r>
            <a:r>
              <a:rPr lang="en-US" sz="3600" dirty="0" smtClean="0">
                <a:latin typeface="Calibri" panose="020F0502020204030204" pitchFamily="34" charset="0"/>
                <a:cs typeface="Calibri" panose="020F0502020204030204" pitchFamily="34" charset="0"/>
              </a:rPr>
              <a:t>Top Three Obstacles</a:t>
            </a:r>
            <a:endParaRPr lang="en-US" sz="3600" dirty="0">
              <a:latin typeface="Calibri" panose="020F0502020204030204" pitchFamily="34" charset="0"/>
              <a:cs typeface="Calibri" panose="020F0502020204030204" pitchFamily="34" charset="0"/>
            </a:endParaRPr>
          </a:p>
        </p:txBody>
      </p:sp>
      <p:sp>
        <p:nvSpPr>
          <p:cNvPr id="10" name="Slide Number Placeholder 9"/>
          <p:cNvSpPr>
            <a:spLocks noGrp="1"/>
          </p:cNvSpPr>
          <p:nvPr>
            <p:ph type="sldNum" sz="quarter" idx="10"/>
          </p:nvPr>
        </p:nvSpPr>
        <p:spPr>
          <a:xfrm>
            <a:off x="9248570" y="6356356"/>
            <a:ext cx="2743200" cy="365125"/>
          </a:xfrm>
        </p:spPr>
        <p:txBody>
          <a:bodyPr vert="horz" lIns="91440" tIns="45720" rIns="91440" bIns="4572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1</a:t>
            </a:fld>
            <a:endParaRPr lang="en-US" sz="2000" b="1" dirty="0">
              <a:solidFill>
                <a:srgbClr val="1B365D"/>
              </a:solidFill>
              <a:latin typeface="Arial" pitchFamily="34" charset="0"/>
            </a:endParaRPr>
          </a:p>
        </p:txBody>
      </p:sp>
      <p:sp>
        <p:nvSpPr>
          <p:cNvPr id="8" name="TextBox 7"/>
          <p:cNvSpPr txBox="1"/>
          <p:nvPr/>
        </p:nvSpPr>
        <p:spPr>
          <a:xfrm>
            <a:off x="212423" y="1192914"/>
            <a:ext cx="11412383" cy="5632311"/>
          </a:xfrm>
          <a:prstGeom prst="rect">
            <a:avLst/>
          </a:prstGeom>
          <a:noFill/>
        </p:spPr>
        <p:txBody>
          <a:bodyPr wrap="square" rtlCol="0">
            <a:spAutoFit/>
          </a:bodyPr>
          <a:lstStyle/>
          <a:p>
            <a:pPr marL="655310" indent="-457200" defTabSz="914377">
              <a:buFont typeface="+mj-lt"/>
              <a:buAutoNum type="arabicPeriod"/>
            </a:pPr>
            <a:r>
              <a:rPr lang="en-US" sz="2400" dirty="0" smtClean="0">
                <a:solidFill>
                  <a:srgbClr val="1B365D"/>
                </a:solidFill>
                <a:latin typeface="Calibri" panose="020F0502020204030204" pitchFamily="34" charset="0"/>
                <a:cs typeface="Calibri" panose="020F0502020204030204" pitchFamily="34" charset="0"/>
              </a:rPr>
              <a:t>We (JEDI-based DA developers) are a very small group. It is hard to simultaneously</a:t>
            </a:r>
          </a:p>
          <a:p>
            <a:pPr marL="1112510" lvl="1" indent="-457200" defTabSz="914377">
              <a:buFont typeface="+mj-lt"/>
              <a:buAutoNum type="alphaLcParenR"/>
            </a:pPr>
            <a:r>
              <a:rPr lang="en-US" sz="2400" dirty="0" smtClean="0">
                <a:solidFill>
                  <a:srgbClr val="1B365D"/>
                </a:solidFill>
                <a:latin typeface="Calibri" panose="020F0502020204030204" pitchFamily="34" charset="0"/>
                <a:cs typeface="Calibri" panose="020F0502020204030204" pitchFamily="34" charset="0"/>
              </a:rPr>
              <a:t>Develop a new data assimilation system based on new (different) software</a:t>
            </a:r>
          </a:p>
          <a:p>
            <a:pPr marL="1112510" lvl="1" indent="-457200" defTabSz="914377">
              <a:buFont typeface="+mj-lt"/>
              <a:buAutoNum type="alphaLcParenR"/>
            </a:pPr>
            <a:r>
              <a:rPr lang="en-US" sz="2400" dirty="0" smtClean="0">
                <a:solidFill>
                  <a:srgbClr val="1B365D"/>
                </a:solidFill>
                <a:latin typeface="Calibri" panose="020F0502020204030204" pitchFamily="34" charset="0"/>
                <a:cs typeface="Calibri" panose="020F0502020204030204" pitchFamily="34" charset="0"/>
              </a:rPr>
              <a:t>Integrate with a new forecast model that is also changing</a:t>
            </a:r>
          </a:p>
          <a:p>
            <a:pPr marL="1112510" lvl="1" indent="-457200" defTabSz="914377">
              <a:buFont typeface="+mj-lt"/>
              <a:buAutoNum type="alphaLcParenR"/>
            </a:pPr>
            <a:r>
              <a:rPr lang="en-US" sz="2400" dirty="0" smtClean="0">
                <a:solidFill>
                  <a:srgbClr val="1B365D"/>
                </a:solidFill>
                <a:latin typeface="Calibri" panose="020F0502020204030204" pitchFamily="34" charset="0"/>
                <a:cs typeface="Calibri" panose="020F0502020204030204" pitchFamily="34" charset="0"/>
              </a:rPr>
              <a:t>Keep up with JEDI which is also changing</a:t>
            </a:r>
          </a:p>
          <a:p>
            <a:pPr marL="1112510" lvl="1" indent="-457200" defTabSz="914377">
              <a:buFont typeface="+mj-lt"/>
              <a:buAutoNum type="alphaLcParenR"/>
            </a:pPr>
            <a:endParaRPr lang="en-US" sz="2400" dirty="0" smtClean="0">
              <a:solidFill>
                <a:srgbClr val="1B365D"/>
              </a:solidFill>
              <a:latin typeface="Calibri" panose="020F0502020204030204" pitchFamily="34" charset="0"/>
              <a:cs typeface="Calibri" panose="020F0502020204030204" pitchFamily="34" charset="0"/>
            </a:endParaRPr>
          </a:p>
          <a:p>
            <a:pPr marL="655310" indent="-457200" defTabSz="914377">
              <a:buFont typeface="+mj-lt"/>
              <a:buAutoNum type="arabicPeriod"/>
            </a:pPr>
            <a:r>
              <a:rPr lang="en-US" sz="2400" dirty="0" smtClean="0">
                <a:solidFill>
                  <a:srgbClr val="1B365D"/>
                </a:solidFill>
                <a:latin typeface="Calibri" panose="020F0502020204030204" pitchFamily="34" charset="0"/>
                <a:cs typeface="Calibri" panose="020F0502020204030204" pitchFamily="34" charset="0"/>
              </a:rPr>
              <a:t>JEDI is new software for us – so it is a learning curve for new developers. It will be an even bigger learner curve fo</a:t>
            </a:r>
            <a:r>
              <a:rPr lang="en-US" sz="2400" dirty="0" smtClean="0">
                <a:solidFill>
                  <a:srgbClr val="1B365D"/>
                </a:solidFill>
                <a:latin typeface="Calibri" panose="020F0502020204030204" pitchFamily="34" charset="0"/>
                <a:cs typeface="Calibri" panose="020F0502020204030204" pitchFamily="34" charset="0"/>
              </a:rPr>
              <a:t>r OPS.</a:t>
            </a:r>
            <a:endParaRPr lang="en-US" sz="2400" dirty="0" smtClean="0">
              <a:solidFill>
                <a:srgbClr val="1B365D"/>
              </a:solidFill>
              <a:latin typeface="Calibri" panose="020F0502020204030204" pitchFamily="34" charset="0"/>
              <a:cs typeface="Calibri" panose="020F0502020204030204" pitchFamily="34" charset="0"/>
            </a:endParaRPr>
          </a:p>
          <a:p>
            <a:pPr marL="655310" indent="-457200" defTabSz="914377">
              <a:buFont typeface="+mj-lt"/>
              <a:buAutoNum type="arabicPeriod"/>
            </a:pPr>
            <a:endParaRPr lang="en-US" sz="2400" dirty="0">
              <a:solidFill>
                <a:srgbClr val="1B365D"/>
              </a:solidFill>
              <a:latin typeface="Calibri" panose="020F0502020204030204" pitchFamily="34" charset="0"/>
              <a:cs typeface="Calibri" panose="020F0502020204030204" pitchFamily="34" charset="0"/>
            </a:endParaRPr>
          </a:p>
          <a:p>
            <a:pPr marL="655310" indent="-457200" defTabSz="914377">
              <a:buFont typeface="+mj-lt"/>
              <a:buAutoNum type="arabicPeriod"/>
            </a:pPr>
            <a:r>
              <a:rPr lang="en-US" sz="2400" dirty="0" smtClean="0">
                <a:solidFill>
                  <a:srgbClr val="1B365D"/>
                </a:solidFill>
                <a:latin typeface="Calibri" panose="020F0502020204030204" pitchFamily="34" charset="0"/>
                <a:cs typeface="Calibri" panose="020F0502020204030204" pitchFamily="34" charset="0"/>
              </a:rPr>
              <a:t>Our timeline (deadlines) are fixed, so we have to find ways to compromise </a:t>
            </a:r>
          </a:p>
          <a:p>
            <a:pPr marL="1112510" lvl="1" indent="-457200" defTabSz="914377">
              <a:buFont typeface="+mj-lt"/>
              <a:buAutoNum type="alphaLcParenR"/>
            </a:pPr>
            <a:r>
              <a:rPr lang="en-US" sz="2400" dirty="0" smtClean="0">
                <a:solidFill>
                  <a:srgbClr val="1B365D"/>
                </a:solidFill>
                <a:latin typeface="Calibri" panose="020F0502020204030204" pitchFamily="34" charset="0"/>
                <a:cs typeface="Calibri" panose="020F0502020204030204" pitchFamily="34" charset="0"/>
              </a:rPr>
              <a:t>Pre-processed </a:t>
            </a:r>
            <a:r>
              <a:rPr lang="en-US" sz="2400" dirty="0" err="1" smtClean="0">
                <a:solidFill>
                  <a:srgbClr val="1B365D"/>
                </a:solidFill>
                <a:latin typeface="Calibri" panose="020F0502020204030204" pitchFamily="34" charset="0"/>
                <a:cs typeface="Calibri" panose="020F0502020204030204" pitchFamily="34" charset="0"/>
              </a:rPr>
              <a:t>obs</a:t>
            </a:r>
            <a:endParaRPr lang="en-US" sz="2400" dirty="0" smtClean="0">
              <a:solidFill>
                <a:srgbClr val="1B365D"/>
              </a:solidFill>
              <a:latin typeface="Calibri" panose="020F0502020204030204" pitchFamily="34" charset="0"/>
              <a:cs typeface="Calibri" panose="020F0502020204030204" pitchFamily="34" charset="0"/>
            </a:endParaRPr>
          </a:p>
          <a:p>
            <a:pPr marL="1112510" lvl="1" indent="-457200" defTabSz="914377">
              <a:buFont typeface="+mj-lt"/>
              <a:buAutoNum type="alphaLcParenR"/>
            </a:pPr>
            <a:r>
              <a:rPr lang="en-US" sz="2400" dirty="0" smtClean="0">
                <a:solidFill>
                  <a:srgbClr val="1B365D"/>
                </a:solidFill>
                <a:latin typeface="Calibri" panose="020F0502020204030204" pitchFamily="34" charset="0"/>
                <a:cs typeface="Calibri" panose="020F0502020204030204" pitchFamily="34" charset="0"/>
              </a:rPr>
              <a:t>3DVar vs Hybrid 4DVar</a:t>
            </a:r>
          </a:p>
          <a:p>
            <a:pPr marL="1112510" lvl="1" indent="-457200" defTabSz="914377">
              <a:buFont typeface="+mj-lt"/>
              <a:buAutoNum type="alphaLcParenR"/>
            </a:pPr>
            <a:r>
              <a:rPr lang="en-US" sz="2400" dirty="0" smtClean="0">
                <a:solidFill>
                  <a:srgbClr val="1B365D"/>
                </a:solidFill>
                <a:latin typeface="Calibri" panose="020F0502020204030204" pitchFamily="34" charset="0"/>
                <a:cs typeface="Calibri" panose="020F0502020204030204" pitchFamily="34" charset="0"/>
              </a:rPr>
              <a:t>Re-use Navy Global (NAVGEM) code and diagnostics</a:t>
            </a:r>
          </a:p>
          <a:p>
            <a:pPr marL="1112510" lvl="1" indent="-457200" defTabSz="914377">
              <a:buFont typeface="+mj-lt"/>
              <a:buAutoNum type="alphaLcParenR"/>
            </a:pPr>
            <a:r>
              <a:rPr lang="en-US" sz="2400" dirty="0" smtClean="0">
                <a:solidFill>
                  <a:srgbClr val="1B365D"/>
                </a:solidFill>
                <a:latin typeface="Calibri" panose="020F0502020204030204" pitchFamily="34" charset="0"/>
                <a:cs typeface="Calibri" panose="020F0502020204030204" pitchFamily="34" charset="0"/>
              </a:rPr>
              <a:t>Find equivalent of our “assimilate” files. Temporal variations in </a:t>
            </a:r>
            <a:r>
              <a:rPr lang="en-US" sz="2400" dirty="0" err="1" smtClean="0">
                <a:solidFill>
                  <a:srgbClr val="1B365D"/>
                </a:solidFill>
                <a:latin typeface="Calibri" panose="020F0502020204030204" pitchFamily="34" charset="0"/>
                <a:cs typeface="Calibri" panose="020F0502020204030204" pitchFamily="34" charset="0"/>
              </a:rPr>
              <a:t>obs</a:t>
            </a:r>
            <a:r>
              <a:rPr lang="en-US" sz="2400" dirty="0" smtClean="0">
                <a:solidFill>
                  <a:srgbClr val="1B365D"/>
                </a:solidFill>
                <a:latin typeface="Calibri" panose="020F0502020204030204" pitchFamily="34" charset="0"/>
                <a:cs typeface="Calibri" panose="020F0502020204030204" pitchFamily="34" charset="0"/>
              </a:rPr>
              <a:t> stream.</a:t>
            </a:r>
          </a:p>
          <a:p>
            <a:pPr marL="655310" indent="-457200" defTabSz="914377">
              <a:buFont typeface="+mj-lt"/>
              <a:buAutoNum type="arabicPeriod"/>
            </a:pPr>
            <a:endParaRPr lang="en-US" sz="2400" dirty="0" smtClean="0">
              <a:solidFill>
                <a:srgbClr val="1B365D"/>
              </a:solidFill>
              <a:latin typeface="Calibri" panose="020F0502020204030204" pitchFamily="34" charset="0"/>
              <a:cs typeface="Calibri" panose="020F0502020204030204" pitchFamily="34" charset="0"/>
            </a:endParaRPr>
          </a:p>
          <a:p>
            <a:pPr marL="655310" indent="-457200" defTabSz="914377">
              <a:buFont typeface="+mj-lt"/>
              <a:buAutoNum type="arabicPeriod"/>
            </a:pPr>
            <a:endParaRPr lang="en-US" sz="2400" dirty="0" smtClean="0">
              <a:solidFill>
                <a:srgbClr val="1B365D"/>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473582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0"/>
          </p:nvPr>
        </p:nvSpPr>
        <p:spPr>
          <a:xfrm>
            <a:off x="9151286" y="6356350"/>
            <a:ext cx="2743200" cy="365125"/>
          </a:xfrm>
        </p:spPr>
        <p:txBody>
          <a:bodyPr vert="horz" lIns="0" tIns="0" rIns="0" bIns="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10</a:t>
            </a:fld>
            <a:endParaRPr lang="en-US" sz="2000" b="1" dirty="0">
              <a:solidFill>
                <a:srgbClr val="1B365D"/>
              </a:solidFill>
              <a:latin typeface="Arial" pitchFamily="34" charset="0"/>
            </a:endParaRPr>
          </a:p>
        </p:txBody>
      </p:sp>
      <p:sp>
        <p:nvSpPr>
          <p:cNvPr id="18" name="TextBox 17"/>
          <p:cNvSpPr txBox="1"/>
          <p:nvPr/>
        </p:nvSpPr>
        <p:spPr>
          <a:xfrm>
            <a:off x="1540595" y="6027291"/>
            <a:ext cx="597549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Observation minus forecast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latin typeface="Calibri" panose="020F0502020204030204"/>
              </a:rPr>
              <a:t>-</a:t>
            </a:r>
            <a:r>
              <a:rPr lang="en-US" b="1" dirty="0" smtClean="0">
                <a:solidFill>
                  <a:srgbClr val="FF0000"/>
                </a:solidFill>
                <a:latin typeface="Calibri" panose="020F0502020204030204"/>
              </a:rPr>
              <a:t>----</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Observation minus analysis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itle 2"/>
          <p:cNvSpPr>
            <a:spLocks noGrp="1"/>
          </p:cNvSpPr>
          <p:nvPr>
            <p:ph type="title"/>
          </p:nvPr>
        </p:nvSpPr>
        <p:spPr>
          <a:xfrm>
            <a:off x="2194617" y="321401"/>
            <a:ext cx="8866909" cy="403412"/>
          </a:xfrm>
        </p:spPr>
        <p:txBody>
          <a:bodyPr>
            <a:noAutofit/>
          </a:bodyPr>
          <a:lstStyle/>
          <a:p>
            <a:pPr algn="ctr"/>
            <a:r>
              <a:rPr lang="en-US" sz="3600" dirty="0" smtClean="0">
                <a:latin typeface="Calibri" panose="020F0502020204030204" pitchFamily="34" charset="0"/>
                <a:cs typeface="Calibri" panose="020F0502020204030204" pitchFamily="34" charset="0"/>
              </a:rPr>
              <a:t>NEPTUNE DA – Radiosonde verification </a:t>
            </a:r>
            <a:br>
              <a:rPr lang="en-US" sz="3600" dirty="0" smtClean="0">
                <a:latin typeface="Calibri" panose="020F0502020204030204" pitchFamily="34" charset="0"/>
                <a:cs typeface="Calibri" panose="020F0502020204030204" pitchFamily="34" charset="0"/>
              </a:rPr>
            </a:br>
            <a:r>
              <a:rPr lang="en-US" sz="3600" dirty="0" smtClean="0">
                <a:latin typeface="Calibri" panose="020F0502020204030204" pitchFamily="34" charset="0"/>
                <a:cs typeface="Calibri" panose="020F0502020204030204" pitchFamily="34" charset="0"/>
              </a:rPr>
              <a:t>(O-B; O-A)</a:t>
            </a:r>
            <a:endParaRPr lang="en-US" sz="3600" dirty="0">
              <a:latin typeface="Calibri" panose="020F0502020204030204" pitchFamily="34" charset="0"/>
              <a:cs typeface="Calibri" panose="020F0502020204030204" pitchFamily="34" charset="0"/>
            </a:endParaRPr>
          </a:p>
        </p:txBody>
      </p:sp>
      <p:sp>
        <p:nvSpPr>
          <p:cNvPr id="22" name="TextBox 21"/>
          <p:cNvSpPr txBox="1"/>
          <p:nvPr/>
        </p:nvSpPr>
        <p:spPr>
          <a:xfrm>
            <a:off x="883920" y="1183149"/>
            <a:ext cx="485409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rPr>
              <a:t>NEPTUNE: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30 day average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raob</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global temperature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StDev</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(ending on 2021011512)</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p:cNvSpPr txBox="1"/>
          <p:nvPr/>
        </p:nvSpPr>
        <p:spPr>
          <a:xfrm>
            <a:off x="6843290" y="1213629"/>
            <a:ext cx="4800070"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rPr>
              <a:t>NAVGEM: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30 day average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raob</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global temperature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StDev</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ending on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2021011512)</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5" name="Picture 24"/>
          <p:cNvPicPr>
            <a:picLocks noChangeAspect="1"/>
          </p:cNvPicPr>
          <p:nvPr/>
        </p:nvPicPr>
        <p:blipFill>
          <a:blip r:embed="rId3"/>
          <a:stretch>
            <a:fillRect/>
          </a:stretch>
        </p:blipFill>
        <p:spPr>
          <a:xfrm>
            <a:off x="1110025" y="1889392"/>
            <a:ext cx="3913971" cy="4139543"/>
          </a:xfrm>
          <a:prstGeom prst="rect">
            <a:avLst/>
          </a:prstGeom>
        </p:spPr>
      </p:pic>
      <p:pic>
        <p:nvPicPr>
          <p:cNvPr id="26" name="Picture 25"/>
          <p:cNvPicPr>
            <a:picLocks noChangeAspect="1"/>
          </p:cNvPicPr>
          <p:nvPr/>
        </p:nvPicPr>
        <p:blipFill>
          <a:blip r:embed="rId4"/>
          <a:stretch>
            <a:fillRect/>
          </a:stretch>
        </p:blipFill>
        <p:spPr>
          <a:xfrm>
            <a:off x="7044856" y="1939791"/>
            <a:ext cx="3927361" cy="4083829"/>
          </a:xfrm>
          <a:prstGeom prst="rect">
            <a:avLst/>
          </a:prstGeom>
        </p:spPr>
      </p:pic>
      <p:sp>
        <p:nvSpPr>
          <p:cNvPr id="24" name="TextBox 23"/>
          <p:cNvSpPr txBox="1"/>
          <p:nvPr/>
        </p:nvSpPr>
        <p:spPr>
          <a:xfrm>
            <a:off x="5322943" y="5985970"/>
            <a:ext cx="5649273"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smtClean="0">
                <a:ln>
                  <a:noFill/>
                </a:ln>
                <a:solidFill>
                  <a:prstClr val="white"/>
                </a:solidFill>
                <a:effectLst/>
                <a:uLnTx/>
                <a:uFillTx/>
                <a:latin typeface="Calibri" panose="020F0502020204030204"/>
                <a:ea typeface="+mn-ea"/>
                <a:cs typeface="+mn-cs"/>
              </a:rPr>
              <a:t>Radiosonde bias and standard deviation are comparable in magnitude to NAVGEM/NAVDAS-AR</a:t>
            </a:r>
            <a:endParaRPr kumimoji="0" lang="en-US" sz="1800" b="1"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7911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94617" y="280761"/>
            <a:ext cx="8866909" cy="403412"/>
          </a:xfrm>
        </p:spPr>
        <p:txBody>
          <a:bodyPr>
            <a:noAutofit/>
          </a:bodyPr>
          <a:lstStyle/>
          <a:p>
            <a:r>
              <a:rPr lang="en-US" sz="3600" dirty="0" smtClean="0">
                <a:latin typeface="Calibri" panose="020F0502020204030204" pitchFamily="34" charset="0"/>
                <a:cs typeface="Calibri" panose="020F0502020204030204" pitchFamily="34" charset="0"/>
              </a:rPr>
              <a:t>NEPTUNE DA – Next Steps</a:t>
            </a:r>
            <a:endParaRPr lang="en-US" sz="3600" dirty="0">
              <a:latin typeface="Calibri" panose="020F0502020204030204" pitchFamily="34" charset="0"/>
              <a:cs typeface="Calibri" panose="020F0502020204030204" pitchFamily="34" charset="0"/>
            </a:endParaRPr>
          </a:p>
        </p:txBody>
      </p:sp>
      <p:sp>
        <p:nvSpPr>
          <p:cNvPr id="10" name="Slide Number Placeholder 9"/>
          <p:cNvSpPr>
            <a:spLocks noGrp="1"/>
          </p:cNvSpPr>
          <p:nvPr>
            <p:ph type="sldNum" sz="quarter" idx="10"/>
          </p:nvPr>
        </p:nvSpPr>
        <p:spPr>
          <a:xfrm>
            <a:off x="9248570" y="6356356"/>
            <a:ext cx="2743200" cy="365125"/>
          </a:xfrm>
        </p:spPr>
        <p:txBody>
          <a:bodyPr vert="horz" lIns="91440" tIns="45720" rIns="91440" bIns="4572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11</a:t>
            </a:fld>
            <a:endParaRPr lang="en-US" sz="2000" b="1" dirty="0">
              <a:solidFill>
                <a:srgbClr val="1B365D"/>
              </a:solidFill>
              <a:latin typeface="Arial" pitchFamily="34" charset="0"/>
            </a:endParaRPr>
          </a:p>
        </p:txBody>
      </p:sp>
      <p:sp>
        <p:nvSpPr>
          <p:cNvPr id="8" name="TextBox 7"/>
          <p:cNvSpPr txBox="1"/>
          <p:nvPr/>
        </p:nvSpPr>
        <p:spPr>
          <a:xfrm>
            <a:off x="212424" y="1192914"/>
            <a:ext cx="7580296" cy="5324535"/>
          </a:xfrm>
          <a:prstGeom prst="rect">
            <a:avLst/>
          </a:prstGeom>
          <a:noFill/>
        </p:spPr>
        <p:txBody>
          <a:bodyPr wrap="square" rtlCol="0">
            <a:spAutoFit/>
          </a:bodyPr>
          <a:lstStyle/>
          <a:p>
            <a:pPr marL="380990" indent="-182880" defTabSz="914377">
              <a:buFont typeface="Arial" panose="020B0604020202020204" pitchFamily="34" charset="0"/>
              <a:buChar char="•"/>
            </a:pPr>
            <a:r>
              <a:rPr lang="en-US" sz="2400" dirty="0" smtClean="0">
                <a:solidFill>
                  <a:srgbClr val="1B365D"/>
                </a:solidFill>
                <a:latin typeface="Calibri" panose="020F0502020204030204" pitchFamily="34" charset="0"/>
                <a:cs typeface="Calibri" panose="020F0502020204030204" pitchFamily="34" charset="0"/>
              </a:rPr>
              <a:t>Observations - move to a less-processed data stream </a:t>
            </a:r>
          </a:p>
          <a:p>
            <a:pPr marL="838190" lvl="1" indent="-182880" defTabSz="914377">
              <a:buFont typeface="Arial" panose="020B0604020202020204" pitchFamily="34" charset="0"/>
              <a:buChar char="•"/>
            </a:pPr>
            <a:r>
              <a:rPr lang="en-US" sz="2000" dirty="0" smtClean="0">
                <a:solidFill>
                  <a:srgbClr val="1B365D"/>
                </a:solidFill>
                <a:latin typeface="Calibri" panose="020F0502020204030204" pitchFamily="34" charset="0"/>
                <a:cs typeface="Calibri" panose="020F0502020204030204" pitchFamily="34" charset="0"/>
              </a:rPr>
              <a:t>Surface observations, including ocean surface winds</a:t>
            </a:r>
          </a:p>
          <a:p>
            <a:pPr marL="838190" lvl="1" indent="-182880" defTabSz="914377">
              <a:buFont typeface="Arial" panose="020B0604020202020204" pitchFamily="34" charset="0"/>
              <a:buChar char="•"/>
            </a:pPr>
            <a:r>
              <a:rPr lang="en-US" sz="2000" dirty="0" smtClean="0">
                <a:solidFill>
                  <a:srgbClr val="1B365D"/>
                </a:solidFill>
                <a:latin typeface="Calibri" panose="020F0502020204030204" pitchFamily="34" charset="0"/>
                <a:cs typeface="Calibri" panose="020F0502020204030204" pitchFamily="34" charset="0"/>
              </a:rPr>
              <a:t>Hyperspectral IR radiances</a:t>
            </a:r>
          </a:p>
          <a:p>
            <a:pPr marL="838190" lvl="1" indent="-182880" defTabSz="914377">
              <a:buFont typeface="Arial" panose="020B0604020202020204" pitchFamily="34" charset="0"/>
              <a:buChar char="•"/>
            </a:pPr>
            <a:r>
              <a:rPr lang="en-US" sz="2000" dirty="0" smtClean="0">
                <a:solidFill>
                  <a:srgbClr val="1B365D"/>
                </a:solidFill>
                <a:latin typeface="Calibri" panose="020F0502020204030204" pitchFamily="34" charset="0"/>
                <a:cs typeface="Calibri" panose="020F0502020204030204" pitchFamily="34" charset="0"/>
              </a:rPr>
              <a:t>GNSS-RO and GNSS-GB</a:t>
            </a:r>
          </a:p>
          <a:p>
            <a:pPr marL="838190" lvl="1" indent="-182880" defTabSz="914377">
              <a:buFont typeface="Arial" panose="020B0604020202020204" pitchFamily="34" charset="0"/>
              <a:buChar char="•"/>
            </a:pPr>
            <a:r>
              <a:rPr lang="en-US" sz="2000" dirty="0">
                <a:solidFill>
                  <a:srgbClr val="1B365D"/>
                </a:solidFill>
                <a:latin typeface="Calibri" panose="020F0502020204030204" pitchFamily="34" charset="0"/>
                <a:cs typeface="Calibri" panose="020F0502020204030204" pitchFamily="34" charset="0"/>
              </a:rPr>
              <a:t>Variational satellite radiance bias correction</a:t>
            </a:r>
          </a:p>
          <a:p>
            <a:pPr marL="380990" indent="-182880" defTabSz="1219170" fontAlgn="base">
              <a:buFont typeface="Arial" panose="020B0604020202020204" pitchFamily="34" charset="0"/>
              <a:buChar char="•"/>
            </a:pPr>
            <a:r>
              <a:rPr lang="en-US" sz="2400" dirty="0" smtClean="0">
                <a:solidFill>
                  <a:srgbClr val="1B365D"/>
                </a:solidFill>
                <a:latin typeface="Calibri" panose="020F0502020204030204" pitchFamily="34" charset="0"/>
                <a:cs typeface="Calibri" panose="020F0502020204030204" pitchFamily="34" charset="0"/>
              </a:rPr>
              <a:t>NEPTUNE-JEDI 3DVar</a:t>
            </a:r>
          </a:p>
          <a:p>
            <a:pPr marL="838190" lvl="1" indent="-182880" defTabSz="914377" fontAlgn="base">
              <a:buFont typeface="Arial" panose="020B0604020202020204" pitchFamily="34" charset="0"/>
              <a:buChar char="•"/>
              <a:defRPr/>
            </a:pPr>
            <a:r>
              <a:rPr lang="en-US" sz="2000" dirty="0">
                <a:solidFill>
                  <a:srgbClr val="1B365D"/>
                </a:solidFill>
                <a:latin typeface="Calibri" panose="020F0502020204030204" pitchFamily="34" charset="0"/>
                <a:cs typeface="Calibri" panose="020F0502020204030204" pitchFamily="34" charset="0"/>
              </a:rPr>
              <a:t>Column </a:t>
            </a:r>
            <a:r>
              <a:rPr lang="en-US" sz="2000" dirty="0" smtClean="0">
                <a:solidFill>
                  <a:srgbClr val="1B365D"/>
                </a:solidFill>
                <a:latin typeface="Calibri" panose="020F0502020204030204" pitchFamily="34" charset="0"/>
                <a:cs typeface="Calibri" panose="020F0502020204030204" pitchFamily="34" charset="0"/>
              </a:rPr>
              <a:t>pressure </a:t>
            </a:r>
            <a:r>
              <a:rPr lang="en-US" sz="2000" dirty="0">
                <a:solidFill>
                  <a:srgbClr val="1B365D"/>
                </a:solidFill>
                <a:latin typeface="Calibri" panose="020F0502020204030204" pitchFamily="34" charset="0"/>
                <a:cs typeface="Calibri" panose="020F0502020204030204" pitchFamily="34" charset="0"/>
              </a:rPr>
              <a:t>update/increment</a:t>
            </a:r>
          </a:p>
          <a:p>
            <a:pPr marL="838190" lvl="1" indent="-182880" defTabSz="914377" fontAlgn="base">
              <a:buFont typeface="Arial" panose="020B0604020202020204" pitchFamily="34" charset="0"/>
              <a:buChar char="•"/>
              <a:defRPr/>
            </a:pPr>
            <a:r>
              <a:rPr lang="en-US" sz="2000" dirty="0">
                <a:solidFill>
                  <a:srgbClr val="1B365D"/>
                </a:solidFill>
                <a:latin typeface="Calibri" panose="020F0502020204030204" pitchFamily="34" charset="0"/>
                <a:cs typeface="Calibri" panose="020F0502020204030204" pitchFamily="34" charset="0"/>
              </a:rPr>
              <a:t>Increase horizontal resolution to 36 km and number of vertical levels to 100</a:t>
            </a:r>
          </a:p>
          <a:p>
            <a:pPr marL="838190" lvl="1" indent="-182880" defTabSz="914377" fontAlgn="base">
              <a:buFont typeface="Arial" panose="020B0604020202020204" pitchFamily="34" charset="0"/>
              <a:buChar char="•"/>
              <a:defRPr/>
            </a:pPr>
            <a:r>
              <a:rPr lang="en-US" sz="2000" dirty="0">
                <a:solidFill>
                  <a:srgbClr val="1B365D"/>
                </a:solidFill>
                <a:latin typeface="Calibri" panose="020F0502020204030204" pitchFamily="34" charset="0"/>
                <a:cs typeface="Calibri" panose="020F0502020204030204" pitchFamily="34" charset="0"/>
              </a:rPr>
              <a:t>Refine and tune NRL multivariate static B</a:t>
            </a:r>
          </a:p>
          <a:p>
            <a:pPr marL="380990" indent="-182880" defTabSz="1219170" fontAlgn="base">
              <a:buFont typeface="Arial" panose="020B0604020202020204" pitchFamily="34" charset="0"/>
              <a:buChar char="•"/>
            </a:pPr>
            <a:r>
              <a:rPr lang="en-US" sz="2400" dirty="0" smtClean="0">
                <a:solidFill>
                  <a:srgbClr val="1B365D"/>
                </a:solidFill>
                <a:latin typeface="Calibri" panose="020F0502020204030204" pitchFamily="34" charset="0"/>
                <a:cs typeface="Calibri" panose="020F0502020204030204" pitchFamily="34" charset="0"/>
              </a:rPr>
              <a:t>Diagnostics: Based on NAVGEM and </a:t>
            </a:r>
            <a:r>
              <a:rPr lang="en-US" sz="2400" dirty="0" err="1" smtClean="0">
                <a:solidFill>
                  <a:srgbClr val="1B365D"/>
                </a:solidFill>
                <a:latin typeface="Calibri" panose="020F0502020204030204" pitchFamily="34" charset="0"/>
                <a:cs typeface="Calibri" panose="020F0502020204030204" pitchFamily="34" charset="0"/>
              </a:rPr>
              <a:t>METplus</a:t>
            </a:r>
            <a:endParaRPr lang="en-US" sz="2400" dirty="0" smtClean="0">
              <a:solidFill>
                <a:srgbClr val="1B365D"/>
              </a:solidFill>
              <a:latin typeface="Calibri" panose="020F0502020204030204" pitchFamily="34" charset="0"/>
              <a:cs typeface="Calibri" panose="020F0502020204030204" pitchFamily="34" charset="0"/>
            </a:endParaRPr>
          </a:p>
          <a:p>
            <a:pPr marL="838190" lvl="1" indent="-182880" defTabSz="914377" fontAlgn="base">
              <a:buFont typeface="Arial" panose="020B0604020202020204" pitchFamily="34" charset="0"/>
              <a:buChar char="•"/>
              <a:defRPr/>
            </a:pPr>
            <a:r>
              <a:rPr lang="en-US" sz="2000" dirty="0">
                <a:solidFill>
                  <a:srgbClr val="1B365D"/>
                </a:solidFill>
                <a:latin typeface="Calibri" panose="020F0502020204030204" pitchFamily="34" charset="0"/>
                <a:cs typeface="Calibri" panose="020F0502020204030204" pitchFamily="34" charset="0"/>
              </a:rPr>
              <a:t>Data count summaries, including QC flag summaries</a:t>
            </a:r>
          </a:p>
          <a:p>
            <a:pPr marL="838190" lvl="1" indent="-182880" defTabSz="914377" fontAlgn="base">
              <a:buFont typeface="Arial" panose="020B0604020202020204" pitchFamily="34" charset="0"/>
              <a:buChar char="•"/>
              <a:defRPr/>
            </a:pPr>
            <a:r>
              <a:rPr lang="en-US" sz="2000" dirty="0">
                <a:solidFill>
                  <a:srgbClr val="1B365D"/>
                </a:solidFill>
                <a:latin typeface="Calibri" panose="020F0502020204030204" pitchFamily="34" charset="0"/>
                <a:cs typeface="Calibri" panose="020F0502020204030204" pitchFamily="34" charset="0"/>
              </a:rPr>
              <a:t>Cost function minimization plots</a:t>
            </a:r>
          </a:p>
          <a:p>
            <a:pPr marL="838190" lvl="1" indent="-182880" defTabSz="914377" fontAlgn="base">
              <a:buFont typeface="Arial" panose="020B0604020202020204" pitchFamily="34" charset="0"/>
              <a:buChar char="•"/>
              <a:defRPr/>
            </a:pPr>
            <a:r>
              <a:rPr lang="en-US" sz="2000" dirty="0">
                <a:solidFill>
                  <a:srgbClr val="1B365D"/>
                </a:solidFill>
                <a:latin typeface="Calibri" panose="020F0502020204030204" pitchFamily="34" charset="0"/>
                <a:cs typeface="Calibri" panose="020F0502020204030204" pitchFamily="34" charset="0"/>
              </a:rPr>
              <a:t>Integrate with </a:t>
            </a:r>
            <a:r>
              <a:rPr lang="en-US" sz="2000" dirty="0" err="1">
                <a:solidFill>
                  <a:srgbClr val="1B365D"/>
                </a:solidFill>
                <a:latin typeface="Calibri" panose="020F0502020204030204" pitchFamily="34" charset="0"/>
                <a:cs typeface="Calibri" panose="020F0502020204030204" pitchFamily="34" charset="0"/>
              </a:rPr>
              <a:t>METplus</a:t>
            </a:r>
            <a:r>
              <a:rPr lang="en-US" sz="2000" dirty="0">
                <a:solidFill>
                  <a:srgbClr val="1B365D"/>
                </a:solidFill>
                <a:latin typeface="Calibri" panose="020F0502020204030204" pitchFamily="34" charset="0"/>
                <a:cs typeface="Calibri" panose="020F0502020204030204" pitchFamily="34" charset="0"/>
              </a:rPr>
              <a:t> diagnostics</a:t>
            </a:r>
          </a:p>
          <a:p>
            <a:pPr marL="380990" indent="-182880" defTabSz="1219170" fontAlgn="base">
              <a:buFont typeface="Arial" panose="020B0604020202020204" pitchFamily="34" charset="0"/>
              <a:buChar char="•"/>
            </a:pPr>
            <a:r>
              <a:rPr lang="en-US" sz="2400" dirty="0" smtClean="0">
                <a:solidFill>
                  <a:srgbClr val="1B365D"/>
                </a:solidFill>
                <a:latin typeface="Calibri" panose="020F0502020204030204" pitchFamily="34" charset="0"/>
                <a:cs typeface="Calibri" panose="020F0502020204030204" pitchFamily="34" charset="0"/>
              </a:rPr>
              <a:t>Forecast verification and scorecards</a:t>
            </a:r>
          </a:p>
          <a:p>
            <a:pPr marL="380990" indent="-182880" defTabSz="1219170" fontAlgn="base">
              <a:buFont typeface="Arial" panose="020B0604020202020204" pitchFamily="34" charset="0"/>
              <a:buChar char="•"/>
            </a:pPr>
            <a:r>
              <a:rPr lang="en-US" sz="2400" dirty="0" smtClean="0">
                <a:solidFill>
                  <a:srgbClr val="1B365D"/>
                </a:solidFill>
                <a:latin typeface="Calibri" panose="020F0502020204030204" pitchFamily="34" charset="0"/>
                <a:cs typeface="Calibri" panose="020F0502020204030204" pitchFamily="34" charset="0"/>
              </a:rPr>
              <a:t>Extensive multi-month cycling experiments</a:t>
            </a:r>
          </a:p>
        </p:txBody>
      </p:sp>
      <p:pic>
        <p:nvPicPr>
          <p:cNvPr id="9" name="Picture 8"/>
          <p:cNvPicPr>
            <a:picLocks noChangeAspect="1"/>
          </p:cNvPicPr>
          <p:nvPr/>
        </p:nvPicPr>
        <p:blipFill>
          <a:blip r:embed="rId3"/>
          <a:stretch>
            <a:fillRect/>
          </a:stretch>
        </p:blipFill>
        <p:spPr>
          <a:xfrm>
            <a:off x="7979575" y="1124777"/>
            <a:ext cx="4087809" cy="2760257"/>
          </a:xfrm>
          <a:prstGeom prst="rect">
            <a:avLst/>
          </a:prstGeom>
        </p:spPr>
      </p:pic>
      <p:pic>
        <p:nvPicPr>
          <p:cNvPr id="11" name="Picture 10"/>
          <p:cNvPicPr>
            <a:picLocks noChangeAspect="1"/>
          </p:cNvPicPr>
          <p:nvPr/>
        </p:nvPicPr>
        <p:blipFill>
          <a:blip r:embed="rId4"/>
          <a:stretch>
            <a:fillRect/>
          </a:stretch>
        </p:blipFill>
        <p:spPr>
          <a:xfrm>
            <a:off x="8412942" y="4008606"/>
            <a:ext cx="2750184" cy="2750184"/>
          </a:xfrm>
          <a:prstGeom prst="rect">
            <a:avLst/>
          </a:prstGeom>
        </p:spPr>
      </p:pic>
    </p:spTree>
    <p:extLst>
      <p:ext uri="{BB962C8B-B14F-4D97-AF65-F5344CB8AC3E}">
        <p14:creationId xmlns:p14="http://schemas.microsoft.com/office/powerpoint/2010/main" val="2720901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Verification using MET/</a:t>
            </a:r>
            <a:r>
              <a:rPr lang="en-US" dirty="0" err="1" smtClean="0"/>
              <a:t>METplus</a:t>
            </a:r>
            <a:endParaRPr lang="en-US" dirty="0"/>
          </a:p>
        </p:txBody>
      </p:sp>
      <p:sp>
        <p:nvSpPr>
          <p:cNvPr id="7" name="Rectangle 6"/>
          <p:cNvSpPr/>
          <p:nvPr/>
        </p:nvSpPr>
        <p:spPr>
          <a:xfrm>
            <a:off x="122978" y="4880718"/>
            <a:ext cx="5593716" cy="1569660"/>
          </a:xfrm>
          <a:prstGeom prst="rect">
            <a:avLst/>
          </a:prstGeom>
        </p:spPr>
        <p:txBody>
          <a:bodyPr wrap="square">
            <a:spAutoFit/>
          </a:bodyPr>
          <a:lstStyle/>
          <a:p>
            <a:pPr marL="380990" indent="-380990" defTabSz="1219170" fontAlgn="base">
              <a:spcBef>
                <a:spcPct val="0"/>
              </a:spcBef>
              <a:spcAft>
                <a:spcPct val="0"/>
              </a:spcAft>
              <a:buFont typeface="Arial" panose="020B0604020202020204" pitchFamily="34" charset="0"/>
              <a:buChar char="•"/>
            </a:pPr>
            <a:r>
              <a:rPr lang="en-US" sz="1600" dirty="0">
                <a:solidFill>
                  <a:prstClr val="black"/>
                </a:solidFill>
                <a:latin typeface="Arial" pitchFamily="34" charset="0"/>
              </a:rPr>
              <a:t>Example using </a:t>
            </a:r>
            <a:r>
              <a:rPr lang="en-US" sz="1600" b="1" dirty="0">
                <a:solidFill>
                  <a:prstClr val="black"/>
                </a:solidFill>
                <a:latin typeface="Arial" pitchFamily="34" charset="0"/>
              </a:rPr>
              <a:t>MODE</a:t>
            </a:r>
            <a:r>
              <a:rPr lang="en-US" sz="1600" dirty="0">
                <a:solidFill>
                  <a:prstClr val="black"/>
                </a:solidFill>
                <a:latin typeface="Arial" pitchFamily="34" charset="0"/>
              </a:rPr>
              <a:t> to compare “regions of interest” between a forecast and observation</a:t>
            </a:r>
          </a:p>
          <a:p>
            <a:pPr marL="380990" indent="-380990" defTabSz="1219170" fontAlgn="base">
              <a:spcBef>
                <a:spcPct val="0"/>
              </a:spcBef>
              <a:spcAft>
                <a:spcPct val="0"/>
              </a:spcAft>
              <a:buFont typeface="Arial" panose="020B0604020202020204" pitchFamily="34" charset="0"/>
              <a:buChar char="•"/>
            </a:pPr>
            <a:r>
              <a:rPr lang="en-US" sz="1600" dirty="0">
                <a:solidFill>
                  <a:prstClr val="black"/>
                </a:solidFill>
                <a:latin typeface="Arial" pitchFamily="34" charset="0"/>
              </a:rPr>
              <a:t>Compare object attributes such as size, axis angle, complexity, intensity, curvature</a:t>
            </a:r>
          </a:p>
          <a:p>
            <a:pPr marL="380990" indent="-380990" defTabSz="1219170" fontAlgn="base">
              <a:spcBef>
                <a:spcPct val="0"/>
              </a:spcBef>
              <a:spcAft>
                <a:spcPct val="0"/>
              </a:spcAft>
              <a:buFont typeface="Arial" panose="020B0604020202020204" pitchFamily="34" charset="0"/>
              <a:buChar char="•"/>
            </a:pPr>
            <a:r>
              <a:rPr lang="en-US" sz="1600" dirty="0">
                <a:solidFill>
                  <a:prstClr val="black"/>
                </a:solidFill>
                <a:latin typeface="Arial" pitchFamily="34" charset="0"/>
              </a:rPr>
              <a:t>We have tested parameters to optimize identification of cloudy and clear states on global and regional domains </a:t>
            </a:r>
          </a:p>
        </p:txBody>
      </p:sp>
      <p:pic>
        <p:nvPicPr>
          <p:cNvPr id="8" name="Picture 7"/>
          <p:cNvPicPr>
            <a:picLocks noChangeAspect="1"/>
          </p:cNvPicPr>
          <p:nvPr/>
        </p:nvPicPr>
        <p:blipFill>
          <a:blip r:embed="rId3"/>
          <a:stretch>
            <a:fillRect/>
          </a:stretch>
        </p:blipFill>
        <p:spPr>
          <a:xfrm>
            <a:off x="867448" y="1481394"/>
            <a:ext cx="3723032" cy="3271077"/>
          </a:xfrm>
          <a:prstGeom prst="rect">
            <a:avLst/>
          </a:prstGeom>
        </p:spPr>
      </p:pic>
      <p:sp>
        <p:nvSpPr>
          <p:cNvPr id="10" name="TextBox 9"/>
          <p:cNvSpPr txBox="1"/>
          <p:nvPr/>
        </p:nvSpPr>
        <p:spPr>
          <a:xfrm>
            <a:off x="699084" y="1213221"/>
            <a:ext cx="3860351" cy="461665"/>
          </a:xfrm>
          <a:prstGeom prst="rect">
            <a:avLst/>
          </a:prstGeom>
          <a:noFill/>
        </p:spPr>
        <p:txBody>
          <a:bodyPr wrap="none" rtlCol="0">
            <a:spAutoFit/>
          </a:bodyPr>
          <a:lstStyle/>
          <a:p>
            <a:pPr algn="ctr" defTabSz="1219170" eaLnBrk="0" fontAlgn="base" hangingPunct="0">
              <a:spcBef>
                <a:spcPct val="0"/>
              </a:spcBef>
              <a:spcAft>
                <a:spcPct val="0"/>
              </a:spcAft>
              <a:defRPr/>
            </a:pPr>
            <a:r>
              <a:rPr lang="en-US" sz="2400" b="1" dirty="0">
                <a:solidFill>
                  <a:srgbClr val="333399"/>
                </a:solidFill>
                <a:latin typeface="Arial"/>
              </a:rPr>
              <a:t>Object-based verification</a:t>
            </a:r>
          </a:p>
        </p:txBody>
      </p:sp>
      <p:pic>
        <p:nvPicPr>
          <p:cNvPr id="11" name="Picture 10"/>
          <p:cNvPicPr>
            <a:picLocks noChangeAspect="1"/>
          </p:cNvPicPr>
          <p:nvPr/>
        </p:nvPicPr>
        <p:blipFill>
          <a:blip r:embed="rId4"/>
          <a:stretch>
            <a:fillRect/>
          </a:stretch>
        </p:blipFill>
        <p:spPr>
          <a:xfrm>
            <a:off x="5865707" y="2320024"/>
            <a:ext cx="6141317" cy="2987077"/>
          </a:xfrm>
          <a:prstGeom prst="rect">
            <a:avLst/>
          </a:prstGeom>
        </p:spPr>
      </p:pic>
      <p:sp>
        <p:nvSpPr>
          <p:cNvPr id="12" name="TextBox 11"/>
          <p:cNvSpPr txBox="1"/>
          <p:nvPr/>
        </p:nvSpPr>
        <p:spPr>
          <a:xfrm>
            <a:off x="6699031" y="1213221"/>
            <a:ext cx="3757759" cy="830997"/>
          </a:xfrm>
          <a:prstGeom prst="rect">
            <a:avLst/>
          </a:prstGeom>
          <a:noFill/>
        </p:spPr>
        <p:txBody>
          <a:bodyPr wrap="none" rtlCol="0">
            <a:spAutoFit/>
          </a:bodyPr>
          <a:lstStyle/>
          <a:p>
            <a:pPr algn="ctr" defTabSz="1219170" eaLnBrk="0" fontAlgn="base" hangingPunct="0">
              <a:spcBef>
                <a:spcPct val="0"/>
              </a:spcBef>
              <a:spcAft>
                <a:spcPct val="0"/>
              </a:spcAft>
              <a:defRPr/>
            </a:pPr>
            <a:r>
              <a:rPr lang="en-US" sz="2400" b="1" dirty="0">
                <a:solidFill>
                  <a:srgbClr val="333399"/>
                </a:solidFill>
                <a:latin typeface="Arial"/>
              </a:rPr>
              <a:t>Transition to MET</a:t>
            </a:r>
          </a:p>
          <a:p>
            <a:pPr algn="ctr" defTabSz="1219170" eaLnBrk="0" fontAlgn="base" hangingPunct="0">
              <a:spcBef>
                <a:spcPct val="0"/>
              </a:spcBef>
              <a:spcAft>
                <a:spcPct val="0"/>
              </a:spcAft>
              <a:defRPr/>
            </a:pPr>
            <a:r>
              <a:rPr lang="en-US" sz="2400" b="1" dirty="0">
                <a:solidFill>
                  <a:srgbClr val="333399"/>
                </a:solidFill>
                <a:latin typeface="Arial"/>
              </a:rPr>
              <a:t>Forecast Difficulty Index</a:t>
            </a:r>
            <a:endParaRPr lang="en-US" sz="1333" b="1" dirty="0">
              <a:solidFill>
                <a:srgbClr val="FF0000"/>
              </a:solidFill>
              <a:latin typeface="Arial"/>
            </a:endParaRPr>
          </a:p>
        </p:txBody>
      </p:sp>
      <p:sp>
        <p:nvSpPr>
          <p:cNvPr id="15" name="Slide Number Placeholder 9"/>
          <p:cNvSpPr>
            <a:spLocks noGrp="1"/>
          </p:cNvSpPr>
          <p:nvPr>
            <p:ph type="sldNum" sz="quarter" idx="10"/>
          </p:nvPr>
        </p:nvSpPr>
        <p:spPr>
          <a:xfrm>
            <a:off x="8866909" y="6362739"/>
            <a:ext cx="2743200" cy="365125"/>
          </a:xfrm>
        </p:spPr>
        <p:txBody>
          <a:bodyPr/>
          <a:lstStyle/>
          <a:p>
            <a:pPr defTabSz="1219170" fontAlgn="base">
              <a:spcBef>
                <a:spcPct val="0"/>
              </a:spcBef>
              <a:spcAft>
                <a:spcPct val="0"/>
              </a:spcAft>
            </a:pPr>
            <a:fld id="{EC78876D-F60F-416A-9AB8-0484C938732F}" type="slidenum">
              <a:rPr lang="en-US" sz="1333" b="1">
                <a:solidFill>
                  <a:srgbClr val="1B365D"/>
                </a:solidFill>
                <a:latin typeface="Arial" pitchFamily="34" charset="0"/>
              </a:rPr>
              <a:pPr defTabSz="1219170" fontAlgn="base">
                <a:spcBef>
                  <a:spcPct val="0"/>
                </a:spcBef>
                <a:spcAft>
                  <a:spcPct val="0"/>
                </a:spcAft>
              </a:pPr>
              <a:t>12</a:t>
            </a:fld>
            <a:endParaRPr lang="en-US" sz="1333" b="1" dirty="0">
              <a:solidFill>
                <a:srgbClr val="1B365D"/>
              </a:solidFill>
              <a:latin typeface="Arial" pitchFamily="34" charset="0"/>
            </a:endParaRPr>
          </a:p>
        </p:txBody>
      </p:sp>
      <p:sp>
        <p:nvSpPr>
          <p:cNvPr id="9" name="TextBox 8"/>
          <p:cNvSpPr txBox="1"/>
          <p:nvPr/>
        </p:nvSpPr>
        <p:spPr>
          <a:xfrm>
            <a:off x="0" y="6617126"/>
            <a:ext cx="5230906" cy="261610"/>
          </a:xfrm>
          <a:prstGeom prst="rect">
            <a:avLst/>
          </a:prstGeom>
          <a:noFill/>
        </p:spPr>
        <p:txBody>
          <a:bodyPr wrap="square" rtlCol="0">
            <a:spAutoFit/>
          </a:bodyPr>
          <a:lstStyle/>
          <a:p>
            <a:r>
              <a:rPr lang="en-US" sz="1100" dirty="0" smtClean="0">
                <a:solidFill>
                  <a:schemeClr val="tx1"/>
                </a:solidFill>
              </a:rPr>
              <a:t>Distribution Statement A. Approved for public release, distribution is unlimited. </a:t>
            </a:r>
          </a:p>
        </p:txBody>
      </p:sp>
    </p:spTree>
    <p:extLst>
      <p:ext uri="{BB962C8B-B14F-4D97-AF65-F5344CB8AC3E}">
        <p14:creationId xmlns:p14="http://schemas.microsoft.com/office/powerpoint/2010/main" val="20540856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493817" y="564779"/>
            <a:ext cx="9557751" cy="403412"/>
          </a:xfrm>
        </p:spPr>
        <p:txBody>
          <a:bodyPr>
            <a:noAutofit/>
          </a:bodyPr>
          <a:lstStyle/>
          <a:p>
            <a:r>
              <a:rPr lang="en-US" dirty="0" smtClean="0"/>
              <a:t>Verification </a:t>
            </a:r>
            <a:r>
              <a:rPr lang="en-US" dirty="0"/>
              <a:t>using NRL Automated Diagnostics </a:t>
            </a:r>
            <a:r>
              <a:rPr lang="en-US" dirty="0" smtClean="0"/>
              <a:t>System</a:t>
            </a:r>
            <a:endParaRPr lang="en-US" dirty="0"/>
          </a:p>
        </p:txBody>
      </p:sp>
      <p:pic>
        <p:nvPicPr>
          <p:cNvPr id="4" name="Picture 3"/>
          <p:cNvPicPr>
            <a:picLocks noChangeAspect="1"/>
          </p:cNvPicPr>
          <p:nvPr/>
        </p:nvPicPr>
        <p:blipFill>
          <a:blip r:embed="rId3"/>
          <a:stretch>
            <a:fillRect/>
          </a:stretch>
        </p:blipFill>
        <p:spPr>
          <a:xfrm>
            <a:off x="78256" y="1317969"/>
            <a:ext cx="3699712" cy="5335691"/>
          </a:xfrm>
          <a:prstGeom prst="rect">
            <a:avLst/>
          </a:prstGeom>
        </p:spPr>
      </p:pic>
      <p:sp>
        <p:nvSpPr>
          <p:cNvPr id="5" name="Rectangle 4"/>
          <p:cNvSpPr/>
          <p:nvPr/>
        </p:nvSpPr>
        <p:spPr>
          <a:xfrm>
            <a:off x="3684693" y="1130997"/>
            <a:ext cx="4977032" cy="5756641"/>
          </a:xfrm>
          <a:prstGeom prst="rect">
            <a:avLst/>
          </a:prstGeom>
          <a:ln>
            <a:solidFill>
              <a:srgbClr val="002060"/>
            </a:solidFill>
          </a:ln>
        </p:spPr>
        <p:txBody>
          <a:bodyPr wrap="square">
            <a:spAutoFit/>
          </a:bodyPr>
          <a:lstStyle/>
          <a:p>
            <a:pPr algn="ctr"/>
            <a:r>
              <a:rPr lang="en-US" sz="1867" b="1" dirty="0"/>
              <a:t>NRL Automated Diagnostics System (ADS)</a:t>
            </a:r>
          </a:p>
          <a:p>
            <a:pPr algn="ctr"/>
            <a:endParaRPr lang="en-US" sz="1867" dirty="0"/>
          </a:p>
          <a:p>
            <a:pPr marL="380990" indent="-380990">
              <a:spcAft>
                <a:spcPts val="400"/>
              </a:spcAft>
              <a:buFont typeface="Arial" panose="020B0604020202020204" pitchFamily="34" charset="0"/>
              <a:buChar char="•"/>
            </a:pPr>
            <a:r>
              <a:rPr lang="en-US" sz="1867" dirty="0"/>
              <a:t>ADS upgraded to Python 3 and integrated with MET (Singularity build)</a:t>
            </a:r>
          </a:p>
          <a:p>
            <a:pPr marL="380990" indent="-380990">
              <a:spcAft>
                <a:spcPts val="400"/>
              </a:spcAft>
              <a:buFont typeface="Arial" panose="020B0604020202020204" pitchFamily="34" charset="0"/>
              <a:buChar char="&lt;"/>
              <a:defRPr/>
            </a:pPr>
            <a:r>
              <a:rPr lang="en-US" sz="1867" dirty="0">
                <a:solidFill>
                  <a:srgbClr val="000000"/>
                </a:solidFill>
              </a:rPr>
              <a:t>Left: ADS software includes scorecard plotting for RMSE and anomaly correlation scores (example is for very high altitude winds). Statistics are generated through MET.</a:t>
            </a:r>
          </a:p>
          <a:p>
            <a:pPr marL="380990" indent="-380990">
              <a:spcAft>
                <a:spcPts val="400"/>
              </a:spcAft>
              <a:buFont typeface="Wingdings" panose="05000000000000000000" pitchFamily="2" charset="2"/>
              <a:buChar char="Ø"/>
              <a:defRPr/>
            </a:pPr>
            <a:r>
              <a:rPr lang="en-US" sz="1867" dirty="0">
                <a:solidFill>
                  <a:srgbClr val="000000"/>
                </a:solidFill>
              </a:rPr>
              <a:t>Right: Observation space diagnostics for ensemble evaluation</a:t>
            </a:r>
          </a:p>
          <a:p>
            <a:pPr marL="380990" indent="-380990">
              <a:spcAft>
                <a:spcPts val="400"/>
              </a:spcAft>
              <a:buFont typeface="Arial" panose="020B0604020202020204" pitchFamily="34" charset="0"/>
              <a:buChar char="•"/>
              <a:defRPr/>
            </a:pPr>
            <a:r>
              <a:rPr lang="en-US" sz="1867" dirty="0">
                <a:solidFill>
                  <a:srgbClr val="000000"/>
                </a:solidFill>
              </a:rPr>
              <a:t>NRL ensemble evaluation package has been extended to include threshold and probabilistic based metrics</a:t>
            </a:r>
          </a:p>
          <a:p>
            <a:pPr marL="380990" indent="-380990">
              <a:spcAft>
                <a:spcPts val="400"/>
              </a:spcAft>
              <a:buFont typeface="Arial" panose="020B0604020202020204" pitchFamily="34" charset="0"/>
              <a:buChar char="•"/>
              <a:defRPr/>
            </a:pPr>
            <a:r>
              <a:rPr lang="en-US" sz="1867" dirty="0">
                <a:solidFill>
                  <a:srgbClr val="000000"/>
                </a:solidFill>
              </a:rPr>
              <a:t>Calculation of receiver operating characteristic (ROC), ignorance score, Brier score, and rank histograms delivery to FNMOC 4QFY21</a:t>
            </a:r>
          </a:p>
        </p:txBody>
      </p:sp>
      <p:pic>
        <p:nvPicPr>
          <p:cNvPr id="9" name="Picture 8"/>
          <p:cNvPicPr>
            <a:picLocks noChangeAspect="1"/>
          </p:cNvPicPr>
          <p:nvPr/>
        </p:nvPicPr>
        <p:blipFill>
          <a:blip r:embed="rId4"/>
          <a:stretch>
            <a:fillRect/>
          </a:stretch>
        </p:blipFill>
        <p:spPr>
          <a:xfrm>
            <a:off x="8866910" y="1487940"/>
            <a:ext cx="3261861" cy="4722777"/>
          </a:xfrm>
          <a:prstGeom prst="rect">
            <a:avLst/>
          </a:prstGeom>
        </p:spPr>
      </p:pic>
      <p:sp>
        <p:nvSpPr>
          <p:cNvPr id="12" name="Slide Number Placeholder 9"/>
          <p:cNvSpPr>
            <a:spLocks noGrp="1"/>
          </p:cNvSpPr>
          <p:nvPr>
            <p:ph type="sldNum" sz="quarter" idx="10"/>
          </p:nvPr>
        </p:nvSpPr>
        <p:spPr>
          <a:xfrm>
            <a:off x="8866909" y="6356356"/>
            <a:ext cx="2743200" cy="365125"/>
          </a:xfrm>
        </p:spPr>
        <p:txBody>
          <a:bodyPr/>
          <a:lstStyle/>
          <a:p>
            <a:fld id="{EC78876D-F60F-416A-9AB8-0484C938732F}" type="slidenum">
              <a:rPr lang="en-US" sz="1333" b="1">
                <a:solidFill>
                  <a:srgbClr val="1B365D"/>
                </a:solidFill>
              </a:rPr>
              <a:pPr/>
              <a:t>13</a:t>
            </a:fld>
            <a:endParaRPr lang="en-US" sz="1333" b="1" dirty="0">
              <a:solidFill>
                <a:srgbClr val="1B365D"/>
              </a:solidFill>
            </a:endParaRPr>
          </a:p>
        </p:txBody>
      </p:sp>
      <p:sp>
        <p:nvSpPr>
          <p:cNvPr id="7" name="TextBox 6"/>
          <p:cNvSpPr txBox="1"/>
          <p:nvPr/>
        </p:nvSpPr>
        <p:spPr>
          <a:xfrm>
            <a:off x="0" y="6617126"/>
            <a:ext cx="5230906" cy="261610"/>
          </a:xfrm>
          <a:prstGeom prst="rect">
            <a:avLst/>
          </a:prstGeom>
          <a:noFill/>
        </p:spPr>
        <p:txBody>
          <a:bodyPr wrap="square" rtlCol="0">
            <a:spAutoFit/>
          </a:bodyPr>
          <a:lstStyle/>
          <a:p>
            <a:r>
              <a:rPr lang="en-US" sz="1100" dirty="0" smtClean="0">
                <a:solidFill>
                  <a:schemeClr val="tx1"/>
                </a:solidFill>
              </a:rPr>
              <a:t>Distribution Statement A. Approved for public release, distribution is unlimited. </a:t>
            </a:r>
          </a:p>
        </p:txBody>
      </p:sp>
    </p:spTree>
    <p:extLst>
      <p:ext uri="{BB962C8B-B14F-4D97-AF65-F5344CB8AC3E}">
        <p14:creationId xmlns:p14="http://schemas.microsoft.com/office/powerpoint/2010/main" val="10664561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788574" y="4536569"/>
            <a:ext cx="3524157" cy="2087751"/>
          </a:xfrm>
          <a:prstGeom prst="rect">
            <a:avLst/>
          </a:prstGeom>
        </p:spPr>
      </p:pic>
      <p:sp>
        <p:nvSpPr>
          <p:cNvPr id="3" name="Title 2"/>
          <p:cNvSpPr>
            <a:spLocks noGrp="1"/>
          </p:cNvSpPr>
          <p:nvPr>
            <p:ph type="title"/>
          </p:nvPr>
        </p:nvSpPr>
        <p:spPr>
          <a:xfrm>
            <a:off x="1681018" y="300619"/>
            <a:ext cx="8866909" cy="403412"/>
          </a:xfrm>
        </p:spPr>
        <p:txBody>
          <a:bodyPr>
            <a:noAutofit/>
          </a:bodyPr>
          <a:lstStyle/>
          <a:p>
            <a:pPr algn="ctr" defTabSz="914400" eaLnBrk="0" fontAlgn="base" hangingPunct="0">
              <a:spcAft>
                <a:spcPct val="0"/>
              </a:spcAft>
              <a:defRPr/>
            </a:pPr>
            <a:r>
              <a:rPr lang="en-US" sz="3600" kern="1200" dirty="0">
                <a:solidFill>
                  <a:srgbClr val="FFC000"/>
                </a:solidFill>
                <a:latin typeface="Calibri" panose="020F0502020204030204" pitchFamily="34" charset="0"/>
                <a:ea typeface="+mn-ea"/>
                <a:cs typeface="Calibri" panose="020F0502020204030204" pitchFamily="34" charset="0"/>
              </a:rPr>
              <a:t>Acknowledgements</a:t>
            </a:r>
          </a:p>
        </p:txBody>
      </p:sp>
      <p:sp>
        <p:nvSpPr>
          <p:cNvPr id="5" name="TextBox 4"/>
          <p:cNvSpPr txBox="1"/>
          <p:nvPr/>
        </p:nvSpPr>
        <p:spPr>
          <a:xfrm>
            <a:off x="8514081" y="1264814"/>
            <a:ext cx="3261359" cy="3457421"/>
          </a:xfrm>
          <a:prstGeom prst="rect">
            <a:avLst/>
          </a:prstGeom>
          <a:noFill/>
          <a:ln w="12700">
            <a:solidFill>
              <a:srgbClr val="002060"/>
            </a:solidFill>
          </a:ln>
        </p:spPr>
        <p:txBody>
          <a:bodyPr wrap="square" rtlCol="0">
            <a:spAutoFit/>
          </a:bodyPr>
          <a:lstStyle/>
          <a:p>
            <a:pPr defTabSz="1219170" fontAlgn="base">
              <a:spcBef>
                <a:spcPct val="0"/>
              </a:spcBef>
              <a:spcAft>
                <a:spcPct val="0"/>
              </a:spcAft>
            </a:pPr>
            <a:r>
              <a:rPr lang="en-US" sz="2000" b="1" dirty="0">
                <a:solidFill>
                  <a:srgbClr val="002060"/>
                </a:solidFill>
              </a:rPr>
              <a:t>Modeling and Infrastructure</a:t>
            </a:r>
          </a:p>
          <a:p>
            <a:pPr defTabSz="1219170" fontAlgn="base">
              <a:spcBef>
                <a:spcPct val="0"/>
              </a:spcBef>
              <a:spcAft>
                <a:spcPct val="0"/>
              </a:spcAft>
            </a:pPr>
            <a:endParaRPr lang="en-US" sz="1867" dirty="0" smtClean="0">
              <a:solidFill>
                <a:srgbClr val="002060"/>
              </a:solidFill>
              <a:latin typeface="Arial"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Alex Reinecke</a:t>
            </a:r>
            <a:r>
              <a:rPr lang="en-US" sz="2000" baseline="30000" dirty="0">
                <a:solidFill>
                  <a:srgbClr val="002060"/>
                </a:solidFill>
                <a:latin typeface="Calibri" panose="020F0502020204030204" pitchFamily="34" charset="0"/>
                <a:cs typeface="Calibri" panose="020F0502020204030204" pitchFamily="34" charset="0"/>
              </a:rPr>
              <a:t>1</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Jim Doyle</a:t>
            </a:r>
            <a:r>
              <a:rPr lang="en-US" sz="2000" baseline="30000" dirty="0">
                <a:solidFill>
                  <a:srgbClr val="002060"/>
                </a:solidFill>
                <a:latin typeface="Calibri" panose="020F0502020204030204" pitchFamily="34" charset="0"/>
                <a:cs typeface="Calibri" panose="020F0502020204030204" pitchFamily="34" charset="0"/>
              </a:rPr>
              <a:t>1</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John Michalakes</a:t>
            </a:r>
            <a:r>
              <a:rPr lang="en-US" sz="2000" baseline="30000" dirty="0">
                <a:solidFill>
                  <a:srgbClr val="002060"/>
                </a:solidFill>
                <a:latin typeface="Calibri" panose="020F0502020204030204" pitchFamily="34" charset="0"/>
                <a:cs typeface="Calibri" panose="020F0502020204030204" pitchFamily="34" charset="0"/>
              </a:rPr>
              <a:t>2</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Kevin Viner</a:t>
            </a:r>
            <a:r>
              <a:rPr lang="en-US" sz="2000" baseline="30000" dirty="0">
                <a:solidFill>
                  <a:srgbClr val="002060"/>
                </a:solidFill>
                <a:latin typeface="Calibri" panose="020F0502020204030204" pitchFamily="34" charset="0"/>
                <a:cs typeface="Calibri" panose="020F0502020204030204" pitchFamily="34" charset="0"/>
              </a:rPr>
              <a:t>1</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Matus Martini</a:t>
            </a:r>
            <a:r>
              <a:rPr lang="en-US" sz="2000" baseline="30000" dirty="0">
                <a:solidFill>
                  <a:srgbClr val="002060"/>
                </a:solidFill>
                <a:latin typeface="Calibri" panose="020F0502020204030204" pitchFamily="34" charset="0"/>
                <a:cs typeface="Calibri" panose="020F0502020204030204" pitchFamily="34" charset="0"/>
              </a:rPr>
              <a:t>3</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Dave Flagg</a:t>
            </a:r>
            <a:r>
              <a:rPr lang="en-US" sz="2000" baseline="30000" dirty="0">
                <a:solidFill>
                  <a:srgbClr val="002060"/>
                </a:solidFill>
                <a:latin typeface="Calibri" panose="020F0502020204030204" pitchFamily="34" charset="0"/>
                <a:cs typeface="Calibri" panose="020F0502020204030204" pitchFamily="34" charset="0"/>
              </a:rPr>
              <a:t>1</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Sasa Gabersek</a:t>
            </a:r>
            <a:r>
              <a:rPr lang="en-US" sz="2000" baseline="30000" dirty="0">
                <a:solidFill>
                  <a:srgbClr val="002060"/>
                </a:solidFill>
                <a:latin typeface="Calibri" panose="020F0502020204030204" pitchFamily="34" charset="0"/>
                <a:cs typeface="Calibri" panose="020F0502020204030204" pitchFamily="34" charset="0"/>
              </a:rPr>
              <a:t>1</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Boon Chua</a:t>
            </a:r>
            <a:r>
              <a:rPr lang="en-US" sz="2000" baseline="30000" dirty="0">
                <a:solidFill>
                  <a:srgbClr val="002060"/>
                </a:solidFill>
                <a:latin typeface="Calibri" panose="020F0502020204030204" pitchFamily="34" charset="0"/>
                <a:cs typeface="Calibri" panose="020F0502020204030204" pitchFamily="34" charset="0"/>
              </a:rPr>
              <a:t>4</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Ed Zaron</a:t>
            </a:r>
            <a:r>
              <a:rPr lang="en-US" sz="2000" baseline="30000" dirty="0">
                <a:solidFill>
                  <a:srgbClr val="002060"/>
                </a:solidFill>
                <a:latin typeface="Calibri" panose="020F0502020204030204" pitchFamily="34" charset="0"/>
                <a:cs typeface="Calibri" panose="020F0502020204030204" pitchFamily="34" charset="0"/>
              </a:rPr>
              <a:t>4</a:t>
            </a:r>
          </a:p>
        </p:txBody>
      </p:sp>
      <p:sp>
        <p:nvSpPr>
          <p:cNvPr id="6" name="TextBox 5"/>
          <p:cNvSpPr txBox="1"/>
          <p:nvPr/>
        </p:nvSpPr>
        <p:spPr>
          <a:xfrm>
            <a:off x="373031" y="1249273"/>
            <a:ext cx="2715609" cy="3765198"/>
          </a:xfrm>
          <a:prstGeom prst="rect">
            <a:avLst/>
          </a:prstGeom>
          <a:noFill/>
          <a:ln w="12700">
            <a:solidFill>
              <a:srgbClr val="002060"/>
            </a:solidFill>
          </a:ln>
        </p:spPr>
        <p:txBody>
          <a:bodyPr wrap="square" rtlCol="0">
            <a:spAutoFit/>
          </a:bodyPr>
          <a:lstStyle/>
          <a:p>
            <a:pPr defTabSz="1219170" fontAlgn="base">
              <a:spcBef>
                <a:spcPct val="0"/>
              </a:spcBef>
              <a:spcAft>
                <a:spcPct val="0"/>
              </a:spcAft>
            </a:pPr>
            <a:r>
              <a:rPr lang="en-US" sz="2000" b="1" dirty="0" smtClean="0">
                <a:solidFill>
                  <a:srgbClr val="002060"/>
                </a:solidFill>
                <a:latin typeface="Calibri" panose="020F0502020204030204" pitchFamily="34" charset="0"/>
                <a:cs typeface="Calibri" panose="020F0502020204030204" pitchFamily="34" charset="0"/>
              </a:rPr>
              <a:t>Data Assimilation and Infrastructure</a:t>
            </a:r>
          </a:p>
          <a:p>
            <a:pPr defTabSz="1219170" fontAlgn="base">
              <a:spcBef>
                <a:spcPct val="0"/>
              </a:spcBef>
              <a:spcAft>
                <a:spcPct val="0"/>
              </a:spcAft>
            </a:pPr>
            <a:endParaRPr lang="en-US" sz="1867" b="1" dirty="0">
              <a:solidFill>
                <a:srgbClr val="002060"/>
              </a:solidFill>
              <a:latin typeface="Arial" pitchFamily="34" charset="0"/>
            </a:endParaRP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Nancy </a:t>
            </a:r>
            <a:r>
              <a:rPr lang="en-US" sz="2000" dirty="0">
                <a:solidFill>
                  <a:srgbClr val="002060"/>
                </a:solidFill>
                <a:latin typeface="Calibri" panose="020F0502020204030204" pitchFamily="34" charset="0"/>
                <a:cs typeface="Calibri" panose="020F0502020204030204" pitchFamily="34" charset="0"/>
              </a:rPr>
              <a:t>Baker</a:t>
            </a:r>
            <a:r>
              <a:rPr lang="en-US" sz="2000" baseline="30000" dirty="0">
                <a:solidFill>
                  <a:srgbClr val="002060"/>
                </a:solidFill>
                <a:latin typeface="Calibri" panose="020F0502020204030204" pitchFamily="34" charset="0"/>
                <a:cs typeface="Calibri" panose="020F0502020204030204" pitchFamily="34" charset="0"/>
              </a:rPr>
              <a:t>1</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Sarah King</a:t>
            </a:r>
            <a:r>
              <a:rPr lang="en-US" sz="2000" baseline="30000" dirty="0">
                <a:solidFill>
                  <a:srgbClr val="002060"/>
                </a:solidFill>
                <a:latin typeface="Calibri" panose="020F0502020204030204" pitchFamily="34" charset="0"/>
                <a:cs typeface="Calibri" panose="020F0502020204030204" pitchFamily="34" charset="0"/>
              </a:rPr>
              <a:t>1</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Liz Satterfield</a:t>
            </a:r>
            <a:r>
              <a:rPr lang="en-US" sz="2000" baseline="30000" dirty="0">
                <a:solidFill>
                  <a:srgbClr val="002060"/>
                </a:solidFill>
                <a:latin typeface="Calibri" panose="020F0502020204030204" pitchFamily="34" charset="0"/>
                <a:cs typeface="Calibri" panose="020F0502020204030204" pitchFamily="34" charset="0"/>
              </a:rPr>
              <a:t>1</a:t>
            </a: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Justin </a:t>
            </a:r>
            <a:r>
              <a:rPr lang="en-US" sz="2000" dirty="0">
                <a:solidFill>
                  <a:srgbClr val="002060"/>
                </a:solidFill>
                <a:latin typeface="Calibri" panose="020F0502020204030204" pitchFamily="34" charset="0"/>
                <a:cs typeface="Calibri" panose="020F0502020204030204" pitchFamily="34" charset="0"/>
              </a:rPr>
              <a:t>Tsu</a:t>
            </a:r>
            <a:r>
              <a:rPr lang="en-US" sz="2000" baseline="30000" dirty="0">
                <a:solidFill>
                  <a:srgbClr val="002060"/>
                </a:solidFill>
                <a:latin typeface="Calibri" panose="020F0502020204030204" pitchFamily="34" charset="0"/>
                <a:cs typeface="Calibri" panose="020F0502020204030204" pitchFamily="34" charset="0"/>
              </a:rPr>
              <a:t>1</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Ben Ruston</a:t>
            </a:r>
            <a:r>
              <a:rPr lang="en-US" sz="2000" baseline="30000" dirty="0">
                <a:solidFill>
                  <a:srgbClr val="002060"/>
                </a:solidFill>
                <a:latin typeface="Calibri" panose="020F0502020204030204" pitchFamily="34" charset="0"/>
                <a:cs typeface="Calibri" panose="020F0502020204030204" pitchFamily="34" charset="0"/>
              </a:rPr>
              <a:t>1,2</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Bill Campbell</a:t>
            </a:r>
            <a:r>
              <a:rPr lang="en-US" sz="2000" baseline="30000" dirty="0">
                <a:solidFill>
                  <a:srgbClr val="002060"/>
                </a:solidFill>
                <a:latin typeface="Calibri" panose="020F0502020204030204" pitchFamily="34" charset="0"/>
                <a:cs typeface="Calibri" panose="020F0502020204030204" pitchFamily="34" charset="0"/>
              </a:rPr>
              <a:t>1</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Pedro Tsai</a:t>
            </a:r>
            <a:r>
              <a:rPr lang="en-US" sz="2000" baseline="30000" dirty="0">
                <a:solidFill>
                  <a:srgbClr val="002060"/>
                </a:solidFill>
                <a:latin typeface="Calibri" panose="020F0502020204030204" pitchFamily="34" charset="0"/>
                <a:cs typeface="Calibri" panose="020F0502020204030204" pitchFamily="34" charset="0"/>
              </a:rPr>
              <a:t>4</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Bailey Stevens</a:t>
            </a:r>
            <a:r>
              <a:rPr lang="en-US" sz="2000" baseline="30000" dirty="0" smtClean="0">
                <a:solidFill>
                  <a:srgbClr val="002060"/>
                </a:solidFill>
                <a:latin typeface="Calibri" panose="020F0502020204030204" pitchFamily="34" charset="0"/>
                <a:cs typeface="Calibri" panose="020F0502020204030204" pitchFamily="34" charset="0"/>
              </a:rPr>
              <a:t>1,4</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Liang </a:t>
            </a:r>
            <a:r>
              <a:rPr lang="en-US" sz="2000" dirty="0">
                <a:solidFill>
                  <a:srgbClr val="002060"/>
                </a:solidFill>
                <a:latin typeface="Calibri" panose="020F0502020204030204" pitchFamily="34" charset="0"/>
                <a:cs typeface="Calibri" panose="020F0502020204030204" pitchFamily="34" charset="0"/>
              </a:rPr>
              <a:t>Xu</a:t>
            </a:r>
            <a:r>
              <a:rPr lang="en-US" sz="2000" baseline="30000" dirty="0">
                <a:solidFill>
                  <a:srgbClr val="002060"/>
                </a:solidFill>
                <a:latin typeface="Calibri" panose="020F0502020204030204" pitchFamily="34" charset="0"/>
                <a:cs typeface="Calibri" panose="020F0502020204030204" pitchFamily="34" charset="0"/>
              </a:rPr>
              <a:t>1</a:t>
            </a:r>
            <a:endParaRPr lang="en-US" sz="2000" dirty="0">
              <a:solidFill>
                <a:srgbClr val="002060"/>
              </a:solidFill>
              <a:latin typeface="Calibri" panose="020F0502020204030204" pitchFamily="34" charset="0"/>
              <a:cs typeface="Calibri" panose="020F0502020204030204" pitchFamily="34" charset="0"/>
            </a:endParaRPr>
          </a:p>
        </p:txBody>
      </p:sp>
      <p:sp>
        <p:nvSpPr>
          <p:cNvPr id="9" name="Slide Number Placeholder 9"/>
          <p:cNvSpPr>
            <a:spLocks noGrp="1"/>
          </p:cNvSpPr>
          <p:nvPr>
            <p:ph type="sldNum" sz="quarter" idx="10"/>
          </p:nvPr>
        </p:nvSpPr>
        <p:spPr>
          <a:xfrm>
            <a:off x="9248572" y="6356356"/>
            <a:ext cx="2743200" cy="365125"/>
          </a:xfrm>
        </p:spPr>
        <p:txBody>
          <a:bodyPr vert="horz" lIns="91440" tIns="45720" rIns="91440" bIns="4572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14</a:t>
            </a:fld>
            <a:endParaRPr lang="en-US" sz="2000" b="1" dirty="0">
              <a:solidFill>
                <a:srgbClr val="1B365D"/>
              </a:solidFill>
              <a:latin typeface="Arial" pitchFamily="34" charset="0"/>
            </a:endParaRPr>
          </a:p>
        </p:txBody>
      </p:sp>
      <p:sp>
        <p:nvSpPr>
          <p:cNvPr id="10" name="Content Placeholder 5"/>
          <p:cNvSpPr txBox="1">
            <a:spLocks/>
          </p:cNvSpPr>
          <p:nvPr/>
        </p:nvSpPr>
        <p:spPr>
          <a:xfrm>
            <a:off x="373031" y="5295553"/>
            <a:ext cx="2674969" cy="1170848"/>
          </a:xfrm>
          <a:prstGeom prst="rect">
            <a:avLst/>
          </a:prstGeom>
        </p:spPr>
        <p:txBody>
          <a:bodyPr anchor="t"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914377" fontAlgn="base">
              <a:spcBef>
                <a:spcPts val="0"/>
              </a:spcBef>
              <a:spcAft>
                <a:spcPct val="0"/>
              </a:spcAft>
              <a:buNone/>
              <a:defRPr/>
            </a:pPr>
            <a:r>
              <a:rPr lang="en-US" sz="1600" i="1" baseline="30000" dirty="0" smtClean="0">
                <a:solidFill>
                  <a:srgbClr val="002060"/>
                </a:solidFill>
                <a:latin typeface="Arial" panose="020B0604020202020204" pitchFamily="34" charset="0"/>
                <a:cs typeface="Arial" panose="020B0604020202020204" pitchFamily="34" charset="0"/>
              </a:rPr>
              <a:t>1</a:t>
            </a:r>
            <a:r>
              <a:rPr lang="en-US" sz="1600" i="1" dirty="0" smtClean="0">
                <a:solidFill>
                  <a:srgbClr val="002060"/>
                </a:solidFill>
                <a:latin typeface="Arial" panose="020B0604020202020204" pitchFamily="34" charset="0"/>
                <a:cs typeface="Arial" panose="020B0604020202020204" pitchFamily="34" charset="0"/>
              </a:rPr>
              <a:t> NRL, Monterey, CA, </a:t>
            </a:r>
            <a:r>
              <a:rPr lang="en-US" sz="1600" i="1" baseline="30000" dirty="0" smtClean="0">
                <a:solidFill>
                  <a:srgbClr val="002060"/>
                </a:solidFill>
                <a:latin typeface="Arial" panose="020B0604020202020204" pitchFamily="34" charset="0"/>
                <a:cs typeface="Arial" panose="020B0604020202020204" pitchFamily="34" charset="0"/>
              </a:rPr>
              <a:t>2</a:t>
            </a:r>
            <a:r>
              <a:rPr lang="en-US" sz="1600" i="1" dirty="0" smtClean="0">
                <a:solidFill>
                  <a:srgbClr val="002060"/>
                </a:solidFill>
                <a:latin typeface="Arial" panose="020B0604020202020204" pitchFamily="34" charset="0"/>
                <a:cs typeface="Arial" panose="020B0604020202020204" pitchFamily="34" charset="0"/>
              </a:rPr>
              <a:t>JCSDA, Boulder, CO, </a:t>
            </a:r>
            <a:r>
              <a:rPr lang="en-US" sz="1600" i="1" baseline="30000" dirty="0" smtClean="0">
                <a:solidFill>
                  <a:srgbClr val="002060"/>
                </a:solidFill>
                <a:latin typeface="Arial" panose="020B0604020202020204" pitchFamily="34" charset="0"/>
                <a:cs typeface="Arial" panose="020B0604020202020204" pitchFamily="34" charset="0"/>
              </a:rPr>
              <a:t>3</a:t>
            </a:r>
            <a:r>
              <a:rPr lang="en-US" sz="1600" i="1" dirty="0" smtClean="0">
                <a:solidFill>
                  <a:srgbClr val="002060"/>
                </a:solidFill>
                <a:latin typeface="Arial" panose="020B0604020202020204" pitchFamily="34" charset="0"/>
                <a:cs typeface="Arial" panose="020B0604020202020204" pitchFamily="34" charset="0"/>
              </a:rPr>
              <a:t>UCAR, Boulder, CO, </a:t>
            </a:r>
            <a:r>
              <a:rPr lang="en-US" sz="1600" i="1" baseline="30000" dirty="0" smtClean="0">
                <a:solidFill>
                  <a:srgbClr val="002060"/>
                </a:solidFill>
                <a:latin typeface="Arial" panose="020B0604020202020204" pitchFamily="34" charset="0"/>
                <a:cs typeface="Arial" panose="020B0604020202020204" pitchFamily="34" charset="0"/>
              </a:rPr>
              <a:t>4</a:t>
            </a:r>
            <a:r>
              <a:rPr lang="en-US" sz="1600" i="1" dirty="0" smtClean="0">
                <a:solidFill>
                  <a:srgbClr val="002060"/>
                </a:solidFill>
                <a:latin typeface="Arial" panose="020B0604020202020204" pitchFamily="34" charset="0"/>
                <a:cs typeface="Arial" panose="020B0604020202020204" pitchFamily="34" charset="0"/>
              </a:rPr>
              <a:t>SAIC,  Monterey, CA</a:t>
            </a:r>
            <a:endParaRPr lang="en-US" sz="1600" i="1" dirty="0">
              <a:solidFill>
                <a:srgbClr val="002060"/>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4">
            <a:extLst>
              <a:ext uri="{BEBA8EAE-BF5A-486C-A8C5-ECC9F3942E4B}">
                <a14:imgProps xmlns:a14="http://schemas.microsoft.com/office/drawing/2010/main">
                  <a14:imgLayer r:embed="rId5">
                    <a14:imgEffect>
                      <a14:artisticTexturizer/>
                    </a14:imgEffect>
                  </a14:imgLayer>
                </a14:imgProps>
              </a:ext>
            </a:extLst>
          </a:blip>
          <a:stretch>
            <a:fillRect/>
          </a:stretch>
        </p:blipFill>
        <p:spPr>
          <a:xfrm>
            <a:off x="8338280" y="4851970"/>
            <a:ext cx="3612959" cy="1374650"/>
          </a:xfrm>
          <a:prstGeom prst="rect">
            <a:avLst/>
          </a:prstGeom>
          <a:ln w="19050">
            <a:solidFill>
              <a:srgbClr val="0070C0"/>
            </a:solidFill>
          </a:ln>
        </p:spPr>
      </p:pic>
      <p:sp>
        <p:nvSpPr>
          <p:cNvPr id="2" name="TextBox 1"/>
          <p:cNvSpPr txBox="1"/>
          <p:nvPr/>
        </p:nvSpPr>
        <p:spPr>
          <a:xfrm>
            <a:off x="6073932" y="1909886"/>
            <a:ext cx="1981451" cy="2554545"/>
          </a:xfrm>
          <a:prstGeom prst="rect">
            <a:avLst/>
          </a:prstGeom>
          <a:noFill/>
        </p:spPr>
        <p:txBody>
          <a:bodyPr wrap="square" rtlCol="0">
            <a:spAutoFit/>
          </a:bodyPr>
          <a:lstStyle/>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Phillip Gibbs</a:t>
            </a: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Dom </a:t>
            </a:r>
            <a:r>
              <a:rPr lang="en-US" sz="2000" dirty="0" err="1">
                <a:solidFill>
                  <a:srgbClr val="002060"/>
                </a:solidFill>
                <a:latin typeface="Calibri" panose="020F0502020204030204" pitchFamily="34" charset="0"/>
                <a:cs typeface="Calibri" panose="020F0502020204030204" pitchFamily="34" charset="0"/>
              </a:rPr>
              <a:t>Heinsell</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sym typeface="Arial"/>
              </a:rPr>
              <a:t>Ryan </a:t>
            </a:r>
            <a:r>
              <a:rPr lang="en-US" sz="2000" dirty="0" err="1">
                <a:solidFill>
                  <a:srgbClr val="002060"/>
                </a:solidFill>
                <a:latin typeface="Calibri" panose="020F0502020204030204" pitchFamily="34" charset="0"/>
                <a:cs typeface="Calibri" panose="020F0502020204030204" pitchFamily="34" charset="0"/>
                <a:sym typeface="Arial"/>
              </a:rPr>
              <a:t>Honeyager</a:t>
            </a:r>
            <a:endParaRPr lang="en-US" sz="2000" dirty="0">
              <a:solidFill>
                <a:srgbClr val="002060"/>
              </a:solidFill>
              <a:latin typeface="Calibri" panose="020F0502020204030204" pitchFamily="34" charset="0"/>
              <a:cs typeface="Calibri" panose="020F0502020204030204" pitchFamily="34" charset="0"/>
              <a:sym typeface="Arial"/>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sym typeface="Arial"/>
              </a:rPr>
              <a:t>Ben Ruston</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sym typeface="Arial"/>
              </a:rPr>
              <a:t>Hui Shao</a:t>
            </a: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Greg Thompson</a:t>
            </a: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Mark </a:t>
            </a:r>
            <a:r>
              <a:rPr lang="en-US" sz="2000" dirty="0" err="1" smtClean="0">
                <a:solidFill>
                  <a:srgbClr val="002060"/>
                </a:solidFill>
                <a:latin typeface="Calibri" panose="020F0502020204030204" pitchFamily="34" charset="0"/>
                <a:cs typeface="Calibri" panose="020F0502020204030204" pitchFamily="34" charset="0"/>
              </a:rPr>
              <a:t>Miesch</a:t>
            </a:r>
            <a:endParaRPr lang="en-US" sz="2000" dirty="0" smtClean="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Dan </a:t>
            </a:r>
            <a:r>
              <a:rPr lang="en-US" sz="2000" dirty="0" err="1" smtClean="0">
                <a:solidFill>
                  <a:srgbClr val="002060"/>
                </a:solidFill>
                <a:latin typeface="Calibri" panose="020F0502020204030204" pitchFamily="34" charset="0"/>
                <a:cs typeface="Calibri" panose="020F0502020204030204" pitchFamily="34" charset="0"/>
              </a:rPr>
              <a:t>Holdaway</a:t>
            </a:r>
            <a:endParaRPr lang="en-US" sz="2000" dirty="0" smtClean="0">
              <a:solidFill>
                <a:srgbClr val="002060"/>
              </a:solidFill>
              <a:latin typeface="Calibri" panose="020F0502020204030204" pitchFamily="34" charset="0"/>
              <a:cs typeface="Calibri" panose="020F0502020204030204" pitchFamily="34" charset="0"/>
            </a:endParaRPr>
          </a:p>
        </p:txBody>
      </p:sp>
      <p:sp>
        <p:nvSpPr>
          <p:cNvPr id="11" name="TextBox 10"/>
          <p:cNvSpPr txBox="1"/>
          <p:nvPr/>
        </p:nvSpPr>
        <p:spPr>
          <a:xfrm>
            <a:off x="3362960" y="1282370"/>
            <a:ext cx="4634705" cy="3149645"/>
          </a:xfrm>
          <a:prstGeom prst="rect">
            <a:avLst/>
          </a:prstGeom>
          <a:noFill/>
          <a:ln w="25400">
            <a:solidFill>
              <a:schemeClr val="accent6">
                <a:lumMod val="75000"/>
              </a:schemeClr>
            </a:solidFill>
          </a:ln>
        </p:spPr>
        <p:txBody>
          <a:bodyPr wrap="square" rtlCol="0">
            <a:spAutoFit/>
          </a:bodyPr>
          <a:lstStyle/>
          <a:p>
            <a:pPr algn="ctr" defTabSz="1219170" fontAlgn="base">
              <a:spcBef>
                <a:spcPct val="0"/>
              </a:spcBef>
              <a:spcAft>
                <a:spcPct val="0"/>
              </a:spcAft>
            </a:pPr>
            <a:r>
              <a:rPr lang="en-US" sz="2000" b="1" dirty="0">
                <a:solidFill>
                  <a:srgbClr val="002060"/>
                </a:solidFill>
              </a:rPr>
              <a:t>JCSDA Core Team</a:t>
            </a:r>
          </a:p>
          <a:p>
            <a:pPr defTabSz="1219170" fontAlgn="base">
              <a:spcBef>
                <a:spcPct val="0"/>
              </a:spcBef>
              <a:spcAft>
                <a:spcPct val="0"/>
              </a:spcAft>
            </a:pPr>
            <a:endParaRPr lang="en-US" sz="1867" b="1" dirty="0">
              <a:solidFill>
                <a:srgbClr val="002060"/>
              </a:solidFill>
              <a:latin typeface="Arial"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Thomas </a:t>
            </a:r>
            <a:r>
              <a:rPr lang="en-US" sz="2000" dirty="0" smtClean="0">
                <a:solidFill>
                  <a:srgbClr val="002060"/>
                </a:solidFill>
                <a:latin typeface="Calibri" panose="020F0502020204030204" pitchFamily="34" charset="0"/>
                <a:cs typeface="Calibri" panose="020F0502020204030204" pitchFamily="34" charset="0"/>
              </a:rPr>
              <a:t>Auligne</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Yannick </a:t>
            </a:r>
            <a:r>
              <a:rPr lang="en-US" sz="2000" dirty="0" err="1">
                <a:solidFill>
                  <a:srgbClr val="002060"/>
                </a:solidFill>
                <a:latin typeface="Calibri" panose="020F0502020204030204" pitchFamily="34" charset="0"/>
                <a:cs typeface="Calibri" panose="020F0502020204030204" pitchFamily="34" charset="0"/>
              </a:rPr>
              <a:t>Trémolet</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rPr>
              <a:t>Ben Johnson</a:t>
            </a:r>
          </a:p>
          <a:p>
            <a:pPr defTabSz="1219170" fontAlgn="base">
              <a:spcBef>
                <a:spcPct val="0"/>
              </a:spcBef>
              <a:spcAft>
                <a:spcPct val="0"/>
              </a:spcAft>
            </a:pPr>
            <a:r>
              <a:rPr lang="en-US" sz="2000" dirty="0">
                <a:solidFill>
                  <a:srgbClr val="002060"/>
                </a:solidFill>
                <a:latin typeface="Calibri" panose="020F0502020204030204" pitchFamily="34" charset="0"/>
                <a:cs typeface="Calibri" panose="020F0502020204030204" pitchFamily="34" charset="0"/>
                <a:sym typeface="Arial"/>
              </a:rPr>
              <a:t>Anna Shlyaeva</a:t>
            </a: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Steve </a:t>
            </a:r>
            <a:r>
              <a:rPr lang="en-US" sz="2000" dirty="0" err="1">
                <a:solidFill>
                  <a:srgbClr val="002060"/>
                </a:solidFill>
                <a:latin typeface="Calibri" panose="020F0502020204030204" pitchFamily="34" charset="0"/>
                <a:cs typeface="Calibri" panose="020F0502020204030204" pitchFamily="34" charset="0"/>
              </a:rPr>
              <a:t>Herbener</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Fabio </a:t>
            </a:r>
            <a:r>
              <a:rPr lang="en-US" sz="2000" dirty="0">
                <a:solidFill>
                  <a:srgbClr val="002060"/>
                </a:solidFill>
                <a:latin typeface="Calibri" panose="020F0502020204030204" pitchFamily="34" charset="0"/>
                <a:cs typeface="Calibri" panose="020F0502020204030204" pitchFamily="34" charset="0"/>
              </a:rPr>
              <a:t>Diniz</a:t>
            </a:r>
          </a:p>
          <a:p>
            <a:pPr defTabSz="1219170" fontAlgn="base">
              <a:spcBef>
                <a:spcPct val="0"/>
              </a:spcBef>
              <a:spcAft>
                <a:spcPct val="0"/>
              </a:spcAft>
            </a:pPr>
            <a:r>
              <a:rPr lang="en-US" sz="2000" dirty="0" smtClean="0">
                <a:solidFill>
                  <a:srgbClr val="002060"/>
                </a:solidFill>
                <a:latin typeface="Calibri" panose="020F0502020204030204" pitchFamily="34" charset="0"/>
                <a:cs typeface="Calibri" panose="020F0502020204030204" pitchFamily="34" charset="0"/>
              </a:rPr>
              <a:t>Francois </a:t>
            </a:r>
            <a:r>
              <a:rPr lang="en-US" sz="2000" dirty="0" err="1" smtClean="0">
                <a:solidFill>
                  <a:srgbClr val="002060"/>
                </a:solidFill>
                <a:latin typeface="Calibri" panose="020F0502020204030204" pitchFamily="34" charset="0"/>
                <a:cs typeface="Calibri" panose="020F0502020204030204" pitchFamily="34" charset="0"/>
              </a:rPr>
              <a:t>Vandenberge</a:t>
            </a:r>
            <a:endParaRPr lang="en-US" sz="2000" dirty="0">
              <a:solidFill>
                <a:srgbClr val="002060"/>
              </a:solidFill>
              <a:latin typeface="Calibri" panose="020F0502020204030204" pitchFamily="34" charset="0"/>
              <a:cs typeface="Calibri" panose="020F0502020204030204" pitchFamily="34" charset="0"/>
            </a:endParaRPr>
          </a:p>
          <a:p>
            <a:pPr defTabSz="1219170" fontAlgn="base">
              <a:spcBef>
                <a:spcPct val="0"/>
              </a:spcBef>
              <a:spcAft>
                <a:spcPct val="0"/>
              </a:spcAft>
            </a:pPr>
            <a:r>
              <a:rPr lang="en-US" sz="2000" b="1" dirty="0" smtClean="0">
                <a:solidFill>
                  <a:srgbClr val="002060"/>
                </a:solidFill>
                <a:latin typeface="Calibri" panose="020F0502020204030204" pitchFamily="34" charset="0"/>
                <a:cs typeface="Calibri" panose="020F0502020204030204" pitchFamily="34" charset="0"/>
              </a:rPr>
              <a:t>And many more …</a:t>
            </a:r>
          </a:p>
        </p:txBody>
      </p:sp>
    </p:spTree>
    <p:extLst>
      <p:ext uri="{BB962C8B-B14F-4D97-AF65-F5344CB8AC3E}">
        <p14:creationId xmlns:p14="http://schemas.microsoft.com/office/powerpoint/2010/main" val="32171344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fld id="{EC78876D-F60F-416A-9AB8-0484C938732F}" type="slidenum">
              <a:rPr lang="en-US" b="1" smtClean="0">
                <a:solidFill>
                  <a:schemeClr val="tx2"/>
                </a:solidFill>
              </a:rPr>
              <a:pPr/>
              <a:t>15</a:t>
            </a:fld>
            <a:endParaRPr lang="en-US" b="1" dirty="0" smtClean="0">
              <a:solidFill>
                <a:schemeClr val="tx2"/>
              </a:solidFill>
            </a:endParaRPr>
          </a:p>
        </p:txBody>
      </p:sp>
      <p:sp>
        <p:nvSpPr>
          <p:cNvPr id="4" name="Title 3"/>
          <p:cNvSpPr>
            <a:spLocks noGrp="1"/>
          </p:cNvSpPr>
          <p:nvPr>
            <p:ph type="title"/>
          </p:nvPr>
        </p:nvSpPr>
        <p:spPr>
          <a:xfrm>
            <a:off x="2060324" y="266752"/>
            <a:ext cx="8866909" cy="403412"/>
          </a:xfrm>
        </p:spPr>
        <p:txBody>
          <a:bodyPr>
            <a:noAutofit/>
          </a:bodyPr>
          <a:lstStyle/>
          <a:p>
            <a:r>
              <a:rPr lang="en-US" sz="3733" dirty="0">
                <a:latin typeface="+mn-lt"/>
              </a:rPr>
              <a:t>Opportunities</a:t>
            </a:r>
          </a:p>
        </p:txBody>
      </p:sp>
      <p:sp>
        <p:nvSpPr>
          <p:cNvPr id="5" name="Content Placeholder 4"/>
          <p:cNvSpPr>
            <a:spLocks noGrp="1"/>
          </p:cNvSpPr>
          <p:nvPr>
            <p:ph idx="13"/>
          </p:nvPr>
        </p:nvSpPr>
        <p:spPr>
          <a:xfrm>
            <a:off x="459357" y="1203538"/>
            <a:ext cx="11258510" cy="5258221"/>
          </a:xfrm>
        </p:spPr>
        <p:txBody>
          <a:bodyPr>
            <a:noAutofit/>
          </a:bodyPr>
          <a:lstStyle/>
          <a:p>
            <a:pPr marL="380812" lvl="1" indent="-380812">
              <a:lnSpc>
                <a:spcPct val="100000"/>
              </a:lnSpc>
              <a:spcBef>
                <a:spcPts val="1000"/>
              </a:spcBef>
            </a:pPr>
            <a:r>
              <a:rPr lang="en-US" sz="2400" b="1" dirty="0">
                <a:solidFill>
                  <a:schemeClr val="tx1"/>
                </a:solidFill>
              </a:rPr>
              <a:t>Interested in working for NRL? </a:t>
            </a:r>
          </a:p>
          <a:p>
            <a:pPr marL="1009459" lvl="2" indent="-456974">
              <a:lnSpc>
                <a:spcPct val="100000"/>
              </a:lnSpc>
            </a:pPr>
            <a:r>
              <a:rPr lang="en-US" sz="2200" b="1" dirty="0"/>
              <a:t>Email</a:t>
            </a:r>
            <a:r>
              <a:rPr lang="en-US" sz="2200" dirty="0">
                <a:solidFill>
                  <a:schemeClr val="accent1"/>
                </a:solidFill>
              </a:rPr>
              <a:t>: </a:t>
            </a:r>
            <a:r>
              <a:rPr lang="en-US" sz="2200" dirty="0">
                <a:solidFill>
                  <a:schemeClr val="accent1"/>
                </a:solidFill>
                <a:hlinkClick r:id="rId3"/>
              </a:rPr>
              <a:t>elizabeth.satterfield@nrlmry.navy.mil</a:t>
            </a:r>
            <a:endParaRPr lang="en-US" sz="2200" dirty="0">
              <a:solidFill>
                <a:schemeClr val="accent1"/>
              </a:solidFill>
            </a:endParaRPr>
          </a:p>
          <a:p>
            <a:pPr marL="1009459" lvl="2" indent="-456974">
              <a:lnSpc>
                <a:spcPct val="100000"/>
              </a:lnSpc>
            </a:pPr>
            <a:r>
              <a:rPr lang="en-US" sz="2200" b="1" dirty="0"/>
              <a:t>Naval Research Laboratory: </a:t>
            </a:r>
            <a:r>
              <a:rPr lang="en-US" sz="2200" dirty="0">
                <a:hlinkClick r:id="rId4"/>
              </a:rPr>
              <a:t>https://www.nrl.navy.mil/</a:t>
            </a:r>
            <a:endParaRPr lang="en-US" sz="2200" dirty="0"/>
          </a:p>
          <a:p>
            <a:pPr marL="1009459" lvl="2" indent="-456974">
              <a:lnSpc>
                <a:spcPct val="100000"/>
              </a:lnSpc>
            </a:pPr>
            <a:r>
              <a:rPr lang="en-US" sz="2200" b="1" dirty="0"/>
              <a:t>Marine Meteorology Division: </a:t>
            </a:r>
            <a:r>
              <a:rPr lang="en-US" sz="2200" dirty="0">
                <a:hlinkClick r:id="rId5"/>
              </a:rPr>
              <a:t>https://www.nrlmry.navy.mil</a:t>
            </a:r>
            <a:r>
              <a:rPr lang="en-US" sz="2200" dirty="0" smtClean="0">
                <a:hlinkClick r:id="rId5"/>
              </a:rPr>
              <a:t>/</a:t>
            </a:r>
            <a:endParaRPr lang="en-US" sz="2200" dirty="0" smtClean="0"/>
          </a:p>
          <a:p>
            <a:pPr marL="1009459" lvl="2" indent="-456974">
              <a:lnSpc>
                <a:spcPct val="100000"/>
              </a:lnSpc>
            </a:pPr>
            <a:r>
              <a:rPr lang="en-US" sz="2400" b="1" dirty="0"/>
              <a:t>Satellite Data Assimilation </a:t>
            </a:r>
            <a:r>
              <a:rPr lang="en-US" sz="2400" b="1" dirty="0" smtClean="0"/>
              <a:t>Specialist &amp; </a:t>
            </a:r>
            <a:r>
              <a:rPr lang="en-US" sz="2400" b="1" dirty="0"/>
              <a:t>Microwave Remote Sensing and Sensor Calibration/Validation Specialist </a:t>
            </a:r>
          </a:p>
          <a:p>
            <a:pPr marL="380812" indent="-380812">
              <a:lnSpc>
                <a:spcPct val="100000"/>
              </a:lnSpc>
            </a:pPr>
            <a:r>
              <a:rPr lang="en-US" sz="2400" b="1" dirty="0" smtClean="0"/>
              <a:t>Interested </a:t>
            </a:r>
            <a:r>
              <a:rPr lang="en-US" sz="2400" b="1" dirty="0"/>
              <a:t>in a post-doc at NRL?</a:t>
            </a:r>
          </a:p>
          <a:p>
            <a:pPr marL="933294" lvl="2" indent="-380812">
              <a:lnSpc>
                <a:spcPct val="100000"/>
              </a:lnSpc>
            </a:pPr>
            <a:r>
              <a:rPr lang="en-US" sz="2200" b="1" dirty="0"/>
              <a:t>NRC:</a:t>
            </a:r>
            <a:r>
              <a:rPr lang="en-US" sz="2200" dirty="0"/>
              <a:t> </a:t>
            </a:r>
            <a:r>
              <a:rPr lang="en-US" sz="2200" dirty="0">
                <a:hlinkClick r:id="rId6"/>
              </a:rPr>
              <a:t>http://sites.nationalacademies.org/PGA/RAP/index.htm</a:t>
            </a:r>
            <a:endParaRPr lang="en-US" sz="2200" dirty="0"/>
          </a:p>
          <a:p>
            <a:pPr marL="933294" lvl="2" indent="-380812">
              <a:lnSpc>
                <a:spcPct val="100000"/>
              </a:lnSpc>
            </a:pPr>
            <a:r>
              <a:rPr lang="en-US" sz="2200" b="1" dirty="0"/>
              <a:t>ASEE:</a:t>
            </a:r>
            <a:r>
              <a:rPr lang="en-US" sz="2200" dirty="0"/>
              <a:t> </a:t>
            </a:r>
            <a:r>
              <a:rPr lang="en-US" sz="2200" dirty="0">
                <a:hlinkClick r:id="rId7"/>
              </a:rPr>
              <a:t>https://nrl.asee.org/</a:t>
            </a:r>
            <a:endParaRPr lang="en-US" sz="2200" b="1" dirty="0" smtClean="0"/>
          </a:p>
          <a:p>
            <a:pPr marL="380812" indent="-380812">
              <a:lnSpc>
                <a:spcPct val="100000"/>
              </a:lnSpc>
            </a:pPr>
            <a:r>
              <a:rPr lang="en-US" sz="2400" b="1" dirty="0" smtClean="0"/>
              <a:t>Interested in a summer internships &amp; work at NRL?</a:t>
            </a:r>
          </a:p>
          <a:p>
            <a:pPr marL="933294" lvl="2" indent="-380812">
              <a:lnSpc>
                <a:spcPct val="100000"/>
              </a:lnSpc>
            </a:pPr>
            <a:r>
              <a:rPr lang="en-US" sz="2200" b="1" dirty="0" smtClean="0"/>
              <a:t>NREIP</a:t>
            </a:r>
            <a:r>
              <a:rPr lang="en-US" sz="2200" dirty="0"/>
              <a:t>: </a:t>
            </a:r>
            <a:r>
              <a:rPr lang="en-US" sz="2200" dirty="0">
                <a:hlinkClick r:id="rId8"/>
              </a:rPr>
              <a:t>https://nreip.asee.org/</a:t>
            </a:r>
            <a:endParaRPr lang="en-US" sz="2200" dirty="0"/>
          </a:p>
          <a:p>
            <a:pPr marL="933294" lvl="2" indent="-380812">
              <a:lnSpc>
                <a:spcPct val="100000"/>
              </a:lnSpc>
            </a:pPr>
            <a:r>
              <a:rPr lang="en-US" sz="2200" b="1" dirty="0"/>
              <a:t>SSEP: </a:t>
            </a:r>
            <a:r>
              <a:rPr lang="en-US" sz="2200" dirty="0">
                <a:hlinkClick r:id="rId9"/>
              </a:rPr>
              <a:t>https://www.nrl.navy.mil/careers/students/ssep</a:t>
            </a:r>
            <a:r>
              <a:rPr lang="en-US" sz="2200" dirty="0" smtClean="0">
                <a:hlinkClick r:id="rId9"/>
              </a:rPr>
              <a:t>/</a:t>
            </a:r>
            <a:endParaRPr lang="en-US" sz="2200" dirty="0"/>
          </a:p>
          <a:p>
            <a:pPr lvl="2" indent="0">
              <a:lnSpc>
                <a:spcPct val="100000"/>
              </a:lnSpc>
              <a:buNone/>
            </a:pPr>
            <a:endParaRPr lang="en-US" sz="2667" dirty="0"/>
          </a:p>
          <a:p>
            <a:pPr marL="380812" lvl="1" indent="-380812">
              <a:lnSpc>
                <a:spcPct val="100000"/>
              </a:lnSpc>
            </a:pPr>
            <a:endParaRPr lang="en-US" sz="2667" dirty="0"/>
          </a:p>
        </p:txBody>
      </p:sp>
    </p:spTree>
    <p:extLst>
      <p:ext uri="{BB962C8B-B14F-4D97-AF65-F5344CB8AC3E}">
        <p14:creationId xmlns:p14="http://schemas.microsoft.com/office/powerpoint/2010/main" val="9474593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566" y="1380881"/>
            <a:ext cx="11026588" cy="1492010"/>
          </a:xfrm>
        </p:spPr>
        <p:txBody>
          <a:bodyPr/>
          <a:lstStyle/>
          <a:p>
            <a:pPr algn="ctr"/>
            <a:r>
              <a:rPr lang="en-US" dirty="0">
                <a:latin typeface="Calibri" panose="020F0502020204030204" pitchFamily="34" charset="0"/>
                <a:ea typeface="Calibri" panose="020F0502020204030204" pitchFamily="34" charset="0"/>
                <a:cs typeface="Times New Roman" panose="02020603050405020304" pitchFamily="18" charset="0"/>
              </a:rPr>
              <a:t>An Update on the Navy’s JEDI-enabled NEPTUNE Data Assimilation System</a:t>
            </a:r>
            <a:br>
              <a:rPr lang="en-US" dirty="0">
                <a:latin typeface="Calibri" panose="020F0502020204030204" pitchFamily="34" charset="0"/>
                <a:ea typeface="Calibri" panose="020F0502020204030204" pitchFamily="34" charset="0"/>
                <a:cs typeface="Times New Roman" panose="02020603050405020304" pitchFamily="18" charset="0"/>
              </a:rPr>
            </a:br>
            <a:endParaRPr lang="en-US" sz="2667" dirty="0"/>
          </a:p>
        </p:txBody>
      </p:sp>
      <p:sp>
        <p:nvSpPr>
          <p:cNvPr id="6" name="Content Placeholder 1"/>
          <p:cNvSpPr>
            <a:spLocks noGrp="1"/>
          </p:cNvSpPr>
          <p:nvPr>
            <p:ph idx="13"/>
          </p:nvPr>
        </p:nvSpPr>
        <p:spPr>
          <a:xfrm>
            <a:off x="224730" y="6017559"/>
            <a:ext cx="6373091" cy="531177"/>
          </a:xfrm>
        </p:spPr>
        <p:txBody>
          <a:bodyPr>
            <a:normAutofit fontScale="92500" lnSpcReduction="10000"/>
          </a:bodyPr>
          <a:lstStyle/>
          <a:p>
            <a:pPr>
              <a:lnSpc>
                <a:spcPct val="100000"/>
              </a:lnSpc>
            </a:pPr>
            <a:r>
              <a:rPr lang="en-US" sz="2000" dirty="0" smtClean="0">
                <a:latin typeface="Calibri" panose="020F0502020204030204" pitchFamily="34" charset="0"/>
                <a:cs typeface="Calibri" panose="020F0502020204030204" pitchFamily="34" charset="0"/>
              </a:rPr>
              <a:t>10</a:t>
            </a:r>
            <a:r>
              <a:rPr lang="en-US" sz="2000" baseline="30000" dirty="0" smtClean="0">
                <a:latin typeface="Calibri" panose="020F0502020204030204" pitchFamily="34" charset="0"/>
                <a:cs typeface="Calibri" panose="020F0502020204030204" pitchFamily="34" charset="0"/>
              </a:rPr>
              <a:t>th</a:t>
            </a:r>
            <a:r>
              <a:rPr lang="en-US" sz="2000" dirty="0" smtClean="0">
                <a:latin typeface="Calibri" panose="020F0502020204030204" pitchFamily="34" charset="0"/>
                <a:cs typeface="Calibri" panose="020F0502020204030204" pitchFamily="34" charset="0"/>
              </a:rPr>
              <a:t> Symposium on the JCSDA </a:t>
            </a:r>
          </a:p>
          <a:p>
            <a:pPr>
              <a:lnSpc>
                <a:spcPct val="100000"/>
              </a:lnSpc>
            </a:pPr>
            <a:r>
              <a:rPr lang="en-US" sz="2000" dirty="0" smtClean="0">
                <a:latin typeface="Calibri" panose="020F0502020204030204" pitchFamily="34" charset="0"/>
                <a:cs typeface="Calibri" panose="020F0502020204030204" pitchFamily="34" charset="0"/>
              </a:rPr>
              <a:t>AMS 2022: January 23 –27, </a:t>
            </a:r>
            <a:r>
              <a:rPr lang="en-US" sz="2000" dirty="0">
                <a:latin typeface="Calibri" panose="020F0502020204030204" pitchFamily="34" charset="0"/>
                <a:cs typeface="Calibri" panose="020F0502020204030204" pitchFamily="34" charset="0"/>
              </a:rPr>
              <a:t>2021  </a:t>
            </a:r>
            <a:r>
              <a:rPr lang="en-US" sz="2000" dirty="0" smtClean="0">
                <a:latin typeface="Calibri" panose="020F0502020204030204" pitchFamily="34" charset="0"/>
                <a:cs typeface="Calibri" panose="020F0502020204030204" pitchFamily="34" charset="0"/>
              </a:rPr>
              <a:t>Virtual</a:t>
            </a:r>
            <a:endParaRPr lang="en-US" sz="2000" dirty="0">
              <a:latin typeface="Calibri" panose="020F0502020204030204" pitchFamily="34" charset="0"/>
              <a:cs typeface="Calibri" panose="020F0502020204030204" pitchFamily="34" charset="0"/>
            </a:endParaRPr>
          </a:p>
        </p:txBody>
      </p:sp>
      <p:sp>
        <p:nvSpPr>
          <p:cNvPr id="5" name="Rectangle 4"/>
          <p:cNvSpPr/>
          <p:nvPr/>
        </p:nvSpPr>
        <p:spPr>
          <a:xfrm>
            <a:off x="1096085" y="2796767"/>
            <a:ext cx="10038229" cy="2701381"/>
          </a:xfrm>
          <a:prstGeom prst="rect">
            <a:avLst/>
          </a:prstGeom>
        </p:spPr>
        <p:txBody>
          <a:bodyPr wrap="square">
            <a:spAutoFit/>
          </a:bodyPr>
          <a:lstStyle/>
          <a:p>
            <a:pPr algn="ctr">
              <a:lnSpc>
                <a:spcPct val="107000"/>
              </a:lnSpc>
              <a:spcAft>
                <a:spcPts val="800"/>
              </a:spcAft>
            </a:pP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Co-authors:  Nancy L. Baker</a:t>
            </a: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Sarah A. King</a:t>
            </a: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Elizabeth A. Satterfield</a:t>
            </a: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Ben C. </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Ruston</a:t>
            </a:r>
            <a:r>
              <a:rPr lang="en-US" baseline="30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2</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Liang Xu</a:t>
            </a: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Alex Reinecke</a:t>
            </a: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James Doyle</a:t>
            </a: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Justin S. Tsu</a:t>
            </a: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John </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Michalakes</a:t>
            </a:r>
            <a:r>
              <a:rPr lang="en-US" baseline="30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3</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Boon </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Chua</a:t>
            </a:r>
            <a:r>
              <a:rPr lang="en-US" baseline="30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4</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Ed </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Zaron</a:t>
            </a:r>
            <a:r>
              <a:rPr lang="en-US" baseline="30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4</a:t>
            </a:r>
            <a:endPar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US" baseline="30000" dirty="0">
                <a:solidFill>
                  <a:schemeClr val="bg1"/>
                </a:solidFill>
                <a:latin typeface="Calibri" panose="020F0502020204030204" pitchFamily="34" charset="0"/>
                <a:ea typeface="Calibri" panose="020F0502020204030204" pitchFamily="34" charset="0"/>
                <a:cs typeface="Times New Roman" panose="02020603050405020304" pitchFamily="18" charset="0"/>
              </a:rPr>
              <a:t>1</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U.S. Naval Research Laboratory, Monterey, </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CA</a:t>
            </a:r>
          </a:p>
          <a:p>
            <a:pPr algn="ctr">
              <a:lnSpc>
                <a:spcPct val="107000"/>
              </a:lnSpc>
            </a:pPr>
            <a:r>
              <a:rPr lang="en-US" baseline="30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2</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JCSDA, </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Boulder, CO</a:t>
            </a:r>
          </a:p>
          <a:p>
            <a:pPr algn="ctr">
              <a:lnSpc>
                <a:spcPct val="107000"/>
              </a:lnSpc>
            </a:pPr>
            <a:r>
              <a:rPr lang="en-US" baseline="30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3</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UCAR</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Boulder, CO</a:t>
            </a:r>
          </a:p>
          <a:p>
            <a:pPr algn="ctr">
              <a:lnSpc>
                <a:spcPct val="107000"/>
              </a:lnSpc>
            </a:pPr>
            <a:r>
              <a:rPr lang="en-US" baseline="30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4</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SAIC</a:t>
            </a:r>
            <a:endPar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Sponsors: Office of Naval Research, </a:t>
            </a: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NRL</a:t>
            </a:r>
          </a:p>
          <a:p>
            <a:pPr algn="ctr">
              <a:lnSpc>
                <a:spcPct val="107000"/>
              </a:lnSpc>
              <a:spcAft>
                <a:spcPts val="800"/>
              </a:spcAft>
            </a:pPr>
            <a:r>
              <a:rPr lang="en-US" sz="2000" b="1" dirty="0" smtClean="0">
                <a:solidFill>
                  <a:schemeClr val="bg2"/>
                </a:solidFill>
                <a:latin typeface="Calibri" panose="020F0502020204030204" pitchFamily="34" charset="0"/>
                <a:ea typeface="Calibri" panose="020F0502020204030204" pitchFamily="34" charset="0"/>
                <a:cs typeface="Times New Roman" panose="02020603050405020304" pitchFamily="18" charset="0"/>
              </a:rPr>
              <a:t>Special Acknowledgements to JCSDA &amp; JEDI Community</a:t>
            </a:r>
            <a:endParaRPr lang="en-US" sz="2000" b="1"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3923994" y="5569325"/>
            <a:ext cx="8111359" cy="388696"/>
          </a:xfrm>
          <a:prstGeom prst="rect">
            <a:avLst/>
          </a:prstGeom>
        </p:spPr>
        <p:txBody>
          <a:bodyPr wrap="square">
            <a:spAutoFit/>
          </a:bodyPr>
          <a:lstStyle/>
          <a:p>
            <a:pPr>
              <a:lnSpc>
                <a:spcPct val="107000"/>
              </a:lnSpc>
              <a:spcAft>
                <a:spcPts val="800"/>
              </a:spcAft>
            </a:pPr>
            <a:r>
              <a:rPr lang="en-US"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NEPTUNE</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Navy Environmental Prediction </a:t>
            </a:r>
            <a:r>
              <a:rPr lang="en-US" dirty="0" err="1">
                <a:solidFill>
                  <a:schemeClr val="bg1"/>
                </a:solidFill>
                <a:latin typeface="Calibri" panose="020F0502020204030204" pitchFamily="34" charset="0"/>
                <a:ea typeface="Calibri" panose="020F0502020204030204" pitchFamily="34" charset="0"/>
                <a:cs typeface="Times New Roman" panose="02020603050405020304" pitchFamily="18" charset="0"/>
              </a:rPr>
              <a:t>sysTem</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Utilizing a </a:t>
            </a:r>
            <a:r>
              <a:rPr lang="en-US" dirty="0" err="1">
                <a:solidFill>
                  <a:schemeClr val="bg1"/>
                </a:solidFill>
                <a:latin typeface="Calibri" panose="020F0502020204030204" pitchFamily="34" charset="0"/>
                <a:ea typeface="Calibri" panose="020F0502020204030204" pitchFamily="34" charset="0"/>
                <a:cs typeface="Times New Roman" panose="02020603050405020304" pitchFamily="18" charset="0"/>
              </a:rPr>
              <a:t>Nonhydrostatic</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Engine </a:t>
            </a:r>
          </a:p>
        </p:txBody>
      </p:sp>
    </p:spTree>
    <p:extLst>
      <p:ext uri="{BB962C8B-B14F-4D97-AF65-F5344CB8AC3E}">
        <p14:creationId xmlns:p14="http://schemas.microsoft.com/office/powerpoint/2010/main" val="3019883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99977" y="280761"/>
            <a:ext cx="8866909" cy="403412"/>
          </a:xfrm>
        </p:spPr>
        <p:txBody>
          <a:bodyPr>
            <a:noAutofit/>
          </a:bodyPr>
          <a:lstStyle/>
          <a:p>
            <a:pPr algn="ctr"/>
            <a:r>
              <a:rPr lang="en-US" sz="3600" dirty="0" smtClean="0">
                <a:latin typeface="Calibri" panose="020F0502020204030204" pitchFamily="34" charset="0"/>
                <a:cs typeface="Calibri" panose="020F0502020204030204" pitchFamily="34" charset="0"/>
              </a:rPr>
              <a:t>NEPTUNE Data Assimilation Enabled by JEDI</a:t>
            </a:r>
            <a:br>
              <a:rPr lang="en-US" sz="3600" dirty="0" smtClean="0">
                <a:latin typeface="Calibri" panose="020F0502020204030204" pitchFamily="34" charset="0"/>
                <a:cs typeface="Calibri" panose="020F0502020204030204" pitchFamily="34" charset="0"/>
              </a:rPr>
            </a:br>
            <a:r>
              <a:rPr lang="en-US" sz="2800" i="1" dirty="0" smtClean="0">
                <a:latin typeface="Calibri" panose="020F0502020204030204" pitchFamily="34" charset="0"/>
                <a:cs typeface="Calibri" panose="020F0502020204030204" pitchFamily="34" charset="0"/>
              </a:rPr>
              <a:t>Joint Effort for Data assimilation Infrastructure</a:t>
            </a:r>
            <a:endParaRPr lang="en-US" sz="2800" i="1" dirty="0">
              <a:latin typeface="Calibri" panose="020F0502020204030204" pitchFamily="34" charset="0"/>
              <a:cs typeface="Calibri" panose="020F0502020204030204" pitchFamily="34" charset="0"/>
            </a:endParaRPr>
          </a:p>
        </p:txBody>
      </p:sp>
      <p:sp>
        <p:nvSpPr>
          <p:cNvPr id="5" name="TextBox 4"/>
          <p:cNvSpPr txBox="1"/>
          <p:nvPr/>
        </p:nvSpPr>
        <p:spPr>
          <a:xfrm>
            <a:off x="198041" y="1103518"/>
            <a:ext cx="11722771" cy="5632311"/>
          </a:xfrm>
          <a:prstGeom prst="rect">
            <a:avLst/>
          </a:prstGeom>
          <a:noFill/>
        </p:spPr>
        <p:txBody>
          <a:bodyPr wrap="square" rtlCol="0">
            <a:spAutoFit/>
          </a:bodyPr>
          <a:lstStyle/>
          <a:p>
            <a:pPr marL="380990" lvl="0" indent="-380990" defTabSz="1219170" fontAlgn="base">
              <a:lnSpc>
                <a:spcPct val="100000"/>
              </a:lnSpc>
              <a:spcBef>
                <a:spcPct val="0"/>
              </a:spcBef>
              <a:spcAft>
                <a:spcPct val="0"/>
              </a:spcAft>
              <a:buFont typeface="Arial" panose="020B0604020202020204" pitchFamily="34" charset="0"/>
              <a:buChar char="•"/>
              <a:defRPr/>
            </a:pPr>
            <a:r>
              <a:rPr lang="en-US" sz="2400" b="1" dirty="0">
                <a:solidFill>
                  <a:srgbClr val="002060"/>
                </a:solidFill>
                <a:latin typeface="Calibri" panose="020F0502020204030204" pitchFamily="34" charset="0"/>
                <a:cs typeface="Calibri" panose="020F0502020204030204" pitchFamily="34" charset="0"/>
              </a:rPr>
              <a:t>NEPTUNE is the Navy’s next-generation </a:t>
            </a:r>
            <a:r>
              <a:rPr lang="en-US" sz="2400" b="1" u="sng" dirty="0">
                <a:solidFill>
                  <a:srgbClr val="002060"/>
                </a:solidFill>
                <a:latin typeface="Calibri" panose="020F0502020204030204" pitchFamily="34" charset="0"/>
                <a:cs typeface="Calibri" panose="020F0502020204030204" pitchFamily="34" charset="0"/>
              </a:rPr>
              <a:t>unified</a:t>
            </a:r>
            <a:r>
              <a:rPr lang="en-US" sz="2400" b="1" dirty="0">
                <a:solidFill>
                  <a:srgbClr val="002060"/>
                </a:solidFill>
                <a:latin typeface="Calibri" panose="020F0502020204030204" pitchFamily="34" charset="0"/>
                <a:cs typeface="Calibri" panose="020F0502020204030204" pitchFamily="34" charset="0"/>
              </a:rPr>
              <a:t> modeling and DA system</a:t>
            </a:r>
          </a:p>
          <a:p>
            <a:pPr marL="990575" lvl="1" indent="-380990" defTabSz="1219170" eaLnBrk="0" fontAlgn="base" hangingPunct="0">
              <a:lnSpc>
                <a:spcPct val="100000"/>
              </a:lnSpc>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Applications – global, limited area, coupled, ESPC, ensembles, TC, </a:t>
            </a:r>
            <a:r>
              <a:rPr lang="en-US" sz="2000" dirty="0" smtClean="0">
                <a:solidFill>
                  <a:srgbClr val="002060"/>
                </a:solidFill>
                <a:latin typeface="Calibri" panose="020F0502020204030204" pitchFamily="34" charset="0"/>
                <a:cs typeface="Calibri" panose="020F0502020204030204" pitchFamily="34" charset="0"/>
              </a:rPr>
              <a:t>…</a:t>
            </a: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Many </a:t>
            </a:r>
            <a:r>
              <a:rPr lang="en-US" sz="2000" dirty="0" smtClean="0">
                <a:solidFill>
                  <a:srgbClr val="002060"/>
                </a:solidFill>
                <a:latin typeface="Calibri" panose="020F0502020204030204" pitchFamily="34" charset="0"/>
                <a:cs typeface="Calibri" panose="020F0502020204030204" pitchFamily="34" charset="0"/>
              </a:rPr>
              <a:t>DA </a:t>
            </a:r>
            <a:r>
              <a:rPr lang="en-US" sz="2000" dirty="0">
                <a:solidFill>
                  <a:srgbClr val="002060"/>
                </a:solidFill>
                <a:latin typeface="Calibri" panose="020F0502020204030204" pitchFamily="34" charset="0"/>
                <a:cs typeface="Calibri" panose="020F0502020204030204" pitchFamily="34" charset="0"/>
              </a:rPr>
              <a:t>components are provided </a:t>
            </a:r>
            <a:r>
              <a:rPr lang="en-US" sz="2000" dirty="0" smtClean="0">
                <a:solidFill>
                  <a:srgbClr val="002060"/>
                </a:solidFill>
                <a:latin typeface="Calibri" panose="020F0502020204030204" pitchFamily="34" charset="0"/>
                <a:cs typeface="Calibri" panose="020F0502020204030204" pitchFamily="34" charset="0"/>
              </a:rPr>
              <a:t>through </a:t>
            </a:r>
            <a:r>
              <a:rPr lang="en-US" sz="2000" dirty="0" smtClean="0">
                <a:solidFill>
                  <a:srgbClr val="002060"/>
                </a:solidFill>
                <a:latin typeface="Calibri" panose="020F0502020204030204" pitchFamily="34" charset="0"/>
                <a:ea typeface="Calibri" panose="020F0502020204030204" pitchFamily="34" charset="0"/>
                <a:cs typeface="Calibri" panose="020F0502020204030204" pitchFamily="34" charset="0"/>
              </a:rPr>
              <a:t>JCSDA &amp; JEDI</a:t>
            </a: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smtClean="0">
                <a:solidFill>
                  <a:srgbClr val="002060"/>
                </a:solidFill>
                <a:latin typeface="Calibri" panose="020F0502020204030204" pitchFamily="34" charset="0"/>
                <a:ea typeface="Calibri" panose="020F0502020204030204" pitchFamily="34" charset="0"/>
                <a:cs typeface="Calibri" panose="020F0502020204030204" pitchFamily="34" charset="0"/>
              </a:rPr>
              <a:t>Initial target for the global model application is 3DVar—eventual target is hybrid 4DVar</a:t>
            </a:r>
            <a:endParaRPr lang="en-US"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Leveraging community based tools (JCSDA, JEDI, </a:t>
            </a:r>
            <a:r>
              <a:rPr lang="en-US" sz="2000" dirty="0" err="1" smtClean="0">
                <a:solidFill>
                  <a:srgbClr val="002060"/>
                </a:solidFill>
                <a:latin typeface="Calibri" panose="020F0502020204030204" pitchFamily="34" charset="0"/>
                <a:cs typeface="Calibri" panose="020F0502020204030204" pitchFamily="34" charset="0"/>
              </a:rPr>
              <a:t>METplus</a:t>
            </a:r>
            <a:r>
              <a:rPr lang="en-US" sz="2000" dirty="0" smtClean="0">
                <a:solidFill>
                  <a:srgbClr val="002060"/>
                </a:solidFill>
                <a:latin typeface="Calibri" panose="020F0502020204030204" pitchFamily="34" charset="0"/>
                <a:cs typeface="Calibri" panose="020F0502020204030204" pitchFamily="34" charset="0"/>
              </a:rPr>
              <a:t>)</a:t>
            </a:r>
            <a:endParaRPr lang="en-US" sz="2000" dirty="0">
              <a:solidFill>
                <a:srgbClr val="002060"/>
              </a:solidFill>
              <a:latin typeface="Calibri" panose="020F0502020204030204" pitchFamily="34" charset="0"/>
              <a:cs typeface="Calibri" panose="020F0502020204030204" pitchFamily="34" charset="0"/>
            </a:endParaRPr>
          </a:p>
          <a:p>
            <a:pPr marL="990575" lvl="1" indent="-380990" defTabSz="1219170" eaLnBrk="0" fontAlgn="base" hangingPunct="0">
              <a:lnSpc>
                <a:spcPct val="100000"/>
              </a:lnSpc>
              <a:spcBef>
                <a:spcPct val="0"/>
              </a:spcBef>
              <a:spcAft>
                <a:spcPct val="0"/>
              </a:spcAft>
              <a:buFont typeface="Arial" panose="020B0604020202020204" pitchFamily="34" charset="0"/>
              <a:buChar char="•"/>
              <a:defRPr/>
            </a:pPr>
            <a:endParaRPr lang="en-US" sz="1200" dirty="0" smtClean="0">
              <a:solidFill>
                <a:srgbClr val="002060"/>
              </a:solidFill>
              <a:latin typeface="Calibri" panose="020F0502020204030204" pitchFamily="34" charset="0"/>
              <a:cs typeface="Calibri" panose="020F0502020204030204" pitchFamily="34" charset="0"/>
            </a:endParaRPr>
          </a:p>
          <a:p>
            <a:pPr marL="380990" indent="-380990" defTabSz="1219170" fontAlgn="base">
              <a:spcBef>
                <a:spcPct val="0"/>
              </a:spcBef>
              <a:spcAft>
                <a:spcPct val="0"/>
              </a:spcAft>
              <a:buFont typeface="Arial" panose="020B0604020202020204" pitchFamily="34" charset="0"/>
              <a:buChar char="•"/>
              <a:defRPr/>
            </a:pPr>
            <a:r>
              <a:rPr lang="en-US" sz="2400" b="1" dirty="0">
                <a:solidFill>
                  <a:srgbClr val="002060"/>
                </a:solidFill>
                <a:latin typeface="Calibri" panose="020F0502020204030204" pitchFamily="34" charset="0"/>
                <a:cs typeface="Calibri" panose="020F0502020204030204" pitchFamily="34" charset="0"/>
              </a:rPr>
              <a:t>NEPTUNE Model</a:t>
            </a: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Three-dimensional spectral element model on a cubed sphere </a:t>
            </a:r>
            <a:r>
              <a:rPr lang="en-US" sz="2000" dirty="0" smtClean="0">
                <a:solidFill>
                  <a:srgbClr val="002060"/>
                </a:solidFill>
                <a:latin typeface="Calibri" panose="020F0502020204030204" pitchFamily="34" charset="0"/>
                <a:cs typeface="Calibri" panose="020F0502020204030204" pitchFamily="34" charset="0"/>
              </a:rPr>
              <a:t>representation</a:t>
            </a:r>
            <a:endParaRPr lang="en-US" sz="2000" dirty="0">
              <a:solidFill>
                <a:srgbClr val="002060"/>
              </a:solidFill>
              <a:latin typeface="Calibri" panose="020F0502020204030204" pitchFamily="34" charset="0"/>
              <a:cs typeface="Calibri" panose="020F0502020204030204" pitchFamily="34" charset="0"/>
            </a:endParaRP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Fully compressible, deep atmosphere, non-hydrostatic equation </a:t>
            </a:r>
            <a:r>
              <a:rPr lang="en-US" sz="2000" dirty="0" smtClean="0">
                <a:solidFill>
                  <a:srgbClr val="002060"/>
                </a:solidFill>
                <a:latin typeface="Calibri" panose="020F0502020204030204" pitchFamily="34" charset="0"/>
                <a:cs typeface="Calibri" panose="020F0502020204030204" pitchFamily="34" charset="0"/>
              </a:rPr>
              <a:t>set</a:t>
            </a:r>
            <a:endParaRPr lang="en-US" sz="2000" dirty="0">
              <a:solidFill>
                <a:srgbClr val="002060"/>
              </a:solidFill>
              <a:latin typeface="Calibri" panose="020F0502020204030204" pitchFamily="34" charset="0"/>
              <a:cs typeface="Calibri" panose="020F0502020204030204" pitchFamily="34" charset="0"/>
            </a:endParaRP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Designed to be highly scalable to meet future </a:t>
            </a:r>
            <a:r>
              <a:rPr lang="en-US" sz="2000" dirty="0" err="1">
                <a:solidFill>
                  <a:srgbClr val="002060"/>
                </a:solidFill>
                <a:latin typeface="Calibri" panose="020F0502020204030204" pitchFamily="34" charset="0"/>
                <a:cs typeface="Calibri" panose="020F0502020204030204" pitchFamily="34" charset="0"/>
              </a:rPr>
              <a:t>exascale</a:t>
            </a:r>
            <a:r>
              <a:rPr lang="en-US" sz="2000" dirty="0">
                <a:solidFill>
                  <a:srgbClr val="002060"/>
                </a:solidFill>
                <a:latin typeface="Calibri" panose="020F0502020204030204" pitchFamily="34" charset="0"/>
                <a:cs typeface="Calibri" panose="020F0502020204030204" pitchFamily="34" charset="0"/>
              </a:rPr>
              <a:t> computational </a:t>
            </a:r>
            <a:r>
              <a:rPr lang="en-US" sz="2000" dirty="0" smtClean="0">
                <a:solidFill>
                  <a:srgbClr val="002060"/>
                </a:solidFill>
                <a:latin typeface="Calibri" panose="020F0502020204030204" pitchFamily="34" charset="0"/>
                <a:cs typeface="Calibri" panose="020F0502020204030204" pitchFamily="34" charset="0"/>
              </a:rPr>
              <a:t>challenges</a:t>
            </a:r>
            <a:endParaRPr lang="en-US" sz="2000" dirty="0">
              <a:solidFill>
                <a:srgbClr val="002060"/>
              </a:solidFill>
              <a:latin typeface="Calibri" panose="020F0502020204030204" pitchFamily="34" charset="0"/>
              <a:cs typeface="Calibri" panose="020F0502020204030204" pitchFamily="34" charset="0"/>
            </a:endParaRP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NEPTUNE utilizes the common community physic package (CCPP) and the NOAH </a:t>
            </a:r>
            <a:r>
              <a:rPr lang="en-US" sz="2000" dirty="0" smtClean="0">
                <a:solidFill>
                  <a:srgbClr val="002060"/>
                </a:solidFill>
                <a:latin typeface="Calibri" panose="020F0502020204030204" pitchFamily="34" charset="0"/>
                <a:cs typeface="Calibri" panose="020F0502020204030204" pitchFamily="34" charset="0"/>
              </a:rPr>
              <a:t>LSM </a:t>
            </a:r>
          </a:p>
          <a:p>
            <a:pPr marL="990575" lvl="1" indent="-380990" defTabSz="1219170" eaLnBrk="0" fontAlgn="base" hangingPunct="0">
              <a:spcBef>
                <a:spcPct val="0"/>
              </a:spcBef>
              <a:spcAft>
                <a:spcPct val="0"/>
              </a:spcAft>
              <a:buFont typeface="Arial" panose="020B0604020202020204" pitchFamily="34" charset="0"/>
              <a:buChar char="•"/>
              <a:defRPr/>
            </a:pPr>
            <a:r>
              <a:rPr lang="en-US" sz="2000" i="1" dirty="0" smtClean="0">
                <a:solidFill>
                  <a:srgbClr val="002060"/>
                </a:solidFill>
                <a:latin typeface="Calibri" panose="020F0502020204030204" pitchFamily="34" charset="0"/>
                <a:cs typeface="Calibri" panose="020F0502020204030204" pitchFamily="34" charset="0"/>
              </a:rPr>
              <a:t>See AMS WAF/NWP: Presentations by Alex Reinecke and Jim Doyle  </a:t>
            </a:r>
            <a:endParaRPr lang="en-US" sz="2000" i="1" dirty="0">
              <a:solidFill>
                <a:srgbClr val="002060"/>
              </a:solidFill>
              <a:latin typeface="Calibri" panose="020F0502020204030204" pitchFamily="34" charset="0"/>
              <a:cs typeface="Calibri" panose="020F0502020204030204" pitchFamily="34" charset="0"/>
            </a:endParaRPr>
          </a:p>
          <a:p>
            <a:pPr marL="990575" lvl="1" indent="-380990" defTabSz="1219170" eaLnBrk="0" fontAlgn="base" hangingPunct="0">
              <a:lnSpc>
                <a:spcPct val="100000"/>
              </a:lnSpc>
              <a:spcBef>
                <a:spcPct val="0"/>
              </a:spcBef>
              <a:spcAft>
                <a:spcPct val="0"/>
              </a:spcAft>
              <a:buFont typeface="Arial" panose="020B0604020202020204" pitchFamily="34" charset="0"/>
              <a:buChar char="•"/>
              <a:defRPr/>
            </a:pPr>
            <a:endParaRPr lang="en-US" sz="1200" dirty="0">
              <a:solidFill>
                <a:srgbClr val="002060"/>
              </a:solidFill>
              <a:latin typeface="Calibri" panose="020F0502020204030204" pitchFamily="34" charset="0"/>
              <a:cs typeface="Calibri" panose="020F0502020204030204" pitchFamily="34" charset="0"/>
            </a:endParaRPr>
          </a:p>
          <a:p>
            <a:pPr marL="380990" indent="-380990" defTabSz="1219170" fontAlgn="base">
              <a:spcBef>
                <a:spcPct val="0"/>
              </a:spcBef>
              <a:spcAft>
                <a:spcPct val="0"/>
              </a:spcAft>
              <a:buFont typeface="Arial" panose="020B0604020202020204" pitchFamily="34" charset="0"/>
              <a:buChar char="•"/>
              <a:defRPr/>
            </a:pPr>
            <a:r>
              <a:rPr lang="en-US" sz="2400" b="1" dirty="0">
                <a:solidFill>
                  <a:srgbClr val="002060"/>
                </a:solidFill>
                <a:latin typeface="Calibri" panose="020F0502020204030204" pitchFamily="34" charset="0"/>
                <a:cs typeface="Calibri" panose="020F0502020204030204" pitchFamily="34" charset="0"/>
              </a:rPr>
              <a:t>An Ambitious Timeline … </a:t>
            </a: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smtClean="0">
                <a:solidFill>
                  <a:srgbClr val="002060"/>
                </a:solidFill>
                <a:latin typeface="Calibri" panose="020F0502020204030204" pitchFamily="34" charset="0"/>
                <a:cs typeface="Calibri" panose="020F0502020204030204" pitchFamily="34" charset="0"/>
              </a:rPr>
              <a:t>Target: </a:t>
            </a:r>
            <a:r>
              <a:rPr lang="en-US" sz="2000" dirty="0">
                <a:solidFill>
                  <a:srgbClr val="002060"/>
                </a:solidFill>
                <a:latin typeface="Calibri" panose="020F0502020204030204" pitchFamily="34" charset="0"/>
                <a:cs typeface="Calibri" panose="020F0502020204030204" pitchFamily="34" charset="0"/>
              </a:rPr>
              <a:t>Global Atmospheric Prediction System ~ 8 km/100 levels with JEDI-enabled 3DVar</a:t>
            </a: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a:solidFill>
                  <a:srgbClr val="002060"/>
                </a:solidFill>
                <a:latin typeface="Calibri" panose="020F0502020204030204" pitchFamily="34" charset="0"/>
                <a:cs typeface="Calibri" panose="020F0502020204030204" pitchFamily="34" charset="0"/>
              </a:rPr>
              <a:t>Code “soft freeze” end of September 2022. Code “hard freeze” for transition testing by the end of March 2023. Code delivery by the end of September </a:t>
            </a:r>
            <a:r>
              <a:rPr lang="en-US" sz="2000" dirty="0" smtClean="0">
                <a:solidFill>
                  <a:srgbClr val="002060"/>
                </a:solidFill>
                <a:latin typeface="Calibri" panose="020F0502020204030204" pitchFamily="34" charset="0"/>
                <a:cs typeface="Calibri" panose="020F0502020204030204" pitchFamily="34" charset="0"/>
              </a:rPr>
              <a:t>2023</a:t>
            </a:r>
            <a:endParaRPr lang="en-US" sz="2000" dirty="0">
              <a:solidFill>
                <a:srgbClr val="002060"/>
              </a:solidFill>
              <a:latin typeface="Calibri" panose="020F0502020204030204" pitchFamily="34" charset="0"/>
              <a:cs typeface="Calibri" panose="020F0502020204030204" pitchFamily="34" charset="0"/>
            </a:endParaRPr>
          </a:p>
          <a:p>
            <a:pPr marL="990575" lvl="1" indent="-380990" defTabSz="1219170" eaLnBrk="0" fontAlgn="base" hangingPunct="0">
              <a:spcBef>
                <a:spcPct val="0"/>
              </a:spcBef>
              <a:spcAft>
                <a:spcPct val="0"/>
              </a:spcAft>
              <a:buFont typeface="Arial" panose="020B0604020202020204" pitchFamily="34" charset="0"/>
              <a:buChar char="•"/>
              <a:defRPr/>
            </a:pPr>
            <a:r>
              <a:rPr lang="en-US" sz="2000" dirty="0" smtClean="0">
                <a:solidFill>
                  <a:srgbClr val="002060"/>
                </a:solidFill>
                <a:latin typeface="Calibri" panose="020F0502020204030204" pitchFamily="34" charset="0"/>
                <a:cs typeface="Calibri" panose="020F0502020204030204" pitchFamily="34" charset="0"/>
              </a:rPr>
              <a:t>We have </a:t>
            </a:r>
            <a:r>
              <a:rPr lang="en-US" sz="2000" dirty="0">
                <a:solidFill>
                  <a:srgbClr val="002060"/>
                </a:solidFill>
                <a:latin typeface="Calibri" panose="020F0502020204030204" pitchFamily="34" charset="0"/>
                <a:cs typeface="Calibri" panose="020F0502020204030204" pitchFamily="34" charset="0"/>
              </a:rPr>
              <a:t>ongoing requirements for development and support of current </a:t>
            </a:r>
            <a:r>
              <a:rPr lang="en-US" sz="2000" dirty="0" smtClean="0">
                <a:solidFill>
                  <a:srgbClr val="002060"/>
                </a:solidFill>
                <a:latin typeface="Calibri" panose="020F0502020204030204" pitchFamily="34" charset="0"/>
                <a:cs typeface="Calibri" panose="020F0502020204030204" pitchFamily="34" charset="0"/>
              </a:rPr>
              <a:t>NWP systems</a:t>
            </a:r>
            <a:endParaRPr lang="en-US" sz="2000" dirty="0">
              <a:solidFill>
                <a:srgbClr val="002060"/>
              </a:solidFill>
              <a:latin typeface="Calibri" panose="020F0502020204030204" pitchFamily="34" charset="0"/>
              <a:cs typeface="Calibri" panose="020F0502020204030204" pitchFamily="34" charset="0"/>
            </a:endParaRPr>
          </a:p>
        </p:txBody>
      </p:sp>
      <p:sp>
        <p:nvSpPr>
          <p:cNvPr id="10" name="Slide Number Placeholder 9"/>
          <p:cNvSpPr>
            <a:spLocks noGrp="1"/>
          </p:cNvSpPr>
          <p:nvPr>
            <p:ph type="sldNum" sz="quarter" idx="10"/>
          </p:nvPr>
        </p:nvSpPr>
        <p:spPr>
          <a:xfrm>
            <a:off x="9033883" y="6356356"/>
            <a:ext cx="2743200" cy="365125"/>
          </a:xfrm>
        </p:spPr>
        <p:txBody>
          <a:bodyPr vert="horz" lIns="0" tIns="0" rIns="0" bIns="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3</a:t>
            </a:fld>
            <a:endParaRPr lang="en-US" sz="2000" b="1" dirty="0">
              <a:solidFill>
                <a:srgbClr val="1B365D"/>
              </a:solidFill>
              <a:latin typeface="Arial" pitchFamily="34" charset="0"/>
            </a:endParaRPr>
          </a:p>
        </p:txBody>
      </p:sp>
    </p:spTree>
    <p:extLst>
      <p:ext uri="{BB962C8B-B14F-4D97-AF65-F5344CB8AC3E}">
        <p14:creationId xmlns:p14="http://schemas.microsoft.com/office/powerpoint/2010/main" val="2189471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94617" y="280761"/>
            <a:ext cx="8866909" cy="403412"/>
          </a:xfrm>
        </p:spPr>
        <p:txBody>
          <a:bodyPr>
            <a:noAutofit/>
          </a:bodyPr>
          <a:lstStyle/>
          <a:p>
            <a:r>
              <a:rPr lang="en-US" sz="3600" dirty="0">
                <a:latin typeface="Calibri" panose="020F0502020204030204" pitchFamily="34" charset="0"/>
                <a:cs typeface="Calibri" panose="020F0502020204030204" pitchFamily="34" charset="0"/>
              </a:rPr>
              <a:t>JCSDA Partnership </a:t>
            </a:r>
          </a:p>
        </p:txBody>
      </p:sp>
      <p:sp>
        <p:nvSpPr>
          <p:cNvPr id="5" name="TextBox 4"/>
          <p:cNvSpPr txBox="1"/>
          <p:nvPr/>
        </p:nvSpPr>
        <p:spPr>
          <a:xfrm>
            <a:off x="53593" y="1306718"/>
            <a:ext cx="6574479" cy="5002588"/>
          </a:xfrm>
          <a:prstGeom prst="rect">
            <a:avLst/>
          </a:prstGeom>
          <a:noFill/>
        </p:spPr>
        <p:txBody>
          <a:bodyPr wrap="square" rtlCol="0">
            <a:spAutoFit/>
          </a:bodyPr>
          <a:lstStyle/>
          <a:p>
            <a:pPr marL="380990" indent="-380990" defTabSz="914377">
              <a:lnSpc>
                <a:spcPct val="110000"/>
              </a:lnSpc>
              <a:spcAft>
                <a:spcPts val="1200"/>
              </a:spcAft>
              <a:buFont typeface="Arial" panose="020B0604020202020204" pitchFamily="34" charset="0"/>
              <a:buChar char="•"/>
            </a:pPr>
            <a:r>
              <a:rPr lang="en-US" sz="2400" dirty="0">
                <a:solidFill>
                  <a:srgbClr val="002060"/>
                </a:solidFill>
                <a:latin typeface="Calibri" panose="020F0502020204030204" pitchFamily="34" charset="0"/>
                <a:cs typeface="Calibri" panose="020F0502020204030204" pitchFamily="34" charset="0"/>
              </a:rPr>
              <a:t>The need for community partnership for DA grew out of </a:t>
            </a:r>
            <a:r>
              <a:rPr lang="en-US" sz="2400" b="1" dirty="0">
                <a:solidFill>
                  <a:srgbClr val="002060"/>
                </a:solidFill>
                <a:latin typeface="Calibri" panose="020F0502020204030204" pitchFamily="34" charset="0"/>
                <a:cs typeface="Calibri" panose="020F0502020204030204" pitchFamily="34" charset="0"/>
              </a:rPr>
              <a:t>rapidly evolving observing system capabilities and earth system science </a:t>
            </a:r>
          </a:p>
          <a:p>
            <a:pPr marL="380990" indent="-380990" defTabSz="1219170" fontAlgn="base">
              <a:lnSpc>
                <a:spcPct val="110000"/>
              </a:lnSpc>
              <a:spcAft>
                <a:spcPts val="1200"/>
              </a:spcAft>
              <a:buFont typeface="Arial" panose="020B0604020202020204" pitchFamily="34" charset="0"/>
              <a:buChar char="•"/>
            </a:pPr>
            <a:r>
              <a:rPr lang="en-US" sz="2400" dirty="0">
                <a:solidFill>
                  <a:srgbClr val="002060"/>
                </a:solidFill>
                <a:latin typeface="Calibri" panose="020F0502020204030204" pitchFamily="34" charset="0"/>
                <a:cs typeface="Calibri" panose="020F0502020204030204" pitchFamily="34" charset="0"/>
              </a:rPr>
              <a:t>NRL is partnering with the JCSDA </a:t>
            </a:r>
            <a:r>
              <a:rPr lang="en-US" sz="2400" dirty="0" smtClean="0">
                <a:solidFill>
                  <a:srgbClr val="002060"/>
                </a:solidFill>
                <a:latin typeface="Calibri" panose="020F0502020204030204" pitchFamily="34" charset="0"/>
                <a:cs typeface="Calibri" panose="020F0502020204030204" pitchFamily="34" charset="0"/>
              </a:rPr>
              <a:t>and the Joint </a:t>
            </a:r>
            <a:r>
              <a:rPr lang="en-US" sz="2400" dirty="0">
                <a:solidFill>
                  <a:srgbClr val="002060"/>
                </a:solidFill>
                <a:latin typeface="Calibri" panose="020F0502020204030204" pitchFamily="34" charset="0"/>
                <a:cs typeface="Calibri" panose="020F0502020204030204" pitchFamily="34" charset="0"/>
              </a:rPr>
              <a:t>Effort for Data assimilation Integration (JEDI) project to develop, improve, and maintain the common infrastructure required for DA.  </a:t>
            </a:r>
          </a:p>
          <a:p>
            <a:pPr marL="380990" indent="-380990" defTabSz="914377">
              <a:lnSpc>
                <a:spcPct val="110000"/>
              </a:lnSpc>
              <a:spcAft>
                <a:spcPts val="1200"/>
              </a:spcAft>
              <a:buFont typeface="Arial" panose="020B0604020202020204" pitchFamily="34" charset="0"/>
              <a:buChar char="•"/>
            </a:pPr>
            <a:r>
              <a:rPr lang="en-US" sz="2400" dirty="0">
                <a:solidFill>
                  <a:srgbClr val="002060"/>
                </a:solidFill>
                <a:latin typeface="Calibri" panose="020F0502020204030204" pitchFamily="34" charset="0"/>
                <a:cs typeface="Calibri" panose="020F0502020204030204" pitchFamily="34" charset="0"/>
              </a:rPr>
              <a:t>We are responsible for the development of the </a:t>
            </a:r>
            <a:r>
              <a:rPr lang="en-US" sz="2400" b="1" dirty="0">
                <a:solidFill>
                  <a:srgbClr val="002060"/>
                </a:solidFill>
                <a:latin typeface="Calibri" panose="020F0502020204030204" pitchFamily="34" charset="0"/>
                <a:cs typeface="Calibri" panose="020F0502020204030204" pitchFamily="34" charset="0"/>
              </a:rPr>
              <a:t>Navy-specific components</a:t>
            </a:r>
          </a:p>
          <a:p>
            <a:pPr marL="380990" indent="-380990" defTabSz="914377">
              <a:lnSpc>
                <a:spcPct val="110000"/>
              </a:lnSpc>
              <a:spcAft>
                <a:spcPts val="1200"/>
              </a:spcAft>
              <a:buFont typeface="Arial" panose="020B0604020202020204" pitchFamily="34" charset="0"/>
              <a:buChar char="•"/>
            </a:pPr>
            <a:r>
              <a:rPr lang="en-US" sz="2400" dirty="0">
                <a:solidFill>
                  <a:srgbClr val="002060"/>
                </a:solidFill>
                <a:latin typeface="Calibri" panose="020F0502020204030204" pitchFamily="34" charset="0"/>
                <a:cs typeface="Calibri" panose="020F0502020204030204" pitchFamily="34" charset="0"/>
              </a:rPr>
              <a:t>JEDI represents a </a:t>
            </a:r>
            <a:r>
              <a:rPr lang="en-US" sz="2400" b="1" dirty="0">
                <a:solidFill>
                  <a:srgbClr val="002060"/>
                </a:solidFill>
                <a:latin typeface="Calibri" panose="020F0502020204030204" pitchFamily="34" charset="0"/>
                <a:cs typeface="Calibri" panose="020F0502020204030204" pitchFamily="34" charset="0"/>
              </a:rPr>
              <a:t>paradigm shift </a:t>
            </a:r>
            <a:r>
              <a:rPr lang="en-US" sz="2400" dirty="0">
                <a:solidFill>
                  <a:srgbClr val="002060"/>
                </a:solidFill>
                <a:latin typeface="Calibri" panose="020F0502020204030204" pitchFamily="34" charset="0"/>
                <a:cs typeface="Calibri" panose="020F0502020204030204" pitchFamily="34" charset="0"/>
              </a:rPr>
              <a:t>for Navy DA research, development.</a:t>
            </a:r>
            <a:endParaRPr lang="en-US" sz="2400" kern="0" dirty="0">
              <a:solidFill>
                <a:srgbClr val="002060"/>
              </a:solidFill>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stretch>
            <a:fillRect/>
          </a:stretch>
        </p:blipFill>
        <p:spPr>
          <a:xfrm>
            <a:off x="6787096" y="1488903"/>
            <a:ext cx="4982039" cy="2954176"/>
          </a:xfrm>
          <a:prstGeom prst="rect">
            <a:avLst/>
          </a:prstGeom>
        </p:spPr>
      </p:pic>
      <p:sp>
        <p:nvSpPr>
          <p:cNvPr id="8" name="TextBox 7"/>
          <p:cNvSpPr txBox="1"/>
          <p:nvPr/>
        </p:nvSpPr>
        <p:spPr>
          <a:xfrm>
            <a:off x="6756400" y="5084926"/>
            <a:ext cx="4947921" cy="1015663"/>
          </a:xfrm>
          <a:prstGeom prst="rect">
            <a:avLst/>
          </a:prstGeom>
          <a:noFill/>
        </p:spPr>
        <p:txBody>
          <a:bodyPr wrap="square" rtlCol="0">
            <a:spAutoFit/>
          </a:bodyPr>
          <a:lstStyle/>
          <a:p>
            <a:pPr algn="ctr" defTabSz="914377"/>
            <a:r>
              <a:rPr lang="en-US" sz="2000" b="1" dirty="0">
                <a:solidFill>
                  <a:srgbClr val="1B365D"/>
                </a:solidFill>
                <a:latin typeface="Calibri" panose="020F0502020204030204" pitchFamily="34" charset="0"/>
                <a:cs typeface="Calibri" panose="020F0502020204030204" pitchFamily="34" charset="0"/>
              </a:rPr>
              <a:t>One system with multiple configurations for Earth system DA.  Share as much as possible without imposing a single approach</a:t>
            </a:r>
            <a:r>
              <a:rPr lang="en-US" sz="2000" dirty="0">
                <a:solidFill>
                  <a:srgbClr val="1B365D"/>
                </a:solidFill>
                <a:latin typeface="Calibri" panose="020F0502020204030204" pitchFamily="34" charset="0"/>
                <a:cs typeface="Calibri" panose="020F0502020204030204" pitchFamily="34" charset="0"/>
              </a:rPr>
              <a:t>.</a:t>
            </a:r>
          </a:p>
        </p:txBody>
      </p:sp>
      <p:sp>
        <p:nvSpPr>
          <p:cNvPr id="10" name="Slide Number Placeholder 9"/>
          <p:cNvSpPr>
            <a:spLocks noGrp="1"/>
          </p:cNvSpPr>
          <p:nvPr>
            <p:ph type="sldNum" sz="quarter" idx="10"/>
          </p:nvPr>
        </p:nvSpPr>
        <p:spPr>
          <a:xfrm>
            <a:off x="9025935" y="6356356"/>
            <a:ext cx="2743200" cy="365125"/>
          </a:xfrm>
        </p:spPr>
        <p:txBody>
          <a:bodyPr vert="horz" lIns="0" tIns="0" rIns="0" bIns="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4</a:t>
            </a:fld>
            <a:endParaRPr lang="en-US" sz="2000" b="1" dirty="0">
              <a:solidFill>
                <a:srgbClr val="1B365D"/>
              </a:solidFill>
              <a:latin typeface="Arial" pitchFamily="34" charset="0"/>
            </a:endParaRPr>
          </a:p>
        </p:txBody>
      </p:sp>
    </p:spTree>
    <p:extLst>
      <p:ext uri="{BB962C8B-B14F-4D97-AF65-F5344CB8AC3E}">
        <p14:creationId xmlns:p14="http://schemas.microsoft.com/office/powerpoint/2010/main" val="646988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94617" y="280761"/>
            <a:ext cx="8866909" cy="403412"/>
          </a:xfrm>
        </p:spPr>
        <p:txBody>
          <a:bodyPr>
            <a:noAutofit/>
          </a:bodyPr>
          <a:lstStyle/>
          <a:p>
            <a:r>
              <a:rPr lang="en-US" sz="3600" dirty="0" smtClean="0">
                <a:latin typeface="Calibri" panose="020F0502020204030204" pitchFamily="34" charset="0"/>
                <a:cs typeface="Calibri" panose="020F0502020204030204" pitchFamily="34" charset="0"/>
              </a:rPr>
              <a:t>Approach for JEDI-enabled NEPTUNE DA</a:t>
            </a:r>
            <a:endParaRPr lang="en-US" sz="3600" dirty="0">
              <a:latin typeface="Calibri" panose="020F0502020204030204" pitchFamily="34" charset="0"/>
              <a:cs typeface="Calibri" panose="020F0502020204030204" pitchFamily="34" charset="0"/>
            </a:endParaRPr>
          </a:p>
        </p:txBody>
      </p:sp>
      <p:sp>
        <p:nvSpPr>
          <p:cNvPr id="5" name="TextBox 4"/>
          <p:cNvSpPr txBox="1"/>
          <p:nvPr/>
        </p:nvSpPr>
        <p:spPr>
          <a:xfrm>
            <a:off x="53592" y="1402133"/>
            <a:ext cx="6808384" cy="4770537"/>
          </a:xfrm>
          <a:prstGeom prst="rect">
            <a:avLst/>
          </a:prstGeom>
          <a:noFill/>
        </p:spPr>
        <p:txBody>
          <a:bodyPr wrap="square" rtlCol="0">
            <a:spAutoFit/>
          </a:bodyPr>
          <a:lstStyle/>
          <a:p>
            <a:pPr marL="380990" indent="-380990" defTabSz="914377">
              <a:spcAft>
                <a:spcPts val="800"/>
              </a:spcAft>
              <a:buFont typeface="Arial" panose="020B0604020202020204" pitchFamily="34" charset="0"/>
              <a:buChar char="•"/>
            </a:pPr>
            <a:r>
              <a:rPr lang="en-US" sz="2400" dirty="0" smtClean="0">
                <a:solidFill>
                  <a:srgbClr val="002060"/>
                </a:solidFill>
                <a:latin typeface="Calibri" panose="020F0502020204030204" pitchFamily="34" charset="0"/>
                <a:cs typeface="Calibri" panose="020F0502020204030204" pitchFamily="34" charset="0"/>
              </a:rPr>
              <a:t>Compressed timeline </a:t>
            </a:r>
            <a:r>
              <a:rPr lang="en-US" sz="2400" dirty="0" smtClean="0">
                <a:solidFill>
                  <a:srgbClr val="002060"/>
                </a:solidFill>
                <a:latin typeface="Calibri" panose="020F0502020204030204" pitchFamily="34" charset="0"/>
                <a:cs typeface="Calibri" panose="020F0502020204030204" pitchFamily="34" charset="0"/>
                <a:sym typeface="Wingdings" panose="05000000000000000000" pitchFamily="2" charset="2"/>
              </a:rPr>
              <a:t> we are adapting Navy NWP components for NEPTUNE where feasible</a:t>
            </a:r>
            <a:endParaRPr lang="en-US" sz="2400" dirty="0" smtClean="0">
              <a:solidFill>
                <a:srgbClr val="002060"/>
              </a:solidFill>
              <a:latin typeface="Calibri" panose="020F0502020204030204" pitchFamily="34" charset="0"/>
              <a:cs typeface="Calibri" panose="020F0502020204030204" pitchFamily="34" charset="0"/>
            </a:endParaRPr>
          </a:p>
          <a:p>
            <a:pPr marL="380990" indent="-380990" defTabSz="914377">
              <a:spcAft>
                <a:spcPts val="800"/>
              </a:spcAft>
              <a:buFont typeface="Arial" panose="020B0604020202020204" pitchFamily="34" charset="0"/>
              <a:buChar char="•"/>
            </a:pPr>
            <a:r>
              <a:rPr lang="en-US" sz="2400" dirty="0" smtClean="0">
                <a:solidFill>
                  <a:srgbClr val="002060"/>
                </a:solidFill>
                <a:latin typeface="Calibri" panose="020F0502020204030204" pitchFamily="34" charset="0"/>
                <a:cs typeface="Calibri" panose="020F0502020204030204" pitchFamily="34" charset="0"/>
              </a:rPr>
              <a:t>Observations: Adapt global NWP </a:t>
            </a:r>
            <a:r>
              <a:rPr lang="en-US" sz="2400" dirty="0" err="1" smtClean="0">
                <a:solidFill>
                  <a:srgbClr val="002060"/>
                </a:solidFill>
                <a:latin typeface="Calibri" panose="020F0502020204030204" pitchFamily="34" charset="0"/>
                <a:cs typeface="Calibri" panose="020F0502020204030204" pitchFamily="34" charset="0"/>
              </a:rPr>
              <a:t>obs</a:t>
            </a:r>
            <a:r>
              <a:rPr lang="en-US" sz="2400" dirty="0" smtClean="0">
                <a:solidFill>
                  <a:srgbClr val="002060"/>
                </a:solidFill>
                <a:latin typeface="Calibri" panose="020F0502020204030204" pitchFamily="34" charset="0"/>
                <a:cs typeface="Calibri" panose="020F0502020204030204" pitchFamily="34" charset="0"/>
              </a:rPr>
              <a:t> stream</a:t>
            </a:r>
            <a:endParaRPr lang="en-US" sz="2400" b="1" dirty="0">
              <a:solidFill>
                <a:srgbClr val="002060"/>
              </a:solidFill>
              <a:latin typeface="Calibri" panose="020F0502020204030204" pitchFamily="34" charset="0"/>
              <a:cs typeface="Calibri" panose="020F0502020204030204" pitchFamily="34" charset="0"/>
            </a:endParaRPr>
          </a:p>
          <a:p>
            <a:pPr marL="380990" indent="-380990" defTabSz="1219170" fontAlgn="base">
              <a:spcBef>
                <a:spcPct val="0"/>
              </a:spcBef>
              <a:spcAft>
                <a:spcPts val="800"/>
              </a:spcAft>
              <a:buFont typeface="Arial" panose="020B0604020202020204" pitchFamily="34" charset="0"/>
              <a:buChar char="•"/>
            </a:pPr>
            <a:r>
              <a:rPr lang="en-US" sz="2400" dirty="0">
                <a:solidFill>
                  <a:srgbClr val="002060"/>
                </a:solidFill>
                <a:latin typeface="Calibri" panose="020F0502020204030204" pitchFamily="34" charset="0"/>
                <a:cs typeface="Calibri" panose="020F0502020204030204" pitchFamily="34" charset="0"/>
              </a:rPr>
              <a:t>Multivariate static B: adapted NRL static background error covariance</a:t>
            </a:r>
          </a:p>
          <a:p>
            <a:pPr marL="380990" indent="-380990" defTabSz="1219170" fontAlgn="base">
              <a:spcBef>
                <a:spcPct val="0"/>
              </a:spcBef>
              <a:spcAft>
                <a:spcPts val="800"/>
              </a:spcAft>
              <a:buFont typeface="Arial" panose="020B0604020202020204" pitchFamily="34" charset="0"/>
              <a:buChar char="•"/>
            </a:pPr>
            <a:r>
              <a:rPr lang="en-US" sz="2400" dirty="0" smtClean="0">
                <a:solidFill>
                  <a:srgbClr val="002060"/>
                </a:solidFill>
                <a:latin typeface="Calibri" panose="020F0502020204030204" pitchFamily="34" charset="0"/>
                <a:cs typeface="Calibri" panose="020F0502020204030204" pitchFamily="34" charset="0"/>
              </a:rPr>
              <a:t>NEPTUNE DA: JEDI 3DVar initially </a:t>
            </a:r>
            <a:r>
              <a:rPr lang="en-US" sz="2400" dirty="0" smtClean="0">
                <a:solidFill>
                  <a:srgbClr val="002060"/>
                </a:solidFill>
                <a:latin typeface="Calibri" panose="020F0502020204030204" pitchFamily="34" charset="0"/>
                <a:cs typeface="Calibri" panose="020F0502020204030204" pitchFamily="34" charset="0"/>
                <a:sym typeface="Wingdings" panose="05000000000000000000" pitchFamily="2" charset="2"/>
              </a:rPr>
              <a:t> 4DVar &amp; Hybrid 4DVar</a:t>
            </a:r>
            <a:endParaRPr lang="en-US" sz="2400" dirty="0" smtClean="0">
              <a:solidFill>
                <a:srgbClr val="002060"/>
              </a:solidFill>
              <a:latin typeface="Calibri" panose="020F0502020204030204" pitchFamily="34" charset="0"/>
              <a:cs typeface="Calibri" panose="020F0502020204030204" pitchFamily="34" charset="0"/>
            </a:endParaRPr>
          </a:p>
          <a:p>
            <a:pPr marL="380990" indent="-380990" defTabSz="1219170" fontAlgn="base">
              <a:spcBef>
                <a:spcPct val="0"/>
              </a:spcBef>
              <a:spcAft>
                <a:spcPts val="800"/>
              </a:spcAft>
              <a:buFont typeface="Arial" panose="020B0604020202020204" pitchFamily="34" charset="0"/>
              <a:buChar char="•"/>
            </a:pPr>
            <a:r>
              <a:rPr lang="en-US" sz="2400" dirty="0" err="1">
                <a:solidFill>
                  <a:srgbClr val="002060"/>
                </a:solidFill>
                <a:latin typeface="Calibri" panose="020F0502020204030204" pitchFamily="34" charset="0"/>
                <a:cs typeface="Calibri" panose="020F0502020204030204" pitchFamily="34" charset="0"/>
              </a:rPr>
              <a:t>Cylc</a:t>
            </a:r>
            <a:r>
              <a:rPr lang="en-US" sz="2400" dirty="0">
                <a:solidFill>
                  <a:srgbClr val="002060"/>
                </a:solidFill>
                <a:latin typeface="Calibri" panose="020F0502020204030204" pitchFamily="34" charset="0"/>
                <a:cs typeface="Calibri" panose="020F0502020204030204" pitchFamily="34" charset="0"/>
              </a:rPr>
              <a:t> is used for the cycling DA infrastructure</a:t>
            </a:r>
          </a:p>
          <a:p>
            <a:pPr marL="380990" indent="-380990" defTabSz="1219170" fontAlgn="base">
              <a:spcBef>
                <a:spcPct val="0"/>
              </a:spcBef>
              <a:spcAft>
                <a:spcPts val="800"/>
              </a:spcAft>
              <a:buFont typeface="Arial" panose="020B0604020202020204" pitchFamily="34" charset="0"/>
              <a:buChar char="•"/>
            </a:pPr>
            <a:r>
              <a:rPr lang="en-US" sz="2400" dirty="0" smtClean="0">
                <a:solidFill>
                  <a:srgbClr val="002060"/>
                </a:solidFill>
                <a:latin typeface="Calibri" panose="020F0502020204030204" pitchFamily="34" charset="0"/>
                <a:cs typeface="Calibri" panose="020F0502020204030204" pitchFamily="34" charset="0"/>
              </a:rPr>
              <a:t>Diagnostics: Based on NAVGEM and </a:t>
            </a:r>
            <a:r>
              <a:rPr lang="en-US" sz="2400" dirty="0" err="1" smtClean="0">
                <a:solidFill>
                  <a:srgbClr val="002060"/>
                </a:solidFill>
                <a:latin typeface="Calibri" panose="020F0502020204030204" pitchFamily="34" charset="0"/>
                <a:cs typeface="Calibri" panose="020F0502020204030204" pitchFamily="34" charset="0"/>
              </a:rPr>
              <a:t>METplus</a:t>
            </a:r>
            <a:endParaRPr lang="en-US" sz="2400" dirty="0" smtClean="0">
              <a:solidFill>
                <a:srgbClr val="002060"/>
              </a:solidFill>
              <a:latin typeface="Calibri" panose="020F0502020204030204" pitchFamily="34" charset="0"/>
              <a:cs typeface="Calibri" panose="020F0502020204030204" pitchFamily="34" charset="0"/>
            </a:endParaRPr>
          </a:p>
          <a:p>
            <a:pPr marL="380990" indent="-380990" defTabSz="1219170" fontAlgn="base">
              <a:spcBef>
                <a:spcPct val="0"/>
              </a:spcBef>
              <a:spcAft>
                <a:spcPts val="800"/>
              </a:spcAft>
              <a:buFont typeface="Arial" panose="020B0604020202020204" pitchFamily="34" charset="0"/>
              <a:buChar char="•"/>
            </a:pPr>
            <a:r>
              <a:rPr lang="en-US" sz="2400" dirty="0" smtClean="0">
                <a:solidFill>
                  <a:srgbClr val="002060"/>
                </a:solidFill>
                <a:latin typeface="Calibri" panose="020F0502020204030204" pitchFamily="34" charset="0"/>
                <a:cs typeface="Calibri" panose="020F0502020204030204" pitchFamily="34" charset="0"/>
              </a:rPr>
              <a:t>Forecast verification and scorecards: in progress – mostly python based.</a:t>
            </a:r>
          </a:p>
        </p:txBody>
      </p:sp>
      <p:sp>
        <p:nvSpPr>
          <p:cNvPr id="8" name="TextBox 7"/>
          <p:cNvSpPr txBox="1"/>
          <p:nvPr/>
        </p:nvSpPr>
        <p:spPr>
          <a:xfrm>
            <a:off x="7175138" y="4972341"/>
            <a:ext cx="4507751" cy="830997"/>
          </a:xfrm>
          <a:prstGeom prst="rect">
            <a:avLst/>
          </a:prstGeom>
          <a:noFill/>
        </p:spPr>
        <p:txBody>
          <a:bodyPr wrap="square" rtlCol="0">
            <a:spAutoFit/>
          </a:bodyPr>
          <a:lstStyle/>
          <a:p>
            <a:pPr algn="ctr" defTabSz="914377"/>
            <a:r>
              <a:rPr lang="en-US" sz="1600" b="1" dirty="0" smtClean="0">
                <a:solidFill>
                  <a:srgbClr val="1B365D"/>
                </a:solidFill>
                <a:latin typeface="Calibri" panose="020F0502020204030204" pitchFamily="34" charset="0"/>
                <a:cs typeface="Calibri" panose="020F0502020204030204" pitchFamily="34" charset="0"/>
              </a:rPr>
              <a:t>Objective: Develop a flexible and modular system for future NEPTUNE applications – coupled, ensembles, limited area, high altitude…</a:t>
            </a:r>
            <a:endParaRPr lang="en-US" sz="1600" dirty="0">
              <a:solidFill>
                <a:srgbClr val="1B365D"/>
              </a:solidFill>
              <a:latin typeface="Calibri" panose="020F0502020204030204" pitchFamily="34" charset="0"/>
              <a:cs typeface="Calibri" panose="020F0502020204030204" pitchFamily="34" charset="0"/>
            </a:endParaRPr>
          </a:p>
        </p:txBody>
      </p:sp>
      <p:sp>
        <p:nvSpPr>
          <p:cNvPr id="10" name="Slide Number Placeholder 9"/>
          <p:cNvSpPr>
            <a:spLocks noGrp="1"/>
          </p:cNvSpPr>
          <p:nvPr>
            <p:ph type="sldNum" sz="quarter" idx="10"/>
          </p:nvPr>
        </p:nvSpPr>
        <p:spPr>
          <a:xfrm>
            <a:off x="9010035" y="6356356"/>
            <a:ext cx="2743200" cy="365125"/>
          </a:xfrm>
        </p:spPr>
        <p:txBody>
          <a:bodyPr vert="horz" lIns="0" tIns="0" rIns="0" bIns="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5</a:t>
            </a:fld>
            <a:endParaRPr lang="en-US" sz="2000" b="1" dirty="0">
              <a:solidFill>
                <a:srgbClr val="1B365D"/>
              </a:solidFill>
              <a:latin typeface="Arial" pitchFamily="34" charset="0"/>
            </a:endParaRPr>
          </a:p>
        </p:txBody>
      </p:sp>
      <p:pic>
        <p:nvPicPr>
          <p:cNvPr id="9" name="Picture 8"/>
          <p:cNvPicPr>
            <a:picLocks noChangeAspect="1"/>
          </p:cNvPicPr>
          <p:nvPr/>
        </p:nvPicPr>
        <p:blipFill>
          <a:blip r:embed="rId3"/>
          <a:stretch>
            <a:fillRect/>
          </a:stretch>
        </p:blipFill>
        <p:spPr>
          <a:xfrm>
            <a:off x="6887637" y="1605516"/>
            <a:ext cx="4795252" cy="3165266"/>
          </a:xfrm>
          <a:prstGeom prst="rect">
            <a:avLst/>
          </a:prstGeom>
        </p:spPr>
      </p:pic>
    </p:spTree>
    <p:extLst>
      <p:ext uri="{BB962C8B-B14F-4D97-AF65-F5344CB8AC3E}">
        <p14:creationId xmlns:p14="http://schemas.microsoft.com/office/powerpoint/2010/main" val="458014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8658" y="1611695"/>
            <a:ext cx="3271184" cy="2516295"/>
          </a:xfrm>
          <a:prstGeom prst="rect">
            <a:avLst/>
          </a:prstGeom>
        </p:spPr>
      </p:pic>
      <p:pic>
        <p:nvPicPr>
          <p:cNvPr id="4" name="Picture 3"/>
          <p:cNvPicPr>
            <a:picLocks noChangeAspect="1"/>
          </p:cNvPicPr>
          <p:nvPr/>
        </p:nvPicPr>
        <p:blipFill>
          <a:blip r:embed="rId4"/>
          <a:stretch>
            <a:fillRect/>
          </a:stretch>
        </p:blipFill>
        <p:spPr>
          <a:xfrm>
            <a:off x="8258191" y="4120488"/>
            <a:ext cx="3502994" cy="2694611"/>
          </a:xfrm>
          <a:prstGeom prst="rect">
            <a:avLst/>
          </a:prstGeom>
        </p:spPr>
      </p:pic>
      <p:sp>
        <p:nvSpPr>
          <p:cNvPr id="3" name="Title 2"/>
          <p:cNvSpPr>
            <a:spLocks noGrp="1"/>
          </p:cNvSpPr>
          <p:nvPr>
            <p:ph type="title"/>
          </p:nvPr>
        </p:nvSpPr>
        <p:spPr>
          <a:xfrm>
            <a:off x="2137620" y="259488"/>
            <a:ext cx="9626777" cy="403412"/>
          </a:xfrm>
        </p:spPr>
        <p:txBody>
          <a:bodyPr>
            <a:noAutofit/>
          </a:bodyPr>
          <a:lstStyle/>
          <a:p>
            <a:r>
              <a:rPr lang="en-US" sz="3600" dirty="0" smtClean="0">
                <a:latin typeface="Calibri" panose="020F0502020204030204" pitchFamily="34" charset="0"/>
                <a:cs typeface="Calibri" panose="020F0502020204030204" pitchFamily="34" charset="0"/>
              </a:rPr>
              <a:t>Observations and Diagnostics</a:t>
            </a:r>
            <a:endParaRPr lang="en-US" sz="3600" dirty="0">
              <a:latin typeface="Calibri" panose="020F0502020204030204" pitchFamily="34" charset="0"/>
              <a:cs typeface="Calibri" panose="020F0502020204030204" pitchFamily="34" charset="0"/>
            </a:endParaRPr>
          </a:p>
        </p:txBody>
      </p:sp>
      <p:sp>
        <p:nvSpPr>
          <p:cNvPr id="6" name="TextBox 5"/>
          <p:cNvSpPr txBox="1">
            <a:spLocks noChangeArrowheads="1"/>
          </p:cNvSpPr>
          <p:nvPr/>
        </p:nvSpPr>
        <p:spPr bwMode="auto">
          <a:xfrm>
            <a:off x="254442" y="1131063"/>
            <a:ext cx="7490129" cy="5471241"/>
          </a:xfrm>
          <a:prstGeom prst="rect">
            <a:avLst/>
          </a:prstGeom>
          <a:noFill/>
          <a:ln w="9525">
            <a:noFill/>
            <a:miter lim="800000"/>
            <a:headEnd/>
            <a:tailEnd/>
          </a:ln>
        </p:spPr>
        <p:txBody>
          <a:bodyPr wrap="square">
            <a:spAutoFit/>
          </a:bodyPr>
          <a:lstStyle/>
          <a:p>
            <a:pPr marL="342900" indent="-342900" defTabSz="1219170" eaLnBrk="0" fontAlgn="base" hangingPunct="0">
              <a:spcBef>
                <a:spcPts val="800"/>
              </a:spcBef>
              <a:spcAft>
                <a:spcPct val="0"/>
              </a:spcAft>
              <a:buFont typeface="Arial" panose="020B0604020202020204" pitchFamily="34" charset="0"/>
              <a:buChar char="•"/>
              <a:defRPr/>
            </a:pPr>
            <a:r>
              <a:rPr lang="en-US" sz="2400" b="1" dirty="0">
                <a:solidFill>
                  <a:srgbClr val="002060"/>
                </a:solidFill>
                <a:latin typeface="Calibri" panose="020F0502020204030204" pitchFamily="34" charset="0"/>
                <a:cs typeface="Calibri" panose="020F0502020204030204" pitchFamily="34" charset="0"/>
              </a:rPr>
              <a:t>Build a flexible observation API to provide system portability </a:t>
            </a:r>
            <a:r>
              <a:rPr lang="en-US" sz="2400" b="1" i="1" dirty="0">
                <a:solidFill>
                  <a:srgbClr val="002060"/>
                </a:solidFill>
                <a:latin typeface="Calibri" panose="020F0502020204030204" pitchFamily="34" charset="0"/>
                <a:cs typeface="Calibri" panose="020F0502020204030204" pitchFamily="34" charset="0"/>
              </a:rPr>
              <a:t>(COAMPS</a:t>
            </a:r>
            <a:r>
              <a:rPr lang="en-US" sz="2400" b="1" i="1" baseline="30000" dirty="0">
                <a:solidFill>
                  <a:srgbClr val="002060"/>
                </a:solidFill>
                <a:latin typeface="Calibri" panose="020F0502020204030204" pitchFamily="34" charset="0"/>
                <a:cs typeface="Calibri" panose="020F0502020204030204" pitchFamily="34" charset="0"/>
              </a:rPr>
              <a:t>®</a:t>
            </a:r>
            <a:r>
              <a:rPr lang="en-US" sz="2400" b="1" i="1" dirty="0">
                <a:solidFill>
                  <a:srgbClr val="002060"/>
                </a:solidFill>
                <a:latin typeface="Calibri" panose="020F0502020204030204" pitchFamily="34" charset="0"/>
                <a:cs typeface="Calibri" panose="020F0502020204030204" pitchFamily="34" charset="0"/>
              </a:rPr>
              <a:t>, NAVGEM, NEPTUNE, Navy ESPC)</a:t>
            </a:r>
            <a:r>
              <a:rPr lang="en-US" sz="2400" b="1" dirty="0">
                <a:solidFill>
                  <a:srgbClr val="002060"/>
                </a:solidFill>
                <a:latin typeface="Calibri" panose="020F0502020204030204" pitchFamily="34" charset="0"/>
                <a:cs typeface="Calibri" panose="020F0502020204030204" pitchFamily="34" charset="0"/>
              </a:rPr>
              <a:t> </a:t>
            </a:r>
          </a:p>
          <a:p>
            <a:pPr marL="685800" lvl="1" indent="-228600" fontAlgn="base">
              <a:spcBef>
                <a:spcPts val="500"/>
              </a:spcBef>
              <a:spcAft>
                <a:spcPct val="0"/>
              </a:spcAft>
              <a:buFont typeface="Arial" panose="020B0604020202020204" pitchFamily="34" charset="0"/>
              <a:buChar char="•"/>
              <a:defRPr/>
            </a:pPr>
            <a:r>
              <a:rPr lang="en-US" sz="2200" dirty="0">
                <a:solidFill>
                  <a:srgbClr val="002060"/>
                </a:solidFill>
                <a:latin typeface="Calibri" panose="020F0502020204030204"/>
              </a:rPr>
              <a:t>Observation decoding, </a:t>
            </a:r>
            <a:r>
              <a:rPr lang="en-US" sz="2200" dirty="0" smtClean="0">
                <a:solidFill>
                  <a:srgbClr val="002060"/>
                </a:solidFill>
                <a:latin typeface="Calibri" panose="020F0502020204030204"/>
              </a:rPr>
              <a:t>QC</a:t>
            </a:r>
            <a:r>
              <a:rPr lang="en-US" sz="2200" dirty="0">
                <a:solidFill>
                  <a:srgbClr val="002060"/>
                </a:solidFill>
                <a:latin typeface="Calibri" panose="020F0502020204030204"/>
              </a:rPr>
              <a:t>, </a:t>
            </a:r>
            <a:r>
              <a:rPr lang="en-US" sz="2200" dirty="0" smtClean="0">
                <a:solidFill>
                  <a:srgbClr val="002060"/>
                </a:solidFill>
                <a:latin typeface="Calibri" panose="020F0502020204030204"/>
              </a:rPr>
              <a:t>thinning/super </a:t>
            </a:r>
            <a:r>
              <a:rPr lang="en-US" sz="2200" dirty="0">
                <a:solidFill>
                  <a:srgbClr val="002060"/>
                </a:solidFill>
                <a:latin typeface="Calibri" panose="020F0502020204030204"/>
              </a:rPr>
              <a:t>obs, etc.</a:t>
            </a:r>
          </a:p>
          <a:p>
            <a:pPr marL="685800" lvl="1" indent="-228600" fontAlgn="base">
              <a:spcBef>
                <a:spcPts val="500"/>
              </a:spcBef>
              <a:spcAft>
                <a:spcPct val="0"/>
              </a:spcAft>
              <a:buFont typeface="Arial" panose="020B0604020202020204" pitchFamily="34" charset="0"/>
              <a:buChar char="•"/>
              <a:defRPr/>
            </a:pPr>
            <a:r>
              <a:rPr lang="en-US" sz="2200" dirty="0">
                <a:solidFill>
                  <a:srgbClr val="002060"/>
                </a:solidFill>
                <a:latin typeface="Calibri" panose="020F0502020204030204"/>
              </a:rPr>
              <a:t>Approach:  </a:t>
            </a:r>
            <a:r>
              <a:rPr lang="en-US" sz="2200" dirty="0" smtClean="0">
                <a:solidFill>
                  <a:srgbClr val="002060"/>
                </a:solidFill>
                <a:latin typeface="Calibri" panose="020F0502020204030204"/>
              </a:rPr>
              <a:t>For now, use </a:t>
            </a:r>
            <a:r>
              <a:rPr lang="en-US" sz="2200" dirty="0">
                <a:solidFill>
                  <a:srgbClr val="002060"/>
                </a:solidFill>
                <a:latin typeface="Calibri" panose="020F0502020204030204"/>
              </a:rPr>
              <a:t>observations that have been successfully </a:t>
            </a:r>
            <a:r>
              <a:rPr lang="en-US" sz="2200" dirty="0" smtClean="0">
                <a:solidFill>
                  <a:srgbClr val="002060"/>
                </a:solidFill>
                <a:latin typeface="Calibri" panose="020F0502020204030204"/>
              </a:rPr>
              <a:t>assimilated </a:t>
            </a:r>
            <a:r>
              <a:rPr lang="en-US" sz="2200" dirty="0">
                <a:solidFill>
                  <a:srgbClr val="002060"/>
                </a:solidFill>
                <a:latin typeface="Calibri" panose="020F0502020204030204"/>
              </a:rPr>
              <a:t>by </a:t>
            </a:r>
            <a:r>
              <a:rPr lang="en-US" sz="2200" dirty="0" smtClean="0">
                <a:solidFill>
                  <a:srgbClr val="002060"/>
                </a:solidFill>
                <a:latin typeface="Calibri" panose="020F0502020204030204"/>
              </a:rPr>
              <a:t>NAVGEM. </a:t>
            </a:r>
            <a:r>
              <a:rPr lang="en-US" sz="2200" u="sng" dirty="0" smtClean="0">
                <a:solidFill>
                  <a:srgbClr val="002060"/>
                </a:solidFill>
                <a:latin typeface="Calibri" panose="020F0502020204030204"/>
              </a:rPr>
              <a:t>Use NAVGEM bias-corrected radiances as the observed value.</a:t>
            </a:r>
            <a:endParaRPr lang="en-US" sz="2200" u="sng" dirty="0">
              <a:solidFill>
                <a:srgbClr val="002060"/>
              </a:solidFill>
              <a:latin typeface="Calibri" panose="020F0502020204030204"/>
            </a:endParaRPr>
          </a:p>
          <a:p>
            <a:pPr marL="342900" lvl="0" indent="-342900" defTabSz="1219170" eaLnBrk="0" fontAlgn="base" hangingPunct="0">
              <a:lnSpc>
                <a:spcPct val="90000"/>
              </a:lnSpc>
              <a:spcBef>
                <a:spcPts val="800"/>
              </a:spcBef>
              <a:spcAft>
                <a:spcPct val="0"/>
              </a:spcAft>
              <a:buFont typeface="Arial" panose="020B0604020202020204" pitchFamily="34" charset="0"/>
              <a:buChar char="•"/>
              <a:defRPr/>
            </a:pPr>
            <a:r>
              <a:rPr lang="en-US" sz="2400" b="1" dirty="0">
                <a:solidFill>
                  <a:srgbClr val="002060"/>
                </a:solidFill>
                <a:latin typeface="Calibri" panose="020F0502020204030204" pitchFamily="34" charset="0"/>
                <a:cs typeface="Calibri" panose="020F0502020204030204" pitchFamily="34" charset="0"/>
              </a:rPr>
              <a:t>Adapt NAVGEM diagnostics for NEPTUNE</a:t>
            </a:r>
          </a:p>
          <a:p>
            <a:pPr marL="685800" lvl="1" indent="-228600" fontAlgn="base">
              <a:spcBef>
                <a:spcPts val="500"/>
              </a:spcBef>
              <a:spcAft>
                <a:spcPct val="0"/>
              </a:spcAft>
              <a:buFont typeface="Arial" panose="020B0604020202020204" pitchFamily="34" charset="0"/>
              <a:buChar char="•"/>
              <a:defRPr/>
            </a:pPr>
            <a:r>
              <a:rPr lang="en-US" sz="2200" dirty="0" smtClean="0">
                <a:solidFill>
                  <a:srgbClr val="002060"/>
                </a:solidFill>
                <a:latin typeface="Calibri" panose="020F0502020204030204"/>
              </a:rPr>
              <a:t>Consistent graphics facilitate </a:t>
            </a:r>
            <a:r>
              <a:rPr lang="en-US" sz="2200" dirty="0">
                <a:solidFill>
                  <a:srgbClr val="002060"/>
                </a:solidFill>
                <a:latin typeface="Calibri" panose="020F0502020204030204"/>
              </a:rPr>
              <a:t>comparisons between NAVGEM and </a:t>
            </a:r>
            <a:r>
              <a:rPr lang="en-US" sz="2200" dirty="0" smtClean="0">
                <a:solidFill>
                  <a:srgbClr val="002060"/>
                </a:solidFill>
                <a:latin typeface="Calibri" panose="020F0502020204030204"/>
              </a:rPr>
              <a:t>NEPTUNE</a:t>
            </a:r>
          </a:p>
          <a:p>
            <a:pPr marL="685800" lvl="1" indent="-228600" fontAlgn="base">
              <a:spcBef>
                <a:spcPts val="500"/>
              </a:spcBef>
              <a:spcAft>
                <a:spcPct val="0"/>
              </a:spcAft>
              <a:buFont typeface="Arial" panose="020B0604020202020204" pitchFamily="34" charset="0"/>
              <a:buChar char="•"/>
              <a:defRPr/>
            </a:pPr>
            <a:r>
              <a:rPr lang="en-US" sz="2200" dirty="0" smtClean="0">
                <a:solidFill>
                  <a:srgbClr val="002060"/>
                </a:solidFill>
                <a:latin typeface="Calibri" panose="020F0502020204030204"/>
              </a:rPr>
              <a:t>Integrated </a:t>
            </a:r>
            <a:r>
              <a:rPr lang="en-US" sz="2200" dirty="0">
                <a:solidFill>
                  <a:srgbClr val="002060"/>
                </a:solidFill>
                <a:latin typeface="Calibri" panose="020F0502020204030204"/>
              </a:rPr>
              <a:t>python-based diagnostic tools</a:t>
            </a:r>
          </a:p>
          <a:p>
            <a:pPr marL="685800" lvl="1" indent="-228600" fontAlgn="base">
              <a:spcBef>
                <a:spcPts val="500"/>
              </a:spcBef>
              <a:spcAft>
                <a:spcPct val="0"/>
              </a:spcAft>
              <a:buFont typeface="Arial" panose="020B0604020202020204" pitchFamily="34" charset="0"/>
              <a:buChar char="•"/>
              <a:defRPr/>
            </a:pPr>
            <a:r>
              <a:rPr lang="en-US" sz="2200" u="sng" dirty="0">
                <a:solidFill>
                  <a:srgbClr val="002060"/>
                </a:solidFill>
                <a:latin typeface="Calibri" panose="020F0502020204030204"/>
              </a:rPr>
              <a:t>https://www.nrlmry.navy.mil/metoc/ar_monitor/</a:t>
            </a:r>
          </a:p>
          <a:p>
            <a:pPr marL="342900" indent="-342900" defTabSz="1219170" eaLnBrk="0" fontAlgn="base" hangingPunct="0">
              <a:lnSpc>
                <a:spcPct val="90000"/>
              </a:lnSpc>
              <a:spcBef>
                <a:spcPts val="800"/>
              </a:spcBef>
              <a:spcAft>
                <a:spcPct val="0"/>
              </a:spcAft>
              <a:buFont typeface="Arial" panose="020B0604020202020204" pitchFamily="34" charset="0"/>
              <a:buChar char="•"/>
              <a:defRPr/>
            </a:pPr>
            <a:r>
              <a:rPr lang="en-US" sz="2400" b="1" dirty="0">
                <a:solidFill>
                  <a:srgbClr val="002060"/>
                </a:solidFill>
                <a:latin typeface="Calibri" panose="020F0502020204030204" pitchFamily="34" charset="0"/>
                <a:cs typeface="Calibri" panose="020F0502020204030204" pitchFamily="34" charset="0"/>
              </a:rPr>
              <a:t>Utilize NEPTUNE Post Processor (NPP)</a:t>
            </a:r>
          </a:p>
          <a:p>
            <a:pPr marL="685800" lvl="1" indent="-228600" fontAlgn="base">
              <a:spcBef>
                <a:spcPts val="500"/>
              </a:spcBef>
              <a:spcAft>
                <a:spcPct val="0"/>
              </a:spcAft>
              <a:buFont typeface="Arial" panose="020B0604020202020204" pitchFamily="34" charset="0"/>
              <a:buChar char="•"/>
              <a:defRPr/>
            </a:pPr>
            <a:r>
              <a:rPr lang="en-US" sz="2200" dirty="0" smtClean="0">
                <a:solidFill>
                  <a:srgbClr val="002060"/>
                </a:solidFill>
                <a:latin typeface="Calibri" panose="020F0502020204030204"/>
              </a:rPr>
              <a:t>Python-based </a:t>
            </a:r>
            <a:r>
              <a:rPr lang="en-US" sz="2200" dirty="0">
                <a:solidFill>
                  <a:srgbClr val="002060"/>
                </a:solidFill>
                <a:latin typeface="Calibri" panose="020F0502020204030204"/>
              </a:rPr>
              <a:t>NPP </a:t>
            </a:r>
            <a:r>
              <a:rPr lang="en-US" sz="2200" dirty="0" smtClean="0">
                <a:solidFill>
                  <a:srgbClr val="002060"/>
                </a:solidFill>
                <a:latin typeface="Calibri" panose="020F0502020204030204"/>
              </a:rPr>
              <a:t>is used to visualize DA </a:t>
            </a:r>
            <a:r>
              <a:rPr lang="en-US" sz="2200" dirty="0">
                <a:solidFill>
                  <a:srgbClr val="002060"/>
                </a:solidFill>
                <a:latin typeface="Calibri" panose="020F0502020204030204"/>
              </a:rPr>
              <a:t>increments, analyses and background </a:t>
            </a:r>
            <a:r>
              <a:rPr lang="en-US" sz="2200" dirty="0" smtClean="0">
                <a:solidFill>
                  <a:srgbClr val="002060"/>
                </a:solidFill>
                <a:latin typeface="Calibri" panose="020F0502020204030204"/>
              </a:rPr>
              <a:t>fields</a:t>
            </a:r>
            <a:endParaRPr lang="en-US" sz="2200" dirty="0">
              <a:solidFill>
                <a:srgbClr val="002060"/>
              </a:solidFill>
              <a:latin typeface="Calibri" panose="020F0502020204030204"/>
            </a:endParaRPr>
          </a:p>
        </p:txBody>
      </p:sp>
      <p:sp>
        <p:nvSpPr>
          <p:cNvPr id="20" name="Slide Number Placeholder 9"/>
          <p:cNvSpPr>
            <a:spLocks noGrp="1"/>
          </p:cNvSpPr>
          <p:nvPr>
            <p:ph type="sldNum" sz="quarter" idx="10"/>
          </p:nvPr>
        </p:nvSpPr>
        <p:spPr>
          <a:xfrm>
            <a:off x="9017985" y="6356356"/>
            <a:ext cx="2743200" cy="365125"/>
          </a:xfrm>
        </p:spPr>
        <p:txBody>
          <a:bodyPr vert="horz" lIns="0" tIns="0" rIns="0" bIns="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6</a:t>
            </a:fld>
            <a:endParaRPr lang="en-US" sz="2000" b="1" dirty="0">
              <a:solidFill>
                <a:srgbClr val="1B365D"/>
              </a:solidFill>
              <a:latin typeface="Arial" pitchFamily="34" charset="0"/>
            </a:endParaRPr>
          </a:p>
        </p:txBody>
      </p:sp>
      <p:sp>
        <p:nvSpPr>
          <p:cNvPr id="14" name="Content Placeholder 2"/>
          <p:cNvSpPr txBox="1">
            <a:spLocks/>
          </p:cNvSpPr>
          <p:nvPr/>
        </p:nvSpPr>
        <p:spPr>
          <a:xfrm>
            <a:off x="445273" y="3181408"/>
            <a:ext cx="11558657" cy="30471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smtClean="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smtClean="0">
              <a:ln>
                <a:noFill/>
              </a:ln>
              <a:solidFill>
                <a:sysClr val="windowText" lastClr="000000"/>
              </a:solidFill>
              <a:effectLst/>
              <a:uLnTx/>
              <a:uFillTx/>
              <a:latin typeface="Calibri" panose="020F0502020204030204"/>
              <a:ea typeface="+mn-ea"/>
              <a:cs typeface="+mn-cs"/>
            </a:endParaRPr>
          </a:p>
        </p:txBody>
      </p:sp>
      <p:sp>
        <p:nvSpPr>
          <p:cNvPr id="15" name="TextBox 14"/>
          <p:cNvSpPr txBox="1"/>
          <p:nvPr/>
        </p:nvSpPr>
        <p:spPr>
          <a:xfrm>
            <a:off x="9287124" y="2036001"/>
            <a:ext cx="1287532" cy="369332"/>
          </a:xfrm>
          <a:prstGeom prst="rect">
            <a:avLst/>
          </a:prstGeom>
          <a:noFill/>
        </p:spPr>
        <p:txBody>
          <a:bodyPr wrap="none" rtlCol="0">
            <a:spAutoFit/>
          </a:bodyPr>
          <a:lstStyle/>
          <a:p>
            <a:r>
              <a:rPr lang="en-US" dirty="0" smtClean="0"/>
              <a:t>NEPTUNE</a:t>
            </a:r>
            <a:endParaRPr lang="en-US" dirty="0"/>
          </a:p>
        </p:txBody>
      </p:sp>
      <p:sp>
        <p:nvSpPr>
          <p:cNvPr id="18" name="TextBox 17"/>
          <p:cNvSpPr txBox="1"/>
          <p:nvPr/>
        </p:nvSpPr>
        <p:spPr>
          <a:xfrm>
            <a:off x="9488008" y="4467791"/>
            <a:ext cx="1167820" cy="369332"/>
          </a:xfrm>
          <a:prstGeom prst="rect">
            <a:avLst/>
          </a:prstGeom>
          <a:noFill/>
        </p:spPr>
        <p:txBody>
          <a:bodyPr wrap="none" rtlCol="0">
            <a:spAutoFit/>
          </a:bodyPr>
          <a:lstStyle/>
          <a:p>
            <a:r>
              <a:rPr lang="en-US" dirty="0" smtClean="0"/>
              <a:t>NAVGEM</a:t>
            </a:r>
            <a:endParaRPr lang="en-US" dirty="0"/>
          </a:p>
        </p:txBody>
      </p:sp>
      <p:sp>
        <p:nvSpPr>
          <p:cNvPr id="17" name="TextBox 16"/>
          <p:cNvSpPr txBox="1"/>
          <p:nvPr/>
        </p:nvSpPr>
        <p:spPr>
          <a:xfrm>
            <a:off x="8264408" y="1161991"/>
            <a:ext cx="3332964" cy="369332"/>
          </a:xfrm>
          <a:prstGeom prst="rect">
            <a:avLst/>
          </a:prstGeom>
          <a:solidFill>
            <a:schemeClr val="tx2">
              <a:lumMod val="40000"/>
              <a:lumOff val="60000"/>
            </a:schemeClr>
          </a:solidFill>
        </p:spPr>
        <p:txBody>
          <a:bodyPr wrap="none" rtlCol="0">
            <a:spAutoFit/>
          </a:bodyPr>
          <a:lstStyle/>
          <a:p>
            <a:r>
              <a:rPr lang="en-US" b="1" i="1" kern="0" dirty="0">
                <a:solidFill>
                  <a:prstClr val="white"/>
                </a:solidFill>
                <a:latin typeface="Calibri" panose="020F0502020204030204"/>
              </a:rPr>
              <a:t>Comparable innovation statistics</a:t>
            </a:r>
          </a:p>
        </p:txBody>
      </p:sp>
    </p:spTree>
    <p:extLst>
      <p:ext uri="{BB962C8B-B14F-4D97-AF65-F5344CB8AC3E}">
        <p14:creationId xmlns:p14="http://schemas.microsoft.com/office/powerpoint/2010/main" val="843693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94617" y="280761"/>
            <a:ext cx="8866909" cy="403412"/>
          </a:xfrm>
        </p:spPr>
        <p:txBody>
          <a:bodyPr>
            <a:noAutofit/>
          </a:bodyPr>
          <a:lstStyle/>
          <a:p>
            <a:r>
              <a:rPr lang="en-US" sz="3600" dirty="0" smtClean="0">
                <a:latin typeface="Calibri" panose="020F0502020204030204" pitchFamily="34" charset="0"/>
                <a:cs typeface="Calibri" panose="020F0502020204030204" pitchFamily="34" charset="0"/>
              </a:rPr>
              <a:t>JEDI-enabled NEPTUNE 3DVar – Current Status</a:t>
            </a:r>
            <a:endParaRPr lang="en-US" sz="3600" dirty="0">
              <a:latin typeface="Calibri" panose="020F0502020204030204" pitchFamily="34" charset="0"/>
              <a:cs typeface="Calibri" panose="020F0502020204030204" pitchFamily="34" charset="0"/>
            </a:endParaRPr>
          </a:p>
        </p:txBody>
      </p:sp>
      <p:sp>
        <p:nvSpPr>
          <p:cNvPr id="10" name="Slide Number Placeholder 9"/>
          <p:cNvSpPr>
            <a:spLocks noGrp="1"/>
          </p:cNvSpPr>
          <p:nvPr>
            <p:ph type="sldNum" sz="quarter" idx="10"/>
          </p:nvPr>
        </p:nvSpPr>
        <p:spPr>
          <a:xfrm>
            <a:off x="9010033" y="6356356"/>
            <a:ext cx="2743200" cy="365125"/>
          </a:xfrm>
        </p:spPr>
        <p:txBody>
          <a:bodyPr vert="horz" lIns="0" tIns="0" rIns="0" bIns="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7</a:t>
            </a:fld>
            <a:endParaRPr lang="en-US" sz="2000" b="1" dirty="0">
              <a:solidFill>
                <a:srgbClr val="1B365D"/>
              </a:solidFill>
              <a:latin typeface="Arial" pitchFamily="34" charset="0"/>
            </a:endParaRPr>
          </a:p>
        </p:txBody>
      </p:sp>
      <p:sp>
        <p:nvSpPr>
          <p:cNvPr id="5" name="Content Placeholder 6"/>
          <p:cNvSpPr txBox="1">
            <a:spLocks/>
          </p:cNvSpPr>
          <p:nvPr/>
        </p:nvSpPr>
        <p:spPr>
          <a:xfrm>
            <a:off x="508001" y="1143649"/>
            <a:ext cx="7254239" cy="5440032"/>
          </a:xfrm>
          <a:ln>
            <a:solidFill>
              <a:srgbClr val="BBE0E3"/>
            </a:solidFill>
          </a:ln>
        </p:spPr>
        <p:txBody>
          <a:bodyPr>
            <a:noAutofit/>
          </a:bodyPr>
          <a:lstStyle>
            <a:lvl1pPr marL="457189" indent="-457189" algn="l" rtl="0" eaLnBrk="0" fontAlgn="base" hangingPunct="0">
              <a:spcBef>
                <a:spcPct val="20000"/>
              </a:spcBef>
              <a:spcAft>
                <a:spcPct val="0"/>
              </a:spcAft>
              <a:buChar char="•"/>
              <a:defRPr sz="4267">
                <a:solidFill>
                  <a:schemeClr val="tx1"/>
                </a:solidFill>
                <a:latin typeface="+mn-lt"/>
                <a:ea typeface="+mn-ea"/>
                <a:cs typeface="+mn-cs"/>
              </a:defRPr>
            </a:lvl1pPr>
            <a:lvl2pPr marL="990575" indent="-380990" algn="l" rtl="0" eaLnBrk="0" fontAlgn="base" hangingPunct="0">
              <a:spcBef>
                <a:spcPct val="20000"/>
              </a:spcBef>
              <a:spcAft>
                <a:spcPct val="0"/>
              </a:spcAft>
              <a:buChar char="–"/>
              <a:defRPr sz="3733">
                <a:solidFill>
                  <a:schemeClr val="tx1"/>
                </a:solidFill>
                <a:latin typeface="+mn-lt"/>
              </a:defRPr>
            </a:lvl2pPr>
            <a:lvl3pPr marL="1523962" indent="-304792" algn="l" rtl="0" eaLnBrk="0" fontAlgn="base" hangingPunct="0">
              <a:spcBef>
                <a:spcPct val="20000"/>
              </a:spcBef>
              <a:spcAft>
                <a:spcPct val="0"/>
              </a:spcAft>
              <a:buChar char="•"/>
              <a:defRPr sz="3200">
                <a:solidFill>
                  <a:schemeClr val="tx1"/>
                </a:solidFill>
                <a:latin typeface="+mn-lt"/>
              </a:defRPr>
            </a:lvl3pPr>
            <a:lvl4pPr marL="2133547" indent="-304792" algn="l" rtl="0" eaLnBrk="0" fontAlgn="base" hangingPunct="0">
              <a:spcBef>
                <a:spcPct val="20000"/>
              </a:spcBef>
              <a:spcAft>
                <a:spcPct val="0"/>
              </a:spcAft>
              <a:buChar char="–"/>
              <a:defRPr sz="2667">
                <a:solidFill>
                  <a:schemeClr val="tx1"/>
                </a:solidFill>
                <a:latin typeface="+mn-lt"/>
              </a:defRPr>
            </a:lvl4pPr>
            <a:lvl5pPr marL="2743131" indent="-304792" algn="l" rtl="0" eaLnBrk="0" fontAlgn="base" hangingPunct="0">
              <a:spcBef>
                <a:spcPct val="20000"/>
              </a:spcBef>
              <a:spcAft>
                <a:spcPct val="0"/>
              </a:spcAft>
              <a:buChar char="»"/>
              <a:defRPr sz="2667">
                <a:solidFill>
                  <a:schemeClr val="tx1"/>
                </a:solidFill>
                <a:latin typeface="+mn-lt"/>
              </a:defRPr>
            </a:lvl5pPr>
            <a:lvl6pPr marL="3352716" indent="-304792" algn="l" rtl="0" fontAlgn="base">
              <a:spcBef>
                <a:spcPct val="20000"/>
              </a:spcBef>
              <a:spcAft>
                <a:spcPct val="0"/>
              </a:spcAft>
              <a:buChar char="»"/>
              <a:defRPr sz="2667">
                <a:solidFill>
                  <a:schemeClr val="tx1"/>
                </a:solidFill>
                <a:latin typeface="+mn-lt"/>
              </a:defRPr>
            </a:lvl6pPr>
            <a:lvl7pPr marL="3962301" indent="-304792" algn="l" rtl="0" fontAlgn="base">
              <a:spcBef>
                <a:spcPct val="20000"/>
              </a:spcBef>
              <a:spcAft>
                <a:spcPct val="0"/>
              </a:spcAft>
              <a:buChar char="»"/>
              <a:defRPr sz="2667">
                <a:solidFill>
                  <a:schemeClr val="tx1"/>
                </a:solidFill>
                <a:latin typeface="+mn-lt"/>
              </a:defRPr>
            </a:lvl7pPr>
            <a:lvl8pPr marL="4571886" indent="-304792" algn="l" rtl="0" fontAlgn="base">
              <a:spcBef>
                <a:spcPct val="20000"/>
              </a:spcBef>
              <a:spcAft>
                <a:spcPct val="0"/>
              </a:spcAft>
              <a:buChar char="»"/>
              <a:defRPr sz="2667">
                <a:solidFill>
                  <a:schemeClr val="tx1"/>
                </a:solidFill>
                <a:latin typeface="+mn-lt"/>
              </a:defRPr>
            </a:lvl8pPr>
            <a:lvl9pPr marL="5181470" indent="-304792" algn="l" rtl="0" fontAlgn="base">
              <a:spcBef>
                <a:spcPct val="20000"/>
              </a:spcBef>
              <a:spcAft>
                <a:spcPct val="0"/>
              </a:spcAft>
              <a:buChar char="»"/>
              <a:defRPr sz="2667">
                <a:solidFill>
                  <a:schemeClr val="tx1"/>
                </a:solidFill>
                <a:latin typeface="+mn-lt"/>
              </a:defRPr>
            </a:lvl9pPr>
          </a:lstStyle>
          <a:p>
            <a:pPr marL="342900" indent="-342900" defTabSz="1219170">
              <a:lnSpc>
                <a:spcPct val="90000"/>
              </a:lnSpc>
              <a:spcBef>
                <a:spcPts val="800"/>
              </a:spcBef>
              <a:buFont typeface="Arial" panose="020B0604020202020204" pitchFamily="34" charset="0"/>
              <a:buChar char="•"/>
              <a:defRPr/>
            </a:pPr>
            <a:r>
              <a:rPr lang="en-US" sz="2400" b="1" dirty="0">
                <a:solidFill>
                  <a:srgbClr val="002060"/>
                </a:solidFill>
                <a:latin typeface="Calibri" panose="020F0502020204030204" pitchFamily="34" charset="0"/>
                <a:cs typeface="Calibri" panose="020F0502020204030204" pitchFamily="34" charset="0"/>
              </a:rPr>
              <a:t>Solver</a:t>
            </a:r>
          </a:p>
          <a:p>
            <a:pPr marL="685800" lvl="1" indent="-228600" eaLnBrk="1" hangingPunct="1">
              <a:lnSpc>
                <a:spcPct val="110000"/>
              </a:lnSpc>
              <a:spcBef>
                <a:spcPts val="500"/>
              </a:spcBef>
              <a:buFont typeface="Arial" panose="020B0604020202020204" pitchFamily="34" charset="0"/>
              <a:buChar char="•"/>
              <a:defRPr/>
            </a:pPr>
            <a:r>
              <a:rPr lang="en-US" sz="2000" dirty="0">
                <a:solidFill>
                  <a:srgbClr val="002060"/>
                </a:solidFill>
                <a:latin typeface="Calibri" panose="020F0502020204030204"/>
              </a:rPr>
              <a:t>3DVar (non-FGAT) </a:t>
            </a:r>
            <a:r>
              <a:rPr lang="en-US" sz="2000" dirty="0" err="1">
                <a:solidFill>
                  <a:srgbClr val="002060"/>
                </a:solidFill>
                <a:latin typeface="Calibri" panose="020F0502020204030204"/>
              </a:rPr>
              <a:t>Derber-Rosati</a:t>
            </a:r>
            <a:r>
              <a:rPr lang="en-US" sz="2000" dirty="0">
                <a:solidFill>
                  <a:srgbClr val="002060"/>
                </a:solidFill>
                <a:latin typeface="Calibri" panose="020F0502020204030204"/>
              </a:rPr>
              <a:t> Inexact Preconditioned Conjugate Gradient (DRIPCG)</a:t>
            </a:r>
          </a:p>
          <a:p>
            <a:pPr marL="685800" lvl="1" indent="-228600" eaLnBrk="1" hangingPunct="1">
              <a:lnSpc>
                <a:spcPct val="110000"/>
              </a:lnSpc>
              <a:spcBef>
                <a:spcPts val="500"/>
              </a:spcBef>
              <a:buFont typeface="Arial" panose="020B0604020202020204" pitchFamily="34" charset="0"/>
              <a:buChar char="•"/>
              <a:defRPr/>
            </a:pPr>
            <a:r>
              <a:rPr lang="en-US" sz="2000" dirty="0">
                <a:solidFill>
                  <a:srgbClr val="002060"/>
                </a:solidFill>
                <a:latin typeface="Calibri" panose="020F0502020204030204"/>
              </a:rPr>
              <a:t>Convergence criteria 10</a:t>
            </a:r>
            <a:r>
              <a:rPr lang="en-US" sz="2000" baseline="30000" dirty="0">
                <a:solidFill>
                  <a:srgbClr val="002060"/>
                </a:solidFill>
                <a:latin typeface="Calibri" panose="020F0502020204030204"/>
              </a:rPr>
              <a:t>-3</a:t>
            </a:r>
            <a:r>
              <a:rPr lang="en-US" sz="2000" dirty="0">
                <a:solidFill>
                  <a:srgbClr val="002060"/>
                </a:solidFill>
                <a:latin typeface="Calibri" panose="020F0502020204030204"/>
              </a:rPr>
              <a:t>; converges in 75-80 iterations</a:t>
            </a:r>
          </a:p>
          <a:p>
            <a:pPr marL="342900" marR="0" lvl="0" indent="-342900" defTabSz="1219170">
              <a:lnSpc>
                <a:spcPct val="90000"/>
              </a:lnSpc>
              <a:spcBef>
                <a:spcPts val="800"/>
              </a:spcBef>
              <a:buClrTx/>
              <a:buSzTx/>
              <a:buFont typeface="Arial" panose="020B0604020202020204" pitchFamily="34" charset="0"/>
              <a:buChar char="•"/>
              <a:tabLst/>
              <a:defRPr/>
            </a:pPr>
            <a:r>
              <a:rPr lang="en-US" sz="2400" b="1" dirty="0">
                <a:solidFill>
                  <a:srgbClr val="002060"/>
                </a:solidFill>
                <a:latin typeface="Calibri" panose="020F0502020204030204" pitchFamily="34" charset="0"/>
                <a:cs typeface="Calibri" panose="020F0502020204030204" pitchFamily="34" charset="0"/>
              </a:rPr>
              <a:t>Status</a:t>
            </a:r>
          </a:p>
          <a:p>
            <a:pPr marL="685800" marR="0" lvl="1" indent="-228600" eaLnBrk="1" hangingPunct="1">
              <a:lnSpc>
                <a:spcPct val="110000"/>
              </a:lnSpc>
              <a:spcBef>
                <a:spcPts val="500"/>
              </a:spcBef>
              <a:buClrTx/>
              <a:buSzTx/>
              <a:buFont typeface="Arial" panose="020B0604020202020204" pitchFamily="34" charset="0"/>
              <a:buChar char="•"/>
              <a:tabLst/>
              <a:defRPr/>
            </a:pPr>
            <a:r>
              <a:rPr lang="en-US" sz="2000" dirty="0">
                <a:solidFill>
                  <a:srgbClr val="002060"/>
                </a:solidFill>
                <a:latin typeface="Calibri" panose="020F0502020204030204"/>
              </a:rPr>
              <a:t>We have completed multiple 1-3 month cycling 3DVar data assimilation runs with NEPTUNE</a:t>
            </a:r>
          </a:p>
          <a:p>
            <a:pPr marL="685800" marR="0" lvl="1" indent="-228600" eaLnBrk="1" hangingPunct="1">
              <a:lnSpc>
                <a:spcPct val="110000"/>
              </a:lnSpc>
              <a:spcBef>
                <a:spcPts val="500"/>
              </a:spcBef>
              <a:buClrTx/>
              <a:buSzTx/>
              <a:buFont typeface="Arial" panose="020B0604020202020204" pitchFamily="34" charset="0"/>
              <a:buChar char="•"/>
              <a:tabLst/>
              <a:defRPr/>
            </a:pPr>
            <a:r>
              <a:rPr lang="en-US" sz="2000" dirty="0">
                <a:solidFill>
                  <a:srgbClr val="002060"/>
                </a:solidFill>
                <a:latin typeface="Calibri" panose="020F0502020204030204"/>
              </a:rPr>
              <a:t>~ 1.2M </a:t>
            </a:r>
            <a:r>
              <a:rPr lang="en-US" sz="2000" dirty="0" err="1">
                <a:solidFill>
                  <a:srgbClr val="002060"/>
                </a:solidFill>
                <a:latin typeface="Calibri" panose="020F0502020204030204"/>
              </a:rPr>
              <a:t>obs</a:t>
            </a:r>
            <a:r>
              <a:rPr lang="en-US" sz="2000" dirty="0">
                <a:solidFill>
                  <a:srgbClr val="002060"/>
                </a:solidFill>
                <a:latin typeface="Calibri" panose="020F0502020204030204"/>
              </a:rPr>
              <a:t> assimilated per real-time 6-hr update cycle </a:t>
            </a:r>
          </a:p>
          <a:p>
            <a:pPr marL="685800" marR="0" lvl="1" indent="-228600" eaLnBrk="1" hangingPunct="1">
              <a:lnSpc>
                <a:spcPct val="110000"/>
              </a:lnSpc>
              <a:spcBef>
                <a:spcPts val="500"/>
              </a:spcBef>
              <a:buClrTx/>
              <a:buSzTx/>
              <a:buFont typeface="Arial" panose="020B0604020202020204" pitchFamily="34" charset="0"/>
              <a:buChar char="•"/>
              <a:tabLst/>
              <a:defRPr/>
            </a:pPr>
            <a:r>
              <a:rPr lang="en-US" sz="2000" dirty="0">
                <a:solidFill>
                  <a:srgbClr val="002060"/>
                </a:solidFill>
                <a:latin typeface="Calibri" panose="020F0502020204030204"/>
              </a:rPr>
              <a:t>Errors (bias and RMS) are somewhat larger than NAVGEM, as expected for a new forecast model</a:t>
            </a:r>
          </a:p>
          <a:p>
            <a:pPr marL="685800" marR="0" lvl="1" indent="-228600" eaLnBrk="1" hangingPunct="1">
              <a:lnSpc>
                <a:spcPct val="110000"/>
              </a:lnSpc>
              <a:spcBef>
                <a:spcPts val="500"/>
              </a:spcBef>
              <a:buClrTx/>
              <a:buSzTx/>
              <a:buFont typeface="Arial" panose="020B0604020202020204" pitchFamily="34" charset="0"/>
              <a:buChar char="•"/>
              <a:tabLst/>
              <a:defRPr/>
            </a:pPr>
            <a:r>
              <a:rPr lang="en-US" sz="2000" dirty="0">
                <a:solidFill>
                  <a:srgbClr val="002060"/>
                </a:solidFill>
                <a:latin typeface="Calibri" panose="020F0502020204030204"/>
              </a:rPr>
              <a:t>DA quality is sufficient to identify/confirm forecast model biases (i.e. to tune physics)</a:t>
            </a:r>
          </a:p>
          <a:p>
            <a:pPr marL="685800" marR="0" lvl="1" indent="-228600" eaLnBrk="1" hangingPunct="1">
              <a:lnSpc>
                <a:spcPct val="110000"/>
              </a:lnSpc>
              <a:spcBef>
                <a:spcPts val="500"/>
              </a:spcBef>
              <a:buClrTx/>
              <a:buSzTx/>
              <a:buFont typeface="Arial" panose="020B0604020202020204" pitchFamily="34" charset="0"/>
              <a:buChar char="•"/>
              <a:tabLst/>
              <a:defRPr/>
            </a:pPr>
            <a:r>
              <a:rPr lang="en-US" sz="2000" dirty="0">
                <a:solidFill>
                  <a:srgbClr val="002060"/>
                </a:solidFill>
                <a:latin typeface="Calibri" panose="020F0502020204030204"/>
              </a:rPr>
              <a:t>Initial NAVGEM-based diagnostics integrated with </a:t>
            </a:r>
            <a:r>
              <a:rPr lang="en-US" sz="2000" dirty="0" err="1">
                <a:solidFill>
                  <a:srgbClr val="002060"/>
                </a:solidFill>
                <a:latin typeface="Calibri" panose="020F0502020204030204"/>
              </a:rPr>
              <a:t>cylc</a:t>
            </a:r>
            <a:r>
              <a:rPr lang="en-US" sz="2000" dirty="0">
                <a:solidFill>
                  <a:srgbClr val="002060"/>
                </a:solidFill>
                <a:latin typeface="Calibri" panose="020F0502020204030204"/>
              </a:rPr>
              <a:t> suite (</a:t>
            </a:r>
            <a:r>
              <a:rPr lang="en-US" sz="2000" dirty="0" err="1">
                <a:solidFill>
                  <a:srgbClr val="002060"/>
                </a:solidFill>
                <a:latin typeface="Calibri" panose="020F0502020204030204"/>
              </a:rPr>
              <a:t>raobs</a:t>
            </a:r>
            <a:r>
              <a:rPr lang="en-US" sz="2000" dirty="0">
                <a:solidFill>
                  <a:srgbClr val="002060"/>
                </a:solidFill>
                <a:latin typeface="Calibri" panose="020F0502020204030204"/>
              </a:rPr>
              <a:t> and “</a:t>
            </a:r>
            <a:r>
              <a:rPr lang="en-US" sz="2000" dirty="0" err="1">
                <a:solidFill>
                  <a:srgbClr val="002060"/>
                </a:solidFill>
                <a:latin typeface="Calibri" panose="020F0502020204030204"/>
              </a:rPr>
              <a:t>radgrams</a:t>
            </a:r>
            <a:r>
              <a:rPr lang="en-US" sz="2000" dirty="0">
                <a:solidFill>
                  <a:srgbClr val="002060"/>
                </a:solidFill>
                <a:latin typeface="Calibri" panose="020F0502020204030204"/>
              </a:rPr>
              <a:t>”)</a:t>
            </a:r>
          </a:p>
        </p:txBody>
      </p:sp>
      <p:pic>
        <p:nvPicPr>
          <p:cNvPr id="2" name="Picture 1"/>
          <p:cNvPicPr>
            <a:picLocks noChangeAspect="1"/>
          </p:cNvPicPr>
          <p:nvPr/>
        </p:nvPicPr>
        <p:blipFill>
          <a:blip r:embed="rId3"/>
          <a:stretch>
            <a:fillRect/>
          </a:stretch>
        </p:blipFill>
        <p:spPr>
          <a:xfrm>
            <a:off x="8208335" y="2866982"/>
            <a:ext cx="3646967" cy="2192060"/>
          </a:xfrm>
          <a:prstGeom prst="rect">
            <a:avLst/>
          </a:prstGeom>
          <a:ln w="25400">
            <a:solidFill>
              <a:srgbClr val="002060"/>
            </a:solidFill>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0789" y="2742665"/>
            <a:ext cx="4501211" cy="2428711"/>
          </a:xfrm>
          <a:prstGeom prst="rect">
            <a:avLst/>
          </a:prstGeom>
        </p:spPr>
      </p:pic>
    </p:spTree>
    <p:extLst>
      <p:ext uri="{BB962C8B-B14F-4D97-AF65-F5344CB8AC3E}">
        <p14:creationId xmlns:p14="http://schemas.microsoft.com/office/powerpoint/2010/main" val="3179001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58944" y="1071872"/>
            <a:ext cx="7212103"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Increments 15 days apart (Dec 31@12UTC; Jan 15@12UTC; 31Jan@12UTC)</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9" name="Group 8"/>
          <p:cNvGrpSpPr/>
          <p:nvPr/>
        </p:nvGrpSpPr>
        <p:grpSpPr>
          <a:xfrm>
            <a:off x="4637495" y="1611041"/>
            <a:ext cx="7332995" cy="5102433"/>
            <a:chOff x="4448131" y="1770523"/>
            <a:chExt cx="7332995" cy="510243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8176" y="1770523"/>
              <a:ext cx="2278689" cy="1917043"/>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3822" y="1770523"/>
              <a:ext cx="2278689" cy="1917043"/>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3165" y="1774134"/>
              <a:ext cx="2278689" cy="1917043"/>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1224" y="3339950"/>
              <a:ext cx="2313894" cy="1917043"/>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04044" y="3447651"/>
              <a:ext cx="2313894" cy="1917043"/>
            </a:xfrm>
            <a:prstGeom prst="rect">
              <a:avLst/>
            </a:prstGeom>
          </p:spPr>
        </p:pic>
        <p:pic>
          <p:nvPicPr>
            <p:cNvPr id="16" name="Picture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20579" y="3400469"/>
              <a:ext cx="2313894" cy="1917043"/>
            </a:xfrm>
            <a:prstGeom prst="rect">
              <a:avLst/>
            </a:prstGeom>
          </p:spPr>
        </p:pic>
        <p:pic>
          <p:nvPicPr>
            <p:cNvPr id="17" name="Picture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48131" y="4990629"/>
              <a:ext cx="2480315" cy="1869037"/>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300811" y="4990629"/>
              <a:ext cx="2480315" cy="1869037"/>
            </a:xfrm>
            <a:prstGeom prst="rect">
              <a:avLst/>
            </a:prstGeom>
          </p:spPr>
        </p:pic>
        <p:pic>
          <p:nvPicPr>
            <p:cNvPr id="19" name="Picture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928446" y="5003919"/>
              <a:ext cx="2480315" cy="1869037"/>
            </a:xfrm>
            <a:prstGeom prst="rect">
              <a:avLst/>
            </a:prstGeom>
          </p:spPr>
        </p:pic>
        <p:sp>
          <p:nvSpPr>
            <p:cNvPr id="20" name="TextBox 19"/>
            <p:cNvSpPr txBox="1"/>
            <p:nvPr/>
          </p:nvSpPr>
          <p:spPr>
            <a:xfrm>
              <a:off x="5355270" y="1871127"/>
              <a:ext cx="591031" cy="10132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1" name="Picture 20"/>
            <p:cNvPicPr>
              <a:picLocks noChangeAspect="1"/>
            </p:cNvPicPr>
            <p:nvPr/>
          </p:nvPicPr>
          <p:blipFill>
            <a:blip r:embed="rId12"/>
            <a:stretch>
              <a:fillRect/>
            </a:stretch>
          </p:blipFill>
          <p:spPr>
            <a:xfrm>
              <a:off x="7139788" y="1889504"/>
              <a:ext cx="573074" cy="42676"/>
            </a:xfrm>
            <a:prstGeom prst="rect">
              <a:avLst/>
            </a:prstGeom>
          </p:spPr>
        </p:pic>
        <p:pic>
          <p:nvPicPr>
            <p:cNvPr id="22" name="Picture 21"/>
            <p:cNvPicPr>
              <a:picLocks noChangeAspect="1"/>
            </p:cNvPicPr>
            <p:nvPr/>
          </p:nvPicPr>
          <p:blipFill>
            <a:blip r:embed="rId12"/>
            <a:stretch>
              <a:fillRect/>
            </a:stretch>
          </p:blipFill>
          <p:spPr>
            <a:xfrm>
              <a:off x="8936838" y="1889504"/>
              <a:ext cx="573074" cy="42676"/>
            </a:xfrm>
            <a:prstGeom prst="rect">
              <a:avLst/>
            </a:prstGeom>
          </p:spPr>
        </p:pic>
        <p:sp>
          <p:nvSpPr>
            <p:cNvPr id="23" name="TextBox 22"/>
            <p:cNvSpPr txBox="1"/>
            <p:nvPr/>
          </p:nvSpPr>
          <p:spPr>
            <a:xfrm>
              <a:off x="5355269" y="3440051"/>
              <a:ext cx="606861" cy="10182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p:cNvSpPr txBox="1"/>
            <p:nvPr/>
          </p:nvSpPr>
          <p:spPr>
            <a:xfrm>
              <a:off x="5418392" y="5089254"/>
              <a:ext cx="590521" cy="5557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p:cNvSpPr txBox="1"/>
            <p:nvPr/>
          </p:nvSpPr>
          <p:spPr>
            <a:xfrm>
              <a:off x="7742211" y="1875785"/>
              <a:ext cx="635669" cy="5078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p:cNvSpPr txBox="1"/>
            <p:nvPr/>
          </p:nvSpPr>
          <p:spPr>
            <a:xfrm>
              <a:off x="7639911" y="3504326"/>
              <a:ext cx="600909" cy="4857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p:cNvSpPr txBox="1"/>
            <p:nvPr/>
          </p:nvSpPr>
          <p:spPr>
            <a:xfrm>
              <a:off x="10035100" y="3546483"/>
              <a:ext cx="583268" cy="97488"/>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p:cNvSpPr txBox="1"/>
            <p:nvPr/>
          </p:nvSpPr>
          <p:spPr>
            <a:xfrm>
              <a:off x="9966858" y="1871127"/>
              <a:ext cx="651510" cy="10132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p:cNvSpPr txBox="1"/>
            <p:nvPr/>
          </p:nvSpPr>
          <p:spPr>
            <a:xfrm>
              <a:off x="7907252" y="5114181"/>
              <a:ext cx="581975" cy="6505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p:cNvSpPr txBox="1"/>
            <p:nvPr/>
          </p:nvSpPr>
          <p:spPr>
            <a:xfrm>
              <a:off x="10159377" y="5102917"/>
              <a:ext cx="590525" cy="76323"/>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3" name="Title 2"/>
          <p:cNvSpPr>
            <a:spLocks noGrp="1"/>
          </p:cNvSpPr>
          <p:nvPr>
            <p:ph type="title"/>
          </p:nvPr>
        </p:nvSpPr>
        <p:spPr>
          <a:xfrm>
            <a:off x="2194617" y="280761"/>
            <a:ext cx="8866909" cy="403412"/>
          </a:xfrm>
        </p:spPr>
        <p:txBody>
          <a:bodyPr>
            <a:noAutofit/>
          </a:bodyPr>
          <a:lstStyle/>
          <a:p>
            <a:r>
              <a:rPr lang="en-US" sz="3600" dirty="0" smtClean="0">
                <a:latin typeface="Calibri" panose="020F0502020204030204" pitchFamily="34" charset="0"/>
                <a:cs typeface="Calibri" panose="020F0502020204030204" pitchFamily="34" charset="0"/>
              </a:rPr>
              <a:t>NEPTUNE DA Cycling DA - Current Status</a:t>
            </a:r>
            <a:endParaRPr lang="en-US" sz="3600" dirty="0">
              <a:latin typeface="Calibri" panose="020F0502020204030204" pitchFamily="34" charset="0"/>
              <a:cs typeface="Calibri" panose="020F0502020204030204" pitchFamily="34" charset="0"/>
            </a:endParaRPr>
          </a:p>
        </p:txBody>
      </p:sp>
      <p:sp>
        <p:nvSpPr>
          <p:cNvPr id="10" name="Slide Number Placeholder 9"/>
          <p:cNvSpPr>
            <a:spLocks noGrp="1"/>
          </p:cNvSpPr>
          <p:nvPr>
            <p:ph type="sldNum" sz="quarter" idx="10"/>
          </p:nvPr>
        </p:nvSpPr>
        <p:spPr>
          <a:xfrm>
            <a:off x="9017984" y="6356356"/>
            <a:ext cx="2743200" cy="365125"/>
          </a:xfrm>
        </p:spPr>
        <p:txBody>
          <a:bodyP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8</a:t>
            </a:fld>
            <a:endParaRPr lang="en-US" sz="2000" b="1" dirty="0">
              <a:solidFill>
                <a:srgbClr val="1B365D"/>
              </a:solidFill>
              <a:latin typeface="Arial" pitchFamily="34" charset="0"/>
            </a:endParaRPr>
          </a:p>
        </p:txBody>
      </p:sp>
      <p:sp>
        <p:nvSpPr>
          <p:cNvPr id="4" name="Title 1"/>
          <p:cNvSpPr txBox="1">
            <a:spLocks/>
          </p:cNvSpPr>
          <p:nvPr/>
        </p:nvSpPr>
        <p:spPr>
          <a:xfrm>
            <a:off x="877865" y="302102"/>
            <a:ext cx="10515600" cy="1030424"/>
          </a:xfrm>
          <a:prstGeom prst="rect">
            <a:avLst/>
          </a:prstGeom>
        </p:spPr>
        <p:txBody>
          <a:bodyPr vert="horz" lIns="0" tIns="0" rIns="0" bIns="0" rtlCol="0" anchor="ctr">
            <a:normAutofit/>
          </a:bodyPr>
          <a:lstStyle>
            <a:lvl1pPr algn="l" defTabSz="913993" rtl="0" eaLnBrk="1" latinLnBrk="0" hangingPunct="1">
              <a:lnSpc>
                <a:spcPct val="90000"/>
              </a:lnSpc>
              <a:spcBef>
                <a:spcPct val="0"/>
              </a:spcBef>
              <a:buNone/>
              <a:defRPr sz="2667" b="1" kern="100" baseline="0">
                <a:solidFill>
                  <a:srgbClr val="FABE07"/>
                </a:solidFill>
                <a:latin typeface="+mj-lt"/>
                <a:ea typeface="+mj-ea"/>
                <a:cs typeface="+mj-cs"/>
              </a:defRPr>
            </a:lvl1pPr>
          </a:lstStyle>
          <a:p>
            <a:endParaRPr lang="en-US" dirty="0"/>
          </a:p>
        </p:txBody>
      </p:sp>
      <p:sp>
        <p:nvSpPr>
          <p:cNvPr id="5" name="Content Placeholder 2"/>
          <p:cNvSpPr txBox="1">
            <a:spLocks/>
          </p:cNvSpPr>
          <p:nvPr/>
        </p:nvSpPr>
        <p:spPr>
          <a:xfrm>
            <a:off x="166978" y="1193463"/>
            <a:ext cx="4261104" cy="55280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n-US" sz="1800" b="1" dirty="0" smtClean="0">
                <a:solidFill>
                  <a:srgbClr val="002060"/>
                </a:solidFill>
                <a:latin typeface="Calibri" panose="020F0502020204030204"/>
              </a:rPr>
              <a:t>Completed a 3-month cycling DA test</a:t>
            </a:r>
            <a:endParaRPr kumimoji="0" lang="en-US" sz="1800" b="1" i="0" u="none" strike="noStrike" kern="1200" cap="none" spc="0" normalizeH="0" baseline="0" noProof="0" dirty="0" smtClean="0">
              <a:ln>
                <a:noFill/>
              </a:ln>
              <a:solidFill>
                <a:srgbClr val="002060"/>
              </a:solidFill>
              <a:effectLst/>
              <a:uLnTx/>
              <a:uFillTx/>
              <a:latin typeface="Calibri" panose="020F0502020204030204"/>
            </a:endParaRPr>
          </a:p>
          <a:p>
            <a:pPr marL="228600" marR="0" lvl="0"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AMSU-A (</a:t>
            </a:r>
            <a:r>
              <a:rPr kumimoji="0" lang="en-US" sz="1800" b="0" i="0" u="none" strike="noStrike" kern="1200" cap="none" spc="0" normalizeH="0" baseline="0" noProof="0" dirty="0" err="1" smtClean="0">
                <a:ln>
                  <a:noFill/>
                </a:ln>
                <a:solidFill>
                  <a:srgbClr val="002060"/>
                </a:solidFill>
                <a:effectLst/>
                <a:uLnTx/>
                <a:uFillTx/>
                <a:latin typeface="Calibri" panose="020F0502020204030204"/>
              </a:rPr>
              <a:t>metop</a:t>
            </a:r>
            <a:r>
              <a:rPr kumimoji="0" lang="en-US" sz="1800" b="0" i="0" u="none" strike="noStrike" kern="1200" cap="none" spc="0" normalizeH="0" baseline="0" noProof="0" dirty="0" smtClean="0">
                <a:ln>
                  <a:noFill/>
                </a:ln>
                <a:solidFill>
                  <a:srgbClr val="002060"/>
                </a:solidFill>
                <a:effectLst/>
                <a:uLnTx/>
                <a:uFillTx/>
                <a:latin typeface="Calibri" panose="020F0502020204030204"/>
              </a:rPr>
              <a:t>-a, noaa19)</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Assimilate 9-11</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Inflate error (monitor) 4-6,12</a:t>
            </a:r>
          </a:p>
          <a:p>
            <a:pPr marL="228600" marR="0" lvl="0"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ATMS (</a:t>
            </a:r>
            <a:r>
              <a:rPr kumimoji="0" lang="en-US" sz="1800" b="0" i="0" u="none" strike="noStrike" kern="1200" cap="none" spc="0" normalizeH="0" baseline="0" noProof="0" dirty="0" err="1" smtClean="0">
                <a:ln>
                  <a:noFill/>
                </a:ln>
                <a:solidFill>
                  <a:srgbClr val="002060"/>
                </a:solidFill>
                <a:effectLst/>
                <a:uLnTx/>
                <a:uFillTx/>
                <a:latin typeface="Calibri" panose="020F0502020204030204"/>
              </a:rPr>
              <a:t>npp</a:t>
            </a:r>
            <a:r>
              <a:rPr kumimoji="0" lang="en-US" sz="1800" b="0" i="0" u="none" strike="noStrike" kern="1200" cap="none" spc="0" normalizeH="0" baseline="0" noProof="0" dirty="0" smtClean="0">
                <a:ln>
                  <a:noFill/>
                </a:ln>
                <a:solidFill>
                  <a:srgbClr val="002060"/>
                </a:solidFill>
                <a:effectLst/>
                <a:uLnTx/>
                <a:uFillTx/>
                <a:latin typeface="Calibri" panose="020F0502020204030204"/>
              </a:rPr>
              <a:t>, noaa20)</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Assimilate 8-11, 20-22</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Inflate error (monitor) 4-7, 18-19</a:t>
            </a:r>
          </a:p>
          <a:p>
            <a:pPr marL="228600" marR="0" lvl="0"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Radiosondes (mandatory &amp; significant levels)</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Assimilate T, u, v</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Monitor q (inflate q error)</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Monitor all </a:t>
            </a:r>
            <a:r>
              <a:rPr kumimoji="0" lang="en-US" sz="1800" b="0" i="0" u="none" strike="noStrike" kern="1200" cap="none" spc="0" normalizeH="0" baseline="0" noProof="0" dirty="0" err="1" smtClean="0">
                <a:ln>
                  <a:noFill/>
                </a:ln>
                <a:solidFill>
                  <a:srgbClr val="002060"/>
                </a:solidFill>
                <a:effectLst/>
                <a:uLnTx/>
                <a:uFillTx/>
                <a:latin typeface="Calibri" panose="020F0502020204030204"/>
              </a:rPr>
              <a:t>obs</a:t>
            </a:r>
            <a:r>
              <a:rPr kumimoji="0" lang="en-US" sz="1800" b="0" i="0" u="none" strike="noStrike" kern="1200" cap="none" spc="0" normalizeH="0" baseline="0" noProof="0" dirty="0" smtClean="0">
                <a:ln>
                  <a:noFill/>
                </a:ln>
                <a:solidFill>
                  <a:srgbClr val="002060"/>
                </a:solidFill>
                <a:effectLst/>
                <a:uLnTx/>
                <a:uFillTx/>
                <a:latin typeface="Calibri" panose="020F0502020204030204"/>
              </a:rPr>
              <a:t> above 10 </a:t>
            </a:r>
            <a:r>
              <a:rPr kumimoji="0" lang="en-US" sz="1800" b="0" i="0" u="none" strike="noStrike" kern="1200" cap="none" spc="0" normalizeH="0" baseline="0" noProof="0" dirty="0" err="1" smtClean="0">
                <a:ln>
                  <a:noFill/>
                </a:ln>
                <a:solidFill>
                  <a:srgbClr val="002060"/>
                </a:solidFill>
                <a:effectLst/>
                <a:uLnTx/>
                <a:uFillTx/>
                <a:latin typeface="Calibri" panose="020F0502020204030204"/>
              </a:rPr>
              <a:t>hPa</a:t>
            </a:r>
            <a:endParaRPr kumimoji="0" lang="en-US" sz="1800" b="0" i="0" u="none" strike="noStrike" kern="1200" cap="none" spc="0" normalizeH="0" baseline="0" noProof="0" dirty="0" smtClean="0">
              <a:ln>
                <a:noFill/>
              </a:ln>
              <a:solidFill>
                <a:srgbClr val="002060"/>
              </a:solidFill>
              <a:effectLst/>
              <a:uLnTx/>
              <a:uFillTx/>
              <a:latin typeface="Calibri" panose="020F0502020204030204"/>
            </a:endParaRPr>
          </a:p>
          <a:p>
            <a:pPr marL="228600" marR="0" lvl="0"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Aircraft</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Assimilate u, v only</a:t>
            </a:r>
          </a:p>
          <a:p>
            <a:pPr marL="228600" marR="0" lvl="0"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Satellite AMV (winds; u, v)</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Geostationary (primary agencies)</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Geostationary (CIMMS)</a:t>
            </a:r>
          </a:p>
          <a:p>
            <a:pPr marL="685800" marR="0" lvl="1" indent="-9144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a:rPr>
              <a:t>Polar AMVs</a:t>
            </a:r>
          </a:p>
        </p:txBody>
      </p:sp>
      <p:sp>
        <p:nvSpPr>
          <p:cNvPr id="6" name="TextBox 5"/>
          <p:cNvSpPr txBox="1"/>
          <p:nvPr/>
        </p:nvSpPr>
        <p:spPr>
          <a:xfrm>
            <a:off x="4780558" y="1363651"/>
            <a:ext cx="7299251" cy="48320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Potential temperature: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Mixing ratio:</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Zonal wind:</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p:cNvSpPr txBox="1"/>
          <p:nvPr/>
        </p:nvSpPr>
        <p:spPr>
          <a:xfrm>
            <a:off x="5100409" y="6400574"/>
            <a:ext cx="6917025"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smtClean="0">
                <a:ln>
                  <a:noFill/>
                </a:ln>
                <a:solidFill>
                  <a:prstClr val="white"/>
                </a:solidFill>
                <a:effectLst/>
                <a:uLnTx/>
                <a:uFillTx/>
                <a:latin typeface="Calibri" panose="020F0502020204030204"/>
                <a:ea typeface="+mn-ea"/>
                <a:cs typeface="+mn-cs"/>
              </a:rPr>
              <a:t>Analysis increments are stable and comparable to NAVDAS-AR  </a:t>
            </a:r>
            <a:endParaRPr kumimoji="0" lang="en-US" sz="1800" b="1"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47091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stretch>
            <a:fillRect/>
          </a:stretch>
        </p:blipFill>
        <p:spPr>
          <a:xfrm>
            <a:off x="1447825" y="1892772"/>
            <a:ext cx="3775079" cy="4009839"/>
          </a:xfrm>
          <a:prstGeom prst="rect">
            <a:avLst/>
          </a:prstGeom>
        </p:spPr>
      </p:pic>
      <p:sp>
        <p:nvSpPr>
          <p:cNvPr id="3" name="Title 2"/>
          <p:cNvSpPr>
            <a:spLocks noGrp="1"/>
          </p:cNvSpPr>
          <p:nvPr>
            <p:ph type="title"/>
          </p:nvPr>
        </p:nvSpPr>
        <p:spPr>
          <a:xfrm>
            <a:off x="2194617" y="331561"/>
            <a:ext cx="8866909" cy="403412"/>
          </a:xfrm>
        </p:spPr>
        <p:txBody>
          <a:bodyPr>
            <a:noAutofit/>
          </a:bodyPr>
          <a:lstStyle/>
          <a:p>
            <a:pPr algn="ctr"/>
            <a:r>
              <a:rPr lang="en-US" sz="3600" dirty="0" smtClean="0">
                <a:latin typeface="Calibri" panose="020F0502020204030204" pitchFamily="34" charset="0"/>
                <a:cs typeface="Calibri" panose="020F0502020204030204" pitchFamily="34" charset="0"/>
              </a:rPr>
              <a:t>NEPTUNE DA – Radiosonde verification </a:t>
            </a:r>
            <a:br>
              <a:rPr lang="en-US" sz="3600" dirty="0" smtClean="0">
                <a:latin typeface="Calibri" panose="020F0502020204030204" pitchFamily="34" charset="0"/>
                <a:cs typeface="Calibri" panose="020F0502020204030204" pitchFamily="34" charset="0"/>
              </a:rPr>
            </a:br>
            <a:r>
              <a:rPr lang="en-US" sz="3600" dirty="0" smtClean="0">
                <a:latin typeface="Calibri" panose="020F0502020204030204" pitchFamily="34" charset="0"/>
                <a:cs typeface="Calibri" panose="020F0502020204030204" pitchFamily="34" charset="0"/>
              </a:rPr>
              <a:t>(O-B; O-A)</a:t>
            </a:r>
            <a:endParaRPr lang="en-US" sz="3600" dirty="0">
              <a:latin typeface="Calibri" panose="020F0502020204030204" pitchFamily="34" charset="0"/>
              <a:cs typeface="Calibri" panose="020F0502020204030204" pitchFamily="34" charset="0"/>
            </a:endParaRPr>
          </a:p>
        </p:txBody>
      </p:sp>
      <p:sp>
        <p:nvSpPr>
          <p:cNvPr id="10" name="Slide Number Placeholder 9"/>
          <p:cNvSpPr>
            <a:spLocks noGrp="1"/>
          </p:cNvSpPr>
          <p:nvPr>
            <p:ph type="sldNum" sz="quarter" idx="10"/>
          </p:nvPr>
        </p:nvSpPr>
        <p:spPr>
          <a:xfrm>
            <a:off x="9039973" y="6356350"/>
            <a:ext cx="2743200" cy="365125"/>
          </a:xfrm>
        </p:spPr>
        <p:txBody>
          <a:bodyPr vert="horz" lIns="0" tIns="0" rIns="0" bIns="0" rtlCol="0" anchor="ctr"/>
          <a:lstStyle/>
          <a:p>
            <a:pPr defTabSz="1219170" fontAlgn="base">
              <a:spcBef>
                <a:spcPct val="0"/>
              </a:spcBef>
              <a:spcAft>
                <a:spcPct val="0"/>
              </a:spcAft>
            </a:pPr>
            <a:fld id="{EC78876D-F60F-416A-9AB8-0484C938732F}" type="slidenum">
              <a:rPr lang="en-US" sz="2000" b="1">
                <a:solidFill>
                  <a:srgbClr val="1B365D"/>
                </a:solidFill>
                <a:latin typeface="Arial" pitchFamily="34" charset="0"/>
              </a:rPr>
              <a:pPr defTabSz="1219170" fontAlgn="base">
                <a:spcBef>
                  <a:spcPct val="0"/>
                </a:spcBef>
                <a:spcAft>
                  <a:spcPct val="0"/>
                </a:spcAft>
              </a:pPr>
              <a:t>9</a:t>
            </a:fld>
            <a:endParaRPr lang="en-US" sz="2000" b="1" dirty="0">
              <a:solidFill>
                <a:srgbClr val="1B365D"/>
              </a:solidFill>
              <a:latin typeface="Arial" pitchFamily="34" charset="0"/>
            </a:endParaRPr>
          </a:p>
        </p:txBody>
      </p:sp>
      <p:sp>
        <p:nvSpPr>
          <p:cNvPr id="6" name="TextBox 5"/>
          <p:cNvSpPr txBox="1"/>
          <p:nvPr/>
        </p:nvSpPr>
        <p:spPr>
          <a:xfrm>
            <a:off x="944880" y="1183149"/>
            <a:ext cx="482361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rPr>
              <a:t>NEPTUNE: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30 day average radiosonde global temperature bias (ending on 2021011512)</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p:cNvSpPr txBox="1"/>
          <p:nvPr/>
        </p:nvSpPr>
        <p:spPr>
          <a:xfrm>
            <a:off x="6843290" y="1183149"/>
            <a:ext cx="4779750"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rPr>
              <a:t>NAVGEM: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30 day average radiosonde global temperature bias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ending on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2021011512)</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p:cNvSpPr txBox="1"/>
          <p:nvPr/>
        </p:nvSpPr>
        <p:spPr>
          <a:xfrm>
            <a:off x="1540595" y="6027291"/>
            <a:ext cx="597549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Observation minus forecast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latin typeface="Calibri" panose="020F0502020204030204"/>
              </a:rPr>
              <a:t>----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Observation minus analysis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p:cNvSpPr txBox="1"/>
          <p:nvPr/>
        </p:nvSpPr>
        <p:spPr>
          <a:xfrm>
            <a:off x="5304996" y="6174114"/>
            <a:ext cx="5810144"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smtClean="0">
                <a:ln>
                  <a:noFill/>
                </a:ln>
                <a:solidFill>
                  <a:prstClr val="white"/>
                </a:solidFill>
                <a:effectLst/>
                <a:uLnTx/>
                <a:uFillTx/>
                <a:latin typeface="Calibri" panose="020F0502020204030204"/>
                <a:ea typeface="+mn-ea"/>
                <a:cs typeface="+mn-cs"/>
              </a:rPr>
              <a:t>Radiosonde bias and standard deviation are comparable in magnitude to NAVGEM/NAVDAS-AR</a:t>
            </a:r>
            <a:endParaRPr kumimoji="0" lang="en-US" sz="1800" b="1"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extBox 10"/>
          <p:cNvSpPr txBox="1"/>
          <p:nvPr/>
        </p:nvSpPr>
        <p:spPr>
          <a:xfrm>
            <a:off x="5304730" y="2460183"/>
            <a:ext cx="1656535"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Sponge layer: we currently do</a:t>
            </a:r>
            <a:r>
              <a:rPr kumimoji="0" lang="en-US" sz="1400" b="1" i="0" u="none" strike="noStrike" kern="1200" cap="none" spc="0" normalizeH="0" noProof="0" dirty="0" smtClean="0">
                <a:ln>
                  <a:noFill/>
                </a:ln>
                <a:solidFill>
                  <a:prstClr val="black"/>
                </a:solidFill>
                <a:effectLst/>
                <a:uLnTx/>
                <a:uFillTx/>
                <a:latin typeface="Calibri" panose="020F0502020204030204"/>
                <a:ea typeface="+mn-ea"/>
                <a:cs typeface="+mn-cs"/>
              </a:rPr>
              <a:t> not</a:t>
            </a: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 assimilate </a:t>
            </a:r>
            <a:r>
              <a:rPr kumimoji="0" lang="en-US" sz="1400" b="1" i="0" u="none" strike="noStrike" kern="1200" cap="none" spc="0" normalizeH="0" baseline="0" noProof="0" dirty="0" err="1" smtClean="0">
                <a:ln>
                  <a:noFill/>
                </a:ln>
                <a:solidFill>
                  <a:prstClr val="black"/>
                </a:solidFill>
                <a:effectLst/>
                <a:uLnTx/>
                <a:uFillTx/>
                <a:latin typeface="Calibri" panose="020F0502020204030204"/>
                <a:ea typeface="+mn-ea"/>
                <a:cs typeface="+mn-cs"/>
              </a:rPr>
              <a:t>raobs</a:t>
            </a: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 above 10hPa (this will be extended in next model version)</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p:cNvSpPr txBox="1"/>
          <p:nvPr/>
        </p:nvSpPr>
        <p:spPr>
          <a:xfrm>
            <a:off x="124829" y="4769193"/>
            <a:ext cx="1253331"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Cold </a:t>
            </a: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bias in NEPTUNE lower troposphere that is physics related.</a:t>
            </a:r>
          </a:p>
        </p:txBody>
      </p:sp>
      <p:cxnSp>
        <p:nvCxnSpPr>
          <p:cNvPr id="13" name="Straight Arrow Connector 12"/>
          <p:cNvCxnSpPr/>
          <p:nvPr/>
        </p:nvCxnSpPr>
        <p:spPr>
          <a:xfrm flipV="1">
            <a:off x="1378160" y="5101203"/>
            <a:ext cx="2040901" cy="2703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1" idx="1"/>
          </p:cNvCxnSpPr>
          <p:nvPr/>
        </p:nvCxnSpPr>
        <p:spPr>
          <a:xfrm flipH="1" flipV="1">
            <a:off x="4557092" y="2372110"/>
            <a:ext cx="747638" cy="7805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4"/>
          <a:stretch>
            <a:fillRect/>
          </a:stretch>
        </p:blipFill>
        <p:spPr>
          <a:xfrm>
            <a:off x="7264400" y="1916124"/>
            <a:ext cx="3936579" cy="4042443"/>
          </a:xfrm>
          <a:prstGeom prst="rect">
            <a:avLst/>
          </a:prstGeom>
        </p:spPr>
      </p:pic>
    </p:spTree>
    <p:extLst>
      <p:ext uri="{BB962C8B-B14F-4D97-AF65-F5344CB8AC3E}">
        <p14:creationId xmlns:p14="http://schemas.microsoft.com/office/powerpoint/2010/main" val="118389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NRL PPT">
      <a:dk1>
        <a:sysClr val="windowText" lastClr="000000"/>
      </a:dk1>
      <a:lt1>
        <a:sysClr val="window" lastClr="FFFFFF"/>
      </a:lt1>
      <a:dk2>
        <a:srgbClr val="1B365D"/>
      </a:dk2>
      <a:lt2>
        <a:srgbClr val="FABE07"/>
      </a:lt2>
      <a:accent1>
        <a:srgbClr val="1B365D"/>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US NR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7BB2372E-6E74-F648-9EC0-FEDCEB604DFC}" vid="{7088EA77-C9F8-644B-83F0-77724198BA9A}"/>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NRL PPT">
      <a:dk1>
        <a:sysClr val="windowText" lastClr="000000"/>
      </a:dk1>
      <a:lt1>
        <a:sysClr val="window" lastClr="FFFFFF"/>
      </a:lt1>
      <a:dk2>
        <a:srgbClr val="1B365D"/>
      </a:dk2>
      <a:lt2>
        <a:srgbClr val="FABE07"/>
      </a:lt2>
      <a:accent1>
        <a:srgbClr val="1B365D"/>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US NR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7BB2372E-6E74-F648-9EC0-FEDCEB604DFC}" vid="{7088EA77-C9F8-644B-83F0-77724198BA9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24288</TotalTime>
  <Words>1809</Words>
  <Application>Microsoft Office PowerPoint</Application>
  <PresentationFormat>Widescreen</PresentationFormat>
  <Paragraphs>258</Paragraphs>
  <Slides>15</Slides>
  <Notes>15</Notes>
  <HiddenSlides>0</HiddenSlides>
  <MMClips>0</MMClips>
  <ScaleCrop>false</ScaleCrop>
  <HeadingPairs>
    <vt:vector size="8" baseType="variant">
      <vt:variant>
        <vt:lpstr>Fonts Used</vt:lpstr>
      </vt:variant>
      <vt:variant>
        <vt:i4>5</vt:i4>
      </vt:variant>
      <vt:variant>
        <vt:lpstr>Theme</vt:lpstr>
      </vt:variant>
      <vt:variant>
        <vt:i4>6</vt:i4>
      </vt:variant>
      <vt:variant>
        <vt:lpstr>Embedded OLE Servers</vt:lpstr>
      </vt:variant>
      <vt:variant>
        <vt:i4>1</vt:i4>
      </vt:variant>
      <vt:variant>
        <vt:lpstr>Slide Titles</vt:lpstr>
      </vt:variant>
      <vt:variant>
        <vt:i4>15</vt:i4>
      </vt:variant>
    </vt:vector>
  </HeadingPairs>
  <TitlesOfParts>
    <vt:vector size="27" baseType="lpstr">
      <vt:lpstr>Arial</vt:lpstr>
      <vt:lpstr>Calibri</vt:lpstr>
      <vt:lpstr>Calibri Light</vt:lpstr>
      <vt:lpstr>Times New Roman</vt:lpstr>
      <vt:lpstr>Wingdings</vt:lpstr>
      <vt:lpstr>2_Default Design</vt:lpstr>
      <vt:lpstr>3_Default Design</vt:lpstr>
      <vt:lpstr>Office Theme</vt:lpstr>
      <vt:lpstr>3_Office Theme</vt:lpstr>
      <vt:lpstr>Custom Design</vt:lpstr>
      <vt:lpstr>4_Office Theme</vt:lpstr>
      <vt:lpstr>CorelDRAW 6.0</vt:lpstr>
      <vt:lpstr>NEPTUNE DA – Top Three Obstacles</vt:lpstr>
      <vt:lpstr>An Update on the Navy’s JEDI-enabled NEPTUNE Data Assimilation System </vt:lpstr>
      <vt:lpstr>NEPTUNE Data Assimilation Enabled by JEDI Joint Effort for Data assimilation Infrastructure</vt:lpstr>
      <vt:lpstr>JCSDA Partnership </vt:lpstr>
      <vt:lpstr>Approach for JEDI-enabled NEPTUNE DA</vt:lpstr>
      <vt:lpstr>Observations and Diagnostics</vt:lpstr>
      <vt:lpstr>JEDI-enabled NEPTUNE 3DVar – Current Status</vt:lpstr>
      <vt:lpstr>NEPTUNE DA Cycling DA - Current Status</vt:lpstr>
      <vt:lpstr>NEPTUNE DA – Radiosonde verification  (O-B; O-A)</vt:lpstr>
      <vt:lpstr>NEPTUNE DA – Radiosonde verification  (O-B; O-A)</vt:lpstr>
      <vt:lpstr>NEPTUNE DA – Next Steps</vt:lpstr>
      <vt:lpstr>Verification using MET/METplus</vt:lpstr>
      <vt:lpstr>Verification using NRL Automated Diagnostics System</vt:lpstr>
      <vt:lpstr>Acknowledgements</vt:lpstr>
      <vt:lpstr>Opportunities</vt:lpstr>
    </vt:vector>
  </TitlesOfParts>
  <Company>Naval Research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 Stable Cycling 3DVar by 9/30/2021</dc:title>
  <dc:creator>Baker, Dr. Nancy</dc:creator>
  <cp:lastModifiedBy>Baker, Dr. Nancy</cp:lastModifiedBy>
  <cp:revision>215</cp:revision>
  <dcterms:created xsi:type="dcterms:W3CDTF">2021-12-15T20:07:03Z</dcterms:created>
  <dcterms:modified xsi:type="dcterms:W3CDTF">2022-01-31T17:29:36Z</dcterms:modified>
</cp:coreProperties>
</file>