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1"/>
  </p:notesMasterIdLst>
  <p:sldIdLst>
    <p:sldId id="256" r:id="rId2"/>
    <p:sldId id="264" r:id="rId3"/>
    <p:sldId id="265" r:id="rId4"/>
    <p:sldId id="258" r:id="rId5"/>
    <p:sldId id="262" r:id="rId6"/>
    <p:sldId id="260" r:id="rId7"/>
    <p:sldId id="263" r:id="rId8"/>
    <p:sldId id="266" r:id="rId9"/>
    <p:sldId id="259" r:id="rId10"/>
  </p:sldIdLst>
  <p:sldSz cx="12192000" cy="6858000"/>
  <p:notesSz cx="69850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rgbClr val="453399"/>
        </a:solidFill>
        <a:latin typeface="Maiandra GD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rgbClr val="453399"/>
        </a:solidFill>
        <a:latin typeface="Maiandra GD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rgbClr val="453399"/>
        </a:solidFill>
        <a:latin typeface="Maiandra GD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rgbClr val="453399"/>
        </a:solidFill>
        <a:latin typeface="Maiandra GD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rgbClr val="453399"/>
        </a:solidFill>
        <a:latin typeface="Maiandra GD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rgbClr val="453399"/>
        </a:solidFill>
        <a:latin typeface="Maiandra GD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rgbClr val="453399"/>
        </a:solidFill>
        <a:latin typeface="Maiandra GD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rgbClr val="453399"/>
        </a:solidFill>
        <a:latin typeface="Maiandra GD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rgbClr val="453399"/>
        </a:solidFill>
        <a:latin typeface="Maiandra GD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008000"/>
    <a:srgbClr val="0000FF"/>
    <a:srgbClr val="FF00FF"/>
    <a:srgbClr val="990000"/>
    <a:srgbClr val="FF0000"/>
    <a:srgbClr val="FFCC66"/>
    <a:srgbClr val="660033"/>
    <a:srgbClr val="FFFFFF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07" autoAdjust="0"/>
    <p:restoredTop sz="86332" autoAdjust="0"/>
  </p:normalViewPr>
  <p:slideViewPr>
    <p:cSldViewPr>
      <p:cViewPr varScale="1">
        <p:scale>
          <a:sx n="154" d="100"/>
          <a:sy n="154" d="100"/>
        </p:scale>
        <p:origin x="624" y="13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137" cy="463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9" tIns="46480" rIns="92959" bIns="46480" numCol="1" anchor="t" anchorCtr="0" compatLnSpc="1">
            <a:prstTxWarp prst="textNoShape">
              <a:avLst/>
            </a:prstTxWarp>
          </a:bodyPr>
          <a:lstStyle>
            <a:lvl1pPr defTabSz="929760">
              <a:defRPr sz="13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348" y="0"/>
            <a:ext cx="3027137" cy="463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9" tIns="46480" rIns="92959" bIns="46480" numCol="1" anchor="t" anchorCtr="0" compatLnSpc="1">
            <a:prstTxWarp prst="textNoShape">
              <a:avLst/>
            </a:prstTxWarp>
          </a:bodyPr>
          <a:lstStyle>
            <a:lvl1pPr algn="r" defTabSz="929760">
              <a:defRPr sz="13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98463" y="696913"/>
            <a:ext cx="6188075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804" y="4410065"/>
            <a:ext cx="5587394" cy="4176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9" tIns="46480" rIns="92959" bIns="464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8595"/>
            <a:ext cx="3027137" cy="463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9" tIns="46480" rIns="92959" bIns="46480" numCol="1" anchor="b" anchorCtr="0" compatLnSpc="1">
            <a:prstTxWarp prst="textNoShape">
              <a:avLst/>
            </a:prstTxWarp>
          </a:bodyPr>
          <a:lstStyle>
            <a:lvl1pPr defTabSz="929760">
              <a:defRPr sz="13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348" y="8818595"/>
            <a:ext cx="3027137" cy="463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9" tIns="46480" rIns="92959" bIns="46480" numCol="1" anchor="b" anchorCtr="0" compatLnSpc="1">
            <a:prstTxWarp prst="textNoShape">
              <a:avLst/>
            </a:prstTxWarp>
          </a:bodyPr>
          <a:lstStyle>
            <a:lvl1pPr algn="r" defTabSz="929760">
              <a:defRPr sz="13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CE92EDA0-0FC3-4F47-B8F8-F24598B18C0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8659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3B29F0-F829-4848-8764-7C9735C7F1E4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8463" y="696913"/>
            <a:ext cx="6188075" cy="3481387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sz="320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latin typeface="Century Gothic" panose="020B050202020202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A6A2CF-0CC4-4BF7-A146-F812ADA4C0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08CB46-6880-4FE8-879F-1694177D8D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4000" y="0"/>
            <a:ext cx="30480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89408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3576A0-F8B7-4BE6-AE51-5EF726C8A2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219200"/>
            <a:ext cx="50800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219200"/>
            <a:ext cx="5080000" cy="2362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733800"/>
            <a:ext cx="5080000" cy="2362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9652000" y="64008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EF134D0A-EE0A-4F0E-A983-47A540F15D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0" y="0"/>
            <a:ext cx="1219200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219200"/>
            <a:ext cx="5080000" cy="2362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219200"/>
            <a:ext cx="5080000" cy="2362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914400" y="3733800"/>
            <a:ext cx="5080000" cy="2362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7600" y="3733800"/>
            <a:ext cx="5080000" cy="2362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652000" y="64008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9C62B6A9-ABE1-4402-89C0-F52E5D6426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AC975E-5914-47DF-BE7E-64D24B5B41A8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1"/>
            <a:ext cx="1524000" cy="76452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C22DC5-43A8-40A9-B518-8425511D56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219200"/>
            <a:ext cx="508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19200"/>
            <a:ext cx="508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28092-464F-4FA4-BCD1-69EB94E61184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1"/>
            <a:ext cx="1524000" cy="76452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0DDBA4-7F05-42A5-86BA-D709766508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961F30-9DAA-4CC8-8E33-A33EE0B74977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23"/>
            <a:ext cx="1524000" cy="76452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3488EE-B73F-49E9-B4A7-8CD62EABCE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B54C8B-2931-4678-832B-24CBCC93F6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EB06F4-0180-4158-B794-D05EDC11D0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2192000" cy="762000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219200"/>
            <a:ext cx="10363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65200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E9B6974F-759C-4CE0-BDDC-5FFF44673A9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entury Gothic" panose="020B0502020202020204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Maiandra GD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Maiandra GD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Maiandra GD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Maiandra GD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Maiandra GD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Maiandra GD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Maiandra GD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Maiandra GD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453399"/>
          </a:solidFill>
          <a:latin typeface="Century Gothic" panose="020B050202020202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rgbClr val="453399"/>
          </a:solidFill>
          <a:latin typeface="Century Gothic" panose="020B050202020202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453399"/>
          </a:solidFill>
          <a:latin typeface="Century Gothic" panose="020B050202020202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rgbClr val="453399"/>
          </a:solidFill>
          <a:latin typeface="Century Gothic" panose="020B050202020202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453399"/>
          </a:solidFill>
          <a:latin typeface="Century Gothic" panose="020B0502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453399"/>
          </a:solidFill>
          <a:latin typeface="Garamond" pitchFamily="18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453399"/>
          </a:solidFill>
          <a:latin typeface="Garamond" pitchFamily="18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453399"/>
          </a:solidFill>
          <a:latin typeface="Garamond" pitchFamily="18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453399"/>
          </a:solidFill>
          <a:latin typeface="Garamond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Century Gothic" panose="020B0502020202020204" pitchFamily="34" charset="0"/>
                <a:ea typeface="Calibri"/>
                <a:cs typeface="Arial" panose="020B0604020202020204" pitchFamily="34" charset="0"/>
              </a:rPr>
              <a:t>UFS R2O</a:t>
            </a:r>
            <a:endParaRPr lang="en-US" sz="4000" dirty="0">
              <a:latin typeface="Century Gothic" panose="020B050202020202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886200"/>
            <a:ext cx="8305800" cy="25146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dirty="0">
              <a:latin typeface="Century Gothic" panose="020B0502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dirty="0">
                <a:latin typeface="Century Gothic" panose="020B0502020202020204" pitchFamily="34" charset="0"/>
              </a:rPr>
              <a:t>Sergey Frolov</a:t>
            </a:r>
          </a:p>
          <a:p>
            <a:pPr>
              <a:lnSpc>
                <a:spcPct val="90000"/>
              </a:lnSpc>
            </a:pPr>
            <a:endParaRPr lang="en-US" dirty="0">
              <a:latin typeface="Century Gothic" panose="020B0502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dirty="0">
                <a:latin typeface="Century Gothic" panose="020B0502020202020204" pitchFamily="34" charset="0"/>
              </a:rPr>
              <a:t>On behalf of the UFS R2O DA/R&amp;R team</a:t>
            </a:r>
          </a:p>
          <a:p>
            <a:pPr>
              <a:lnSpc>
                <a:spcPct val="90000"/>
              </a:lnSpc>
            </a:pPr>
            <a:endParaRPr lang="en-US" dirty="0">
              <a:latin typeface="Century Gothic" panose="020B0502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dirty="0">
                <a:latin typeface="Century Gothic" panose="020B0502020202020204" pitchFamily="34" charset="0"/>
              </a:rPr>
              <a:t>Presented at: JCSDA special topic meeting on cycling DA</a:t>
            </a:r>
          </a:p>
          <a:p>
            <a:pPr>
              <a:lnSpc>
                <a:spcPct val="90000"/>
              </a:lnSpc>
            </a:pPr>
            <a:r>
              <a:rPr lang="en-US" dirty="0"/>
              <a:t>Jan 31, 2022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6A2CF-0CC4-4BF7-A146-F812ADA4C0AB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30722" name="Picture 2" descr="http://cires1.colorado.edu/news/press/logos/cireslogo-cc.png">
            <a:extLst>
              <a:ext uri="{FF2B5EF4-FFF2-40B4-BE49-F238E27FC236}">
                <a16:creationId xmlns:a16="http://schemas.microsoft.com/office/drawing/2014/main" id="{0084243D-F68C-4B5C-A8B6-AEDE503CBD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443" y="528870"/>
            <a:ext cx="1777920" cy="842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4" name="Picture 4" descr="Image result for noaa esrl logo">
            <a:extLst>
              <a:ext uri="{FF2B5EF4-FFF2-40B4-BE49-F238E27FC236}">
                <a16:creationId xmlns:a16="http://schemas.microsoft.com/office/drawing/2014/main" id="{9F4EC8A0-0706-432F-84B0-8A42418C57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694" y="453351"/>
            <a:ext cx="914400" cy="907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EA3EE-1E6A-41FD-96A7-81CD3361E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Disclaimer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D24308-78BA-45A2-A052-7515C753B1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will share experience of our team: </a:t>
            </a:r>
          </a:p>
          <a:p>
            <a:pPr lvl="1"/>
            <a:r>
              <a:rPr lang="en-US" dirty="0"/>
              <a:t>successes and challenges. </a:t>
            </a:r>
          </a:p>
          <a:p>
            <a:pPr lvl="1"/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This is not a criticism:</a:t>
            </a:r>
          </a:p>
          <a:p>
            <a:pPr lvl="1"/>
            <a:r>
              <a:rPr lang="en-US" dirty="0"/>
              <a:t>Instead: looking for a better way to work together.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4ED371-E7B7-4936-B29E-A741348D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975E-5914-47DF-BE7E-64D24B5B41A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87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996F6-22B3-466B-955C-71E6A2A18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to operations in NOAA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AECACA-6200-4457-A7D3-E0E797C62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975E-5914-47DF-BE7E-64D24B5B41A8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3074" name="Picture 2" descr="NOAA organization chart | National Oceanic and Atmospheric Administration">
            <a:extLst>
              <a:ext uri="{FF2B5EF4-FFF2-40B4-BE49-F238E27FC236}">
                <a16:creationId xmlns:a16="http://schemas.microsoft.com/office/drawing/2014/main" id="{66B43772-6CAC-4865-84E2-ED116748BE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609600"/>
            <a:ext cx="6076950" cy="5284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rrow: Curved Right 4">
            <a:extLst>
              <a:ext uri="{FF2B5EF4-FFF2-40B4-BE49-F238E27FC236}">
                <a16:creationId xmlns:a16="http://schemas.microsoft.com/office/drawing/2014/main" id="{1E409ABC-2FBF-4576-94D1-FB0E63B84B03}"/>
              </a:ext>
            </a:extLst>
          </p:cNvPr>
          <p:cNvSpPr/>
          <p:nvPr/>
        </p:nvSpPr>
        <p:spPr bwMode="auto">
          <a:xfrm rot="16200000">
            <a:off x="5826190" y="5597590"/>
            <a:ext cx="387220" cy="914400"/>
          </a:xfrm>
          <a:prstGeom prst="curvedRightArrow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453399"/>
              </a:solidFill>
              <a:effectLst/>
              <a:latin typeface="Maiandra GD" pitchFamily="34" charset="0"/>
            </a:endParaRP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2AA948B5-EA10-4142-878E-AA9E14FADEBD}"/>
              </a:ext>
            </a:extLst>
          </p:cNvPr>
          <p:cNvSpPr/>
          <p:nvPr/>
        </p:nvSpPr>
        <p:spPr bwMode="auto">
          <a:xfrm rot="5400000">
            <a:off x="7239000" y="5257800"/>
            <a:ext cx="228600" cy="1752600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453399"/>
              </a:solidFill>
              <a:effectLst/>
              <a:latin typeface="Maiandra GD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875A20-41C0-4B49-9BA0-ADDAC8DBECCB}"/>
              </a:ext>
            </a:extLst>
          </p:cNvPr>
          <p:cNvSpPr txBox="1"/>
          <p:nvPr/>
        </p:nvSpPr>
        <p:spPr>
          <a:xfrm>
            <a:off x="5412839" y="6257798"/>
            <a:ext cx="1213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UFS R2O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228233-7BCF-41B6-AF7E-EF39FF255A6B}"/>
              </a:ext>
            </a:extLst>
          </p:cNvPr>
          <p:cNvSpPr txBox="1"/>
          <p:nvPr/>
        </p:nvSpPr>
        <p:spPr>
          <a:xfrm>
            <a:off x="8305800" y="5780157"/>
            <a:ext cx="2971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Contributions from external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1067111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8AAF8-FFF1-479B-9A59-8D371425D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UFS R2O project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0DBC81-6B84-4FE5-8173-5B30481FF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975E-5914-47DF-BE7E-64D24B5B41A8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5ABB616-E448-4A3E-B440-A90FC1C53EB6}"/>
              </a:ext>
            </a:extLst>
          </p:cNvPr>
          <p:cNvGrpSpPr/>
          <p:nvPr/>
        </p:nvGrpSpPr>
        <p:grpSpPr>
          <a:xfrm>
            <a:off x="1447800" y="843125"/>
            <a:ext cx="8649825" cy="4643275"/>
            <a:chOff x="174575" y="500225"/>
            <a:chExt cx="8649825" cy="4643275"/>
          </a:xfrm>
        </p:grpSpPr>
        <p:sp>
          <p:nvSpPr>
            <p:cNvPr id="8" name="Google Shape;61;p14">
              <a:extLst>
                <a:ext uri="{FF2B5EF4-FFF2-40B4-BE49-F238E27FC236}">
                  <a16:creationId xmlns:a16="http://schemas.microsoft.com/office/drawing/2014/main" id="{1665E43E-D749-40C7-87AB-455D2914B65F}"/>
                </a:ext>
              </a:extLst>
            </p:cNvPr>
            <p:cNvSpPr/>
            <p:nvPr/>
          </p:nvSpPr>
          <p:spPr>
            <a:xfrm>
              <a:off x="1454675" y="1545000"/>
              <a:ext cx="1143000" cy="3598500"/>
            </a:xfrm>
            <a:prstGeom prst="roundRect">
              <a:avLst>
                <a:gd name="adj" fmla="val 10000"/>
              </a:avLst>
            </a:prstGeom>
            <a:solidFill>
              <a:srgbClr val="D9732D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62;p14">
              <a:extLst>
                <a:ext uri="{FF2B5EF4-FFF2-40B4-BE49-F238E27FC236}">
                  <a16:creationId xmlns:a16="http://schemas.microsoft.com/office/drawing/2014/main" id="{2CC6D7B2-3B6A-4AEE-A514-971DA6C4DB3A}"/>
                </a:ext>
              </a:extLst>
            </p:cNvPr>
            <p:cNvSpPr/>
            <p:nvPr/>
          </p:nvSpPr>
          <p:spPr>
            <a:xfrm>
              <a:off x="174575" y="1545000"/>
              <a:ext cx="1143000" cy="3570900"/>
            </a:xfrm>
            <a:prstGeom prst="roundRect">
              <a:avLst>
                <a:gd name="adj" fmla="val 10000"/>
              </a:avLst>
            </a:prstGeom>
            <a:solidFill>
              <a:srgbClr val="D9732D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63;p14">
              <a:extLst>
                <a:ext uri="{FF2B5EF4-FFF2-40B4-BE49-F238E27FC236}">
                  <a16:creationId xmlns:a16="http://schemas.microsoft.com/office/drawing/2014/main" id="{C2C69489-12B4-43DD-BF4A-7B36D9D67DA9}"/>
                </a:ext>
              </a:extLst>
            </p:cNvPr>
            <p:cNvSpPr txBox="1"/>
            <p:nvPr/>
          </p:nvSpPr>
          <p:spPr>
            <a:xfrm>
              <a:off x="211900" y="3810425"/>
              <a:ext cx="1084800" cy="120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8000" tIns="128000" rIns="128000" bIns="128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alibri"/>
                <a:buNone/>
              </a:pPr>
              <a:r>
                <a:rPr lang="en" sz="12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Atmospheric Composition</a:t>
              </a:r>
              <a:endParaRPr sz="800"/>
            </a:p>
            <a:p>
              <a:pPr marL="0" marR="0" lvl="0" indent="0" algn="ctr" rtl="0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FFFF00"/>
                  </a:solidFill>
                  <a:latin typeface="Calibri"/>
                  <a:ea typeface="Calibri"/>
                  <a:cs typeface="Calibri"/>
                  <a:sym typeface="Calibri"/>
                </a:rPr>
                <a:t>Stajner/Frost</a:t>
              </a:r>
              <a:endParaRPr sz="1000" b="1">
                <a:solidFill>
                  <a:srgbClr val="FFFF00"/>
                </a:solidFill>
              </a:endParaRPr>
            </a:p>
          </p:txBody>
        </p:sp>
        <p:sp>
          <p:nvSpPr>
            <p:cNvPr id="11" name="Google Shape;64;p14">
              <a:extLst>
                <a:ext uri="{FF2B5EF4-FFF2-40B4-BE49-F238E27FC236}">
                  <a16:creationId xmlns:a16="http://schemas.microsoft.com/office/drawing/2014/main" id="{ABBEE09F-D5CD-4932-AB56-9D0A447BE0E8}"/>
                </a:ext>
              </a:extLst>
            </p:cNvPr>
            <p:cNvSpPr/>
            <p:nvPr/>
          </p:nvSpPr>
          <p:spPr>
            <a:xfrm>
              <a:off x="3922625" y="1516775"/>
              <a:ext cx="1143000" cy="3598500"/>
            </a:xfrm>
            <a:prstGeom prst="roundRect">
              <a:avLst>
                <a:gd name="adj" fmla="val 10000"/>
              </a:avLst>
            </a:prstGeom>
            <a:solidFill>
              <a:srgbClr val="D9732D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65;p14">
              <a:extLst>
                <a:ext uri="{FF2B5EF4-FFF2-40B4-BE49-F238E27FC236}">
                  <a16:creationId xmlns:a16="http://schemas.microsoft.com/office/drawing/2014/main" id="{BAFFC127-C4DD-4191-8AFC-AF9EFE16D5E2}"/>
                </a:ext>
              </a:extLst>
            </p:cNvPr>
            <p:cNvSpPr txBox="1"/>
            <p:nvPr/>
          </p:nvSpPr>
          <p:spPr>
            <a:xfrm>
              <a:off x="3956901" y="3576550"/>
              <a:ext cx="1084800" cy="1509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8000" tIns="128000" rIns="128000" bIns="128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alibri"/>
                <a:buNone/>
              </a:pPr>
              <a:r>
                <a:rPr lang="en" sz="1200" b="0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Data Assimilation, Reanalysis &amp; Reforecast</a:t>
              </a:r>
              <a:endParaRPr sz="1200" dirty="0"/>
            </a:p>
            <a:p>
              <a:pPr marL="0" marR="0" lvl="0" indent="0" algn="ctr" rtl="0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None/>
              </a:pPr>
              <a:r>
                <a:rPr lang="en" sz="1200" b="1" dirty="0">
                  <a:solidFill>
                    <a:srgbClr val="FFFF00"/>
                  </a:solidFill>
                  <a:latin typeface="Calibri"/>
                  <a:ea typeface="Calibri"/>
                  <a:cs typeface="Calibri"/>
                  <a:sym typeface="Calibri"/>
                </a:rPr>
                <a:t>Kleist/Frolov</a:t>
              </a:r>
              <a:endParaRPr sz="14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" name="Google Shape;66;p14">
              <a:extLst>
                <a:ext uri="{FF2B5EF4-FFF2-40B4-BE49-F238E27FC236}">
                  <a16:creationId xmlns:a16="http://schemas.microsoft.com/office/drawing/2014/main" id="{B24E6B80-1184-4728-9D22-2B32C1AB02CA}"/>
                </a:ext>
              </a:extLst>
            </p:cNvPr>
            <p:cNvSpPr/>
            <p:nvPr/>
          </p:nvSpPr>
          <p:spPr>
            <a:xfrm>
              <a:off x="2669900" y="1529600"/>
              <a:ext cx="1143000" cy="3598500"/>
            </a:xfrm>
            <a:prstGeom prst="roundRect">
              <a:avLst>
                <a:gd name="adj" fmla="val 10000"/>
              </a:avLst>
            </a:prstGeom>
            <a:solidFill>
              <a:srgbClr val="D9732D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67;p14">
              <a:extLst>
                <a:ext uri="{FF2B5EF4-FFF2-40B4-BE49-F238E27FC236}">
                  <a16:creationId xmlns:a16="http://schemas.microsoft.com/office/drawing/2014/main" id="{B19C805E-31D5-467A-A4A4-A3A1D24E876F}"/>
                </a:ext>
              </a:extLst>
            </p:cNvPr>
            <p:cNvSpPr txBox="1"/>
            <p:nvPr/>
          </p:nvSpPr>
          <p:spPr>
            <a:xfrm>
              <a:off x="2669900" y="3810425"/>
              <a:ext cx="1143000" cy="123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8000" tIns="128000" rIns="128000" bIns="128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alibri"/>
                <a:buNone/>
              </a:pPr>
              <a:r>
                <a:rPr lang="en" sz="11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</a:t>
              </a:r>
              <a:r>
                <a:rPr lang="en" sz="110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tmospheric Physics and Dynamics</a:t>
              </a:r>
              <a:r>
                <a:rPr lang="en" sz="11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, (including stochastic physics &amp; land)</a:t>
              </a:r>
              <a:endParaRPr sz="1100"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FFFF00"/>
                  </a:solidFill>
                  <a:latin typeface="Calibri"/>
                  <a:ea typeface="Calibri"/>
                  <a:cs typeface="Calibri"/>
                  <a:sym typeface="Calibri"/>
                </a:rPr>
                <a:t>Yang/ Bengtsson</a:t>
              </a:r>
              <a:endParaRPr sz="1300" b="1" i="0" u="none" strike="noStrike" cap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68;p14">
              <a:extLst>
                <a:ext uri="{FF2B5EF4-FFF2-40B4-BE49-F238E27FC236}">
                  <a16:creationId xmlns:a16="http://schemas.microsoft.com/office/drawing/2014/main" id="{22BFC441-2D5E-4B6D-9B97-E3FCBFFFBD9A}"/>
                </a:ext>
              </a:extLst>
            </p:cNvPr>
            <p:cNvSpPr/>
            <p:nvPr/>
          </p:nvSpPr>
          <p:spPr>
            <a:xfrm>
              <a:off x="5192800" y="1513475"/>
              <a:ext cx="1143000" cy="3598500"/>
            </a:xfrm>
            <a:prstGeom prst="roundRect">
              <a:avLst>
                <a:gd name="adj" fmla="val 10000"/>
              </a:avLst>
            </a:prstGeom>
            <a:solidFill>
              <a:srgbClr val="D9732D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69;p14">
              <a:extLst>
                <a:ext uri="{FF2B5EF4-FFF2-40B4-BE49-F238E27FC236}">
                  <a16:creationId xmlns:a16="http://schemas.microsoft.com/office/drawing/2014/main" id="{384B5D16-CDB9-4132-B97B-586AD8A61934}"/>
                </a:ext>
              </a:extLst>
            </p:cNvPr>
            <p:cNvSpPr txBox="1"/>
            <p:nvPr/>
          </p:nvSpPr>
          <p:spPr>
            <a:xfrm>
              <a:off x="5227425" y="3591100"/>
              <a:ext cx="1084800" cy="143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8000" tIns="128000" rIns="128000" bIns="128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alibri"/>
                <a:buNone/>
              </a:pPr>
              <a:r>
                <a:rPr lang="en" sz="12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Application Support</a:t>
              </a:r>
              <a:endParaRPr sz="800"/>
            </a:p>
            <a:p>
              <a:pPr marL="0" marR="0" lvl="0" indent="0" algn="ctr" rtl="0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FFFF00"/>
                  </a:solidFill>
                  <a:latin typeface="Calibri"/>
                  <a:ea typeface="Calibri"/>
                  <a:cs typeface="Calibri"/>
                  <a:sym typeface="Calibri"/>
                </a:rPr>
                <a:t>Wolff/ Bernardet</a:t>
              </a:r>
              <a:endParaRPr sz="1100" b="1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Google Shape;70;p14">
              <a:extLst>
                <a:ext uri="{FF2B5EF4-FFF2-40B4-BE49-F238E27FC236}">
                  <a16:creationId xmlns:a16="http://schemas.microsoft.com/office/drawing/2014/main" id="{0DFAD952-6BE4-4E74-A417-7B72D06FC057}"/>
                </a:ext>
              </a:extLst>
            </p:cNvPr>
            <p:cNvSpPr/>
            <p:nvPr/>
          </p:nvSpPr>
          <p:spPr>
            <a:xfrm>
              <a:off x="6425000" y="1501475"/>
              <a:ext cx="1143000" cy="3598500"/>
            </a:xfrm>
            <a:prstGeom prst="roundRect">
              <a:avLst>
                <a:gd name="adj" fmla="val 10000"/>
              </a:avLst>
            </a:prstGeom>
            <a:solidFill>
              <a:srgbClr val="D9732D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71;p14">
              <a:extLst>
                <a:ext uri="{FF2B5EF4-FFF2-40B4-BE49-F238E27FC236}">
                  <a16:creationId xmlns:a16="http://schemas.microsoft.com/office/drawing/2014/main" id="{D6F9AE72-2E88-4E69-A986-6C990E39B323}"/>
                </a:ext>
              </a:extLst>
            </p:cNvPr>
            <p:cNvSpPr txBox="1"/>
            <p:nvPr/>
          </p:nvSpPr>
          <p:spPr>
            <a:xfrm>
              <a:off x="6449225" y="3607000"/>
              <a:ext cx="1084800" cy="143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8000" tIns="128000" rIns="128000" bIns="128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alibri"/>
                <a:buNone/>
              </a:pPr>
              <a:r>
                <a:rPr lang="en" sz="110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Modeling Infr</a:t>
              </a:r>
              <a:r>
                <a:rPr lang="en" sz="11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</a:t>
              </a:r>
              <a:r>
                <a:rPr lang="en" sz="110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structure</a:t>
              </a:r>
              <a:endParaRPr sz="1100"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FFFF00"/>
                  </a:solidFill>
                  <a:latin typeface="Calibri"/>
                  <a:ea typeface="Calibri"/>
                  <a:cs typeface="Calibri"/>
                  <a:sym typeface="Calibri"/>
                </a:rPr>
                <a:t>Dunlap/ Chawla</a:t>
              </a:r>
              <a:endPara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" name="Google Shape;72;p14">
              <a:extLst>
                <a:ext uri="{FF2B5EF4-FFF2-40B4-BE49-F238E27FC236}">
                  <a16:creationId xmlns:a16="http://schemas.microsoft.com/office/drawing/2014/main" id="{9CA8B297-9793-4E5D-9EB4-BDB084A91B71}"/>
                </a:ext>
              </a:extLst>
            </p:cNvPr>
            <p:cNvSpPr/>
            <p:nvPr/>
          </p:nvSpPr>
          <p:spPr>
            <a:xfrm>
              <a:off x="7681400" y="1501475"/>
              <a:ext cx="1143000" cy="3610500"/>
            </a:xfrm>
            <a:prstGeom prst="roundRect">
              <a:avLst>
                <a:gd name="adj" fmla="val 10000"/>
              </a:avLst>
            </a:prstGeom>
            <a:solidFill>
              <a:srgbClr val="D9732D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73;p14">
              <a:extLst>
                <a:ext uri="{FF2B5EF4-FFF2-40B4-BE49-F238E27FC236}">
                  <a16:creationId xmlns:a16="http://schemas.microsoft.com/office/drawing/2014/main" id="{649377D0-A72F-49A9-9F75-5ED12CFC2EC2}"/>
                </a:ext>
              </a:extLst>
            </p:cNvPr>
            <p:cNvSpPr txBox="1"/>
            <p:nvPr/>
          </p:nvSpPr>
          <p:spPr>
            <a:xfrm>
              <a:off x="7705625" y="3607000"/>
              <a:ext cx="1084800" cy="143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8000" tIns="128000" rIns="128000" bIns="128000" anchor="ctr" anchorCtr="0">
              <a:norm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alibri"/>
                <a:buNone/>
              </a:pPr>
              <a:r>
                <a:rPr lang="en" sz="10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Verification </a:t>
              </a:r>
              <a:r>
                <a:rPr lang="en" sz="10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&amp; </a:t>
              </a:r>
              <a:r>
                <a:rPr lang="en" sz="10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Post-Processin</a:t>
              </a:r>
              <a:r>
                <a:rPr lang="en" sz="10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g</a:t>
              </a:r>
              <a:r>
                <a:rPr lang="en" sz="10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Infr</a:t>
              </a:r>
              <a:r>
                <a:rPr lang="en" sz="10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</a:t>
              </a:r>
              <a:r>
                <a:rPr lang="en" sz="10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structure</a:t>
              </a:r>
              <a:endParaRPr sz="1000"/>
            </a:p>
            <a:p>
              <a:pPr marL="0" marR="0" lvl="0" indent="0" algn="ctr" rtl="0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None/>
              </a:pPr>
              <a:r>
                <a:rPr lang="en" sz="1200" b="1">
                  <a:solidFill>
                    <a:srgbClr val="FFFF00"/>
                  </a:solidFill>
                  <a:latin typeface="Calibri"/>
                  <a:ea typeface="Calibri"/>
                  <a:cs typeface="Calibri"/>
                  <a:sym typeface="Calibri"/>
                </a:rPr>
                <a:t>Levit/Jensen</a:t>
              </a:r>
              <a:endParaRPr sz="1400" b="1" i="0" u="none" strike="noStrike" cap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Google Shape;74;p14">
              <a:extLst>
                <a:ext uri="{FF2B5EF4-FFF2-40B4-BE49-F238E27FC236}">
                  <a16:creationId xmlns:a16="http://schemas.microsoft.com/office/drawing/2014/main" id="{B75A70EC-7F07-4A4F-BC54-9911503D7E94}"/>
                </a:ext>
              </a:extLst>
            </p:cNvPr>
            <p:cNvSpPr/>
            <p:nvPr/>
          </p:nvSpPr>
          <p:spPr>
            <a:xfrm>
              <a:off x="296950" y="3145826"/>
              <a:ext cx="8412600" cy="6135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Hurricane </a:t>
              </a:r>
              <a:r>
                <a:rPr lang="en" sz="15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Integrated</a:t>
              </a:r>
              <a:r>
                <a:rPr lang="en" sz="15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Application Team (including T&amp;E)</a:t>
              </a:r>
              <a:endParaRPr sz="1100"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>
                  <a:solidFill>
                    <a:srgbClr val="FFFF00"/>
                  </a:solidFill>
                  <a:latin typeface="Calibri"/>
                  <a:ea typeface="Calibri"/>
                  <a:cs typeface="Calibri"/>
                  <a:sym typeface="Calibri"/>
                </a:rPr>
                <a:t>Z. Zhang/X. Zhang</a:t>
              </a:r>
              <a:endParaRPr sz="11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Google Shape;75;p14">
              <a:extLst>
                <a:ext uri="{FF2B5EF4-FFF2-40B4-BE49-F238E27FC236}">
                  <a16:creationId xmlns:a16="http://schemas.microsoft.com/office/drawing/2014/main" id="{62051311-28B2-4586-83FE-FE8FD7939B0E}"/>
                </a:ext>
              </a:extLst>
            </p:cNvPr>
            <p:cNvSpPr/>
            <p:nvPr/>
          </p:nvSpPr>
          <p:spPr>
            <a:xfrm>
              <a:off x="289550" y="2454873"/>
              <a:ext cx="8412600" cy="5733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SRW/CAM Integrated Application Team (including T&amp;E)</a:t>
              </a:r>
              <a:endParaRPr sz="1100"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>
                  <a:solidFill>
                    <a:srgbClr val="FFFF00"/>
                  </a:solidFill>
                  <a:latin typeface="Calibri"/>
                  <a:ea typeface="Calibri"/>
                  <a:cs typeface="Calibri"/>
                  <a:sym typeface="Calibri"/>
                </a:rPr>
                <a:t>Alexander/Carley</a:t>
              </a:r>
              <a:endPara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Google Shape;76;p14">
              <a:extLst>
                <a:ext uri="{FF2B5EF4-FFF2-40B4-BE49-F238E27FC236}">
                  <a16:creationId xmlns:a16="http://schemas.microsoft.com/office/drawing/2014/main" id="{06C4BDCE-573F-4E8B-AC6A-08049C046C6D}"/>
                </a:ext>
              </a:extLst>
            </p:cNvPr>
            <p:cNvSpPr/>
            <p:nvPr/>
          </p:nvSpPr>
          <p:spPr>
            <a:xfrm>
              <a:off x="289550" y="1767176"/>
              <a:ext cx="8412600" cy="5733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 b="1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MRW/S2S Integrated Application Team (including T&amp;E)</a:t>
              </a:r>
              <a:endParaRPr sz="1100" dirty="0"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 dirty="0">
                  <a:solidFill>
                    <a:srgbClr val="FFFF00"/>
                  </a:solidFill>
                  <a:latin typeface="Calibri"/>
                  <a:ea typeface="Calibri"/>
                  <a:cs typeface="Calibri"/>
                  <a:sym typeface="Calibri"/>
                </a:rPr>
                <a:t>Mehra/Stan</a:t>
              </a:r>
              <a:endParaRPr sz="11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77;p14">
              <a:extLst>
                <a:ext uri="{FF2B5EF4-FFF2-40B4-BE49-F238E27FC236}">
                  <a16:creationId xmlns:a16="http://schemas.microsoft.com/office/drawing/2014/main" id="{657C7B3B-D7A7-4F52-9039-0AA602F0A046}"/>
                </a:ext>
              </a:extLst>
            </p:cNvPr>
            <p:cNvSpPr txBox="1"/>
            <p:nvPr/>
          </p:nvSpPr>
          <p:spPr>
            <a:xfrm>
              <a:off x="1474000" y="3838175"/>
              <a:ext cx="1084800" cy="120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8000" tIns="128000" rIns="128000" bIns="128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alibri"/>
                <a:buNone/>
              </a:pPr>
              <a:r>
                <a:rPr lang="en" sz="1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Marine Components</a:t>
              </a:r>
              <a:endPara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FFFF00"/>
                  </a:solidFill>
                  <a:latin typeface="Calibri"/>
                  <a:ea typeface="Calibri"/>
                  <a:cs typeface="Calibri"/>
                  <a:sym typeface="Calibri"/>
                </a:rPr>
                <a:t>Meixner/ Hallberg</a:t>
              </a:r>
              <a:endParaRPr sz="1100" b="1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" name="Google Shape;79;p14">
              <a:extLst>
                <a:ext uri="{FF2B5EF4-FFF2-40B4-BE49-F238E27FC236}">
                  <a16:creationId xmlns:a16="http://schemas.microsoft.com/office/drawing/2014/main" id="{AD017E2C-95F8-470D-9291-4E1BD54A6D83}"/>
                </a:ext>
              </a:extLst>
            </p:cNvPr>
            <p:cNvSpPr/>
            <p:nvPr/>
          </p:nvSpPr>
          <p:spPr>
            <a:xfrm>
              <a:off x="371450" y="531100"/>
              <a:ext cx="2907300" cy="689400"/>
            </a:xfrm>
            <a:prstGeom prst="roundRect">
              <a:avLst>
                <a:gd name="adj" fmla="val 10000"/>
              </a:avLst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Project leads</a:t>
              </a:r>
              <a:endParaRPr sz="800" b="1"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Whitaker, Tallapragada, and Kinter</a:t>
              </a:r>
              <a:endParaRPr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br>
                <a:rPr lang="en" sz="14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" name="Google Shape;80;p14">
              <a:extLst>
                <a:ext uri="{FF2B5EF4-FFF2-40B4-BE49-F238E27FC236}">
                  <a16:creationId xmlns:a16="http://schemas.microsoft.com/office/drawing/2014/main" id="{71563C00-FF3B-4603-B28B-B70AD654B375}"/>
                </a:ext>
              </a:extLst>
            </p:cNvPr>
            <p:cNvSpPr/>
            <p:nvPr/>
          </p:nvSpPr>
          <p:spPr>
            <a:xfrm>
              <a:off x="6003800" y="500225"/>
              <a:ext cx="2618400" cy="689400"/>
            </a:xfrm>
            <a:prstGeom prst="roundRect">
              <a:avLst>
                <a:gd name="adj" fmla="val 10000"/>
              </a:avLst>
            </a:prstGeom>
            <a:solidFill>
              <a:srgbClr val="00B05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NWS/OSTI    OAR/WPO</a:t>
              </a:r>
              <a:endPara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Sims, Huang, and Kondragunta</a:t>
              </a:r>
              <a:br>
                <a:rPr lang="en" sz="18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" name="Google Shape;81;p14">
              <a:extLst>
                <a:ext uri="{FF2B5EF4-FFF2-40B4-BE49-F238E27FC236}">
                  <a16:creationId xmlns:a16="http://schemas.microsoft.com/office/drawing/2014/main" id="{0CA3BC00-710D-4617-93D9-D3C10B17D3F3}"/>
                </a:ext>
              </a:extLst>
            </p:cNvPr>
            <p:cNvSpPr/>
            <p:nvPr/>
          </p:nvSpPr>
          <p:spPr>
            <a:xfrm>
              <a:off x="3190150" y="887975"/>
              <a:ext cx="2860200" cy="613500"/>
            </a:xfrm>
            <a:prstGeom prst="roundRect">
              <a:avLst>
                <a:gd name="adj" fmla="val 10000"/>
              </a:avLst>
            </a:prstGeom>
            <a:solidFill>
              <a:srgbClr val="93C47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Project Engineers</a:t>
              </a:r>
              <a:br>
                <a:rPr lang="en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Adimi and Kumar</a:t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24E4F96-CA18-401F-9858-A38B11CA3916}"/>
              </a:ext>
            </a:extLst>
          </p:cNvPr>
          <p:cNvSpPr txBox="1"/>
          <p:nvPr/>
        </p:nvSpPr>
        <p:spPr>
          <a:xfrm>
            <a:off x="2056630" y="5818126"/>
            <a:ext cx="7382919" cy="1015663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Focus of this team is on global systems </a:t>
            </a:r>
          </a:p>
          <a:p>
            <a:pPr algn="ctr"/>
            <a:r>
              <a:rPr lang="en-US" dirty="0"/>
              <a:t>(</a:t>
            </a:r>
            <a:r>
              <a:rPr lang="en-US" b="1" u="sng" dirty="0"/>
              <a:t>cycling</a:t>
            </a:r>
            <a:r>
              <a:rPr lang="en-US" dirty="0"/>
              <a:t> prototypes for GFSv17, GEFSv13) and </a:t>
            </a:r>
          </a:p>
          <a:p>
            <a:pPr algn="ctr"/>
            <a:r>
              <a:rPr lang="en-US" dirty="0"/>
              <a:t>enabling JEDI transition across applications (global and regional).</a:t>
            </a:r>
          </a:p>
        </p:txBody>
      </p:sp>
      <p:sp>
        <p:nvSpPr>
          <p:cNvPr id="34" name="Arrow: Up 33">
            <a:extLst>
              <a:ext uri="{FF2B5EF4-FFF2-40B4-BE49-F238E27FC236}">
                <a16:creationId xmlns:a16="http://schemas.microsoft.com/office/drawing/2014/main" id="{06075AA0-B192-4409-99E4-15831C7C5BBD}"/>
              </a:ext>
            </a:extLst>
          </p:cNvPr>
          <p:cNvSpPr/>
          <p:nvPr/>
        </p:nvSpPr>
        <p:spPr bwMode="auto">
          <a:xfrm>
            <a:off x="5595683" y="5467469"/>
            <a:ext cx="304800" cy="342780"/>
          </a:xfrm>
          <a:prstGeom prst="up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453399"/>
              </a:solidFill>
              <a:effectLst/>
              <a:latin typeface="Maiandra G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231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10D3E-AE5A-4D02-A204-2FD5CC004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challenge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6F3F8E-1D4A-44E7-B227-987BA4A31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975E-5914-47DF-BE7E-64D24B5B41A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Arrow: Up 4">
            <a:extLst>
              <a:ext uri="{FF2B5EF4-FFF2-40B4-BE49-F238E27FC236}">
                <a16:creationId xmlns:a16="http://schemas.microsoft.com/office/drawing/2014/main" id="{17C2400F-F6A2-4827-828B-52CDA3060517}"/>
              </a:ext>
            </a:extLst>
          </p:cNvPr>
          <p:cNvSpPr/>
          <p:nvPr/>
        </p:nvSpPr>
        <p:spPr bwMode="auto">
          <a:xfrm>
            <a:off x="298967" y="3962400"/>
            <a:ext cx="685800" cy="1905000"/>
          </a:xfrm>
          <a:prstGeom prst="up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453399"/>
              </a:solidFill>
              <a:effectLst/>
              <a:latin typeface="Maiandra GD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D14D5A-8205-48A5-9BDD-79937D05D5E8}"/>
              </a:ext>
            </a:extLst>
          </p:cNvPr>
          <p:cNvSpPr txBox="1"/>
          <p:nvPr/>
        </p:nvSpPr>
        <p:spPr>
          <a:xfrm rot="16200000">
            <a:off x="350761" y="4818817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GSI</a:t>
            </a:r>
          </a:p>
        </p:txBody>
      </p:sp>
      <p:sp>
        <p:nvSpPr>
          <p:cNvPr id="7" name="Arrow: Up 6">
            <a:extLst>
              <a:ext uri="{FF2B5EF4-FFF2-40B4-BE49-F238E27FC236}">
                <a16:creationId xmlns:a16="http://schemas.microsoft.com/office/drawing/2014/main" id="{9D000390-AA4B-4B71-9C53-203A18680C10}"/>
              </a:ext>
            </a:extLst>
          </p:cNvPr>
          <p:cNvSpPr/>
          <p:nvPr/>
        </p:nvSpPr>
        <p:spPr bwMode="auto">
          <a:xfrm>
            <a:off x="1125833" y="3962400"/>
            <a:ext cx="685800" cy="1905000"/>
          </a:xfrm>
          <a:prstGeom prst="upArrow">
            <a:avLst/>
          </a:prstGeom>
          <a:noFill/>
          <a:ln w="9525" cap="flat" cmpd="sng" algn="ctr">
            <a:solidFill>
              <a:srgbClr val="FF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453399"/>
              </a:solidFill>
              <a:effectLst/>
              <a:latin typeface="Maiandra GD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884372-FAE2-4F71-9DEB-6244F3BE07E6}"/>
              </a:ext>
            </a:extLst>
          </p:cNvPr>
          <p:cNvSpPr txBox="1"/>
          <p:nvPr/>
        </p:nvSpPr>
        <p:spPr>
          <a:xfrm rot="16200000">
            <a:off x="876266" y="4818817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FV3-JEDI</a:t>
            </a:r>
          </a:p>
        </p:txBody>
      </p:sp>
      <p:sp>
        <p:nvSpPr>
          <p:cNvPr id="9" name="Arrow: Up 8">
            <a:extLst>
              <a:ext uri="{FF2B5EF4-FFF2-40B4-BE49-F238E27FC236}">
                <a16:creationId xmlns:a16="http://schemas.microsoft.com/office/drawing/2014/main" id="{36511468-FAD8-4D43-91C0-281B6F1367B0}"/>
              </a:ext>
            </a:extLst>
          </p:cNvPr>
          <p:cNvSpPr/>
          <p:nvPr/>
        </p:nvSpPr>
        <p:spPr bwMode="auto">
          <a:xfrm>
            <a:off x="1952699" y="3962400"/>
            <a:ext cx="685800" cy="1905000"/>
          </a:xfrm>
          <a:prstGeom prst="up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453399"/>
              </a:solidFill>
              <a:effectLst/>
              <a:latin typeface="Maiandra GD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0FBEF5-5E3A-453F-AE3C-00FC807AF579}"/>
              </a:ext>
            </a:extLst>
          </p:cNvPr>
          <p:cNvSpPr txBox="1"/>
          <p:nvPr/>
        </p:nvSpPr>
        <p:spPr>
          <a:xfrm rot="16200000">
            <a:off x="1876256" y="4818817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SOCA</a:t>
            </a:r>
          </a:p>
        </p:txBody>
      </p:sp>
      <p:sp>
        <p:nvSpPr>
          <p:cNvPr id="11" name="Arrow: Up 10">
            <a:extLst>
              <a:ext uri="{FF2B5EF4-FFF2-40B4-BE49-F238E27FC236}">
                <a16:creationId xmlns:a16="http://schemas.microsoft.com/office/drawing/2014/main" id="{47EE5E3A-6414-4EAA-9F8D-4AD218E1A3F1}"/>
              </a:ext>
            </a:extLst>
          </p:cNvPr>
          <p:cNvSpPr/>
          <p:nvPr/>
        </p:nvSpPr>
        <p:spPr bwMode="auto">
          <a:xfrm>
            <a:off x="2779565" y="3962400"/>
            <a:ext cx="685800" cy="1905000"/>
          </a:xfrm>
          <a:prstGeom prst="up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453399"/>
              </a:solidFill>
              <a:effectLst/>
              <a:latin typeface="Maiandra GD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BC5938-5064-47D8-9F83-E8402EF6663D}"/>
              </a:ext>
            </a:extLst>
          </p:cNvPr>
          <p:cNvSpPr txBox="1"/>
          <p:nvPr/>
        </p:nvSpPr>
        <p:spPr>
          <a:xfrm rot="16200000">
            <a:off x="2427406" y="4847906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JCSDA-</a:t>
            </a:r>
            <a:r>
              <a:rPr 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</a:t>
            </a:r>
            <a:endParaRPr 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Arrow: Up 12">
            <a:extLst>
              <a:ext uri="{FF2B5EF4-FFF2-40B4-BE49-F238E27FC236}">
                <a16:creationId xmlns:a16="http://schemas.microsoft.com/office/drawing/2014/main" id="{5C81FE3C-5384-4582-87B2-5A50E29012C4}"/>
              </a:ext>
            </a:extLst>
          </p:cNvPr>
          <p:cNvSpPr/>
          <p:nvPr/>
        </p:nvSpPr>
        <p:spPr bwMode="auto">
          <a:xfrm>
            <a:off x="3575567" y="3965510"/>
            <a:ext cx="685800" cy="1905000"/>
          </a:xfrm>
          <a:prstGeom prst="up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453399"/>
              </a:solidFill>
              <a:effectLst/>
              <a:latin typeface="Maiandra GD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136A595-B583-440A-AD3C-7A0C3FAF97E5}"/>
              </a:ext>
            </a:extLst>
          </p:cNvPr>
          <p:cNvSpPr txBox="1"/>
          <p:nvPr/>
        </p:nvSpPr>
        <p:spPr>
          <a:xfrm rot="16200000">
            <a:off x="3082346" y="4851016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UFO transition</a:t>
            </a:r>
          </a:p>
        </p:txBody>
      </p:sp>
      <p:sp>
        <p:nvSpPr>
          <p:cNvPr id="15" name="Arrow: Up 14">
            <a:extLst>
              <a:ext uri="{FF2B5EF4-FFF2-40B4-BE49-F238E27FC236}">
                <a16:creationId xmlns:a16="http://schemas.microsoft.com/office/drawing/2014/main" id="{63EFF0C5-3494-4CEB-8B6F-91CA5C86771E}"/>
              </a:ext>
            </a:extLst>
          </p:cNvPr>
          <p:cNvSpPr/>
          <p:nvPr/>
        </p:nvSpPr>
        <p:spPr bwMode="auto">
          <a:xfrm>
            <a:off x="4371569" y="3962400"/>
            <a:ext cx="685800" cy="1905000"/>
          </a:xfrm>
          <a:prstGeom prst="up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453399"/>
              </a:solidFill>
              <a:effectLst/>
              <a:latin typeface="Maiandra GD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7DD0CD-675A-4F20-B64E-92C1F57586BC}"/>
              </a:ext>
            </a:extLst>
          </p:cNvPr>
          <p:cNvSpPr txBox="1"/>
          <p:nvPr/>
        </p:nvSpPr>
        <p:spPr>
          <a:xfrm rot="16200000">
            <a:off x="3820639" y="4818817"/>
            <a:ext cx="1787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UFS prototypes</a:t>
            </a:r>
          </a:p>
        </p:txBody>
      </p:sp>
      <p:sp>
        <p:nvSpPr>
          <p:cNvPr id="17" name="Arrow: Up 16">
            <a:extLst>
              <a:ext uri="{FF2B5EF4-FFF2-40B4-BE49-F238E27FC236}">
                <a16:creationId xmlns:a16="http://schemas.microsoft.com/office/drawing/2014/main" id="{80F0AF27-A2DB-43B8-A400-5C26EF863548}"/>
              </a:ext>
            </a:extLst>
          </p:cNvPr>
          <p:cNvSpPr/>
          <p:nvPr/>
        </p:nvSpPr>
        <p:spPr bwMode="auto">
          <a:xfrm>
            <a:off x="5170471" y="3962400"/>
            <a:ext cx="685800" cy="1905000"/>
          </a:xfrm>
          <a:prstGeom prst="up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453399"/>
              </a:solidFill>
              <a:effectLst/>
              <a:latin typeface="Maiandra GD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F5A2653-BCEF-48A0-B1B3-4DAE0BDE0B81}"/>
              </a:ext>
            </a:extLst>
          </p:cNvPr>
          <p:cNvSpPr txBox="1"/>
          <p:nvPr/>
        </p:nvSpPr>
        <p:spPr>
          <a:xfrm rot="16200000">
            <a:off x="4754165" y="4818817"/>
            <a:ext cx="1518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EMC </a:t>
            </a:r>
            <a:r>
              <a:rPr 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infrustr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9" name="Arrow: Up 18">
            <a:extLst>
              <a:ext uri="{FF2B5EF4-FFF2-40B4-BE49-F238E27FC236}">
                <a16:creationId xmlns:a16="http://schemas.microsoft.com/office/drawing/2014/main" id="{E48D253C-21ED-48F2-91EF-83052A366F20}"/>
              </a:ext>
            </a:extLst>
          </p:cNvPr>
          <p:cNvSpPr/>
          <p:nvPr/>
        </p:nvSpPr>
        <p:spPr bwMode="auto">
          <a:xfrm>
            <a:off x="5977011" y="3962400"/>
            <a:ext cx="685800" cy="1905000"/>
          </a:xfrm>
          <a:prstGeom prst="up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453399"/>
              </a:solidFill>
              <a:effectLst/>
              <a:latin typeface="Maiandra GD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BD21983-17CD-4B9B-B30C-D0109AB0D5B1}"/>
              </a:ext>
            </a:extLst>
          </p:cNvPr>
          <p:cNvSpPr txBox="1"/>
          <p:nvPr/>
        </p:nvSpPr>
        <p:spPr>
          <a:xfrm rot="16200000">
            <a:off x="5759511" y="4818817"/>
            <a:ext cx="1120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 </a:t>
            </a:r>
            <a:r>
              <a:rPr 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init.</a:t>
            </a:r>
            <a:endParaRPr 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67796A4-83F6-42C0-9420-8C2440973E85}"/>
              </a:ext>
            </a:extLst>
          </p:cNvPr>
          <p:cNvSpPr txBox="1"/>
          <p:nvPr/>
        </p:nvSpPr>
        <p:spPr>
          <a:xfrm>
            <a:off x="457200" y="3200400"/>
            <a:ext cx="6166367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Series of cycling prototypes </a:t>
            </a:r>
          </a:p>
          <a:p>
            <a:pPr algn="ctr"/>
            <a:r>
              <a:rPr lang="en-US" dirty="0"/>
              <a:t>(currently at 1° weakly coupled UFS/3DVAR)</a:t>
            </a:r>
          </a:p>
        </p:txBody>
      </p:sp>
      <p:sp>
        <p:nvSpPr>
          <p:cNvPr id="24" name="Arrow: Up 23">
            <a:extLst>
              <a:ext uri="{FF2B5EF4-FFF2-40B4-BE49-F238E27FC236}">
                <a16:creationId xmlns:a16="http://schemas.microsoft.com/office/drawing/2014/main" id="{0E137BA6-3D1F-4FD1-983E-8B745DAE296C}"/>
              </a:ext>
            </a:extLst>
          </p:cNvPr>
          <p:cNvSpPr/>
          <p:nvPr/>
        </p:nvSpPr>
        <p:spPr bwMode="auto">
          <a:xfrm>
            <a:off x="6852416" y="3992318"/>
            <a:ext cx="685800" cy="1905000"/>
          </a:xfrm>
          <a:prstGeom prst="upArrow">
            <a:avLst/>
          </a:prstGeom>
          <a:noFill/>
          <a:ln w="9525" cap="flat" cmpd="sng" algn="ctr">
            <a:solidFill>
              <a:srgbClr val="FF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453399"/>
              </a:solidFill>
              <a:effectLst/>
              <a:latin typeface="Maiandra GD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5CAD19A-3A2D-4D39-971A-7B32DE838A75}"/>
              </a:ext>
            </a:extLst>
          </p:cNvPr>
          <p:cNvSpPr txBox="1"/>
          <p:nvPr/>
        </p:nvSpPr>
        <p:spPr>
          <a:xfrm rot="16200000">
            <a:off x="6596445" y="4848735"/>
            <a:ext cx="1197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EMC obs.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EF40C04-6219-40A2-A8B1-35D987BBB21D}"/>
              </a:ext>
            </a:extLst>
          </p:cNvPr>
          <p:cNvSpPr txBox="1"/>
          <p:nvPr/>
        </p:nvSpPr>
        <p:spPr>
          <a:xfrm>
            <a:off x="7440430" y="5393366"/>
            <a:ext cx="415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28" name="AutoShape 2" descr="global.temperature.rmsd.png">
            <a:extLst>
              <a:ext uri="{FF2B5EF4-FFF2-40B4-BE49-F238E27FC236}">
                <a16:creationId xmlns:a16="http://schemas.microsoft.com/office/drawing/2014/main" id="{48DF5229-665D-4048-B6E1-3FBA3C293D0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9D9C8C7-0955-4280-9925-FDCCFE0FA97E}"/>
              </a:ext>
            </a:extLst>
          </p:cNvPr>
          <p:cNvSpPr txBox="1"/>
          <p:nvPr/>
        </p:nvSpPr>
        <p:spPr>
          <a:xfrm>
            <a:off x="644033" y="6028072"/>
            <a:ext cx="19463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Can use more coherence</a:t>
            </a:r>
          </a:p>
          <a:p>
            <a:pPr algn="ctr"/>
            <a:r>
              <a:rPr lang="en-US" sz="1200" dirty="0">
                <a:solidFill>
                  <a:srgbClr val="FF0000"/>
                </a:solidFill>
              </a:rPr>
              <a:t>(needs a team to develop </a:t>
            </a:r>
          </a:p>
          <a:p>
            <a:pPr algn="ctr"/>
            <a:r>
              <a:rPr lang="en-US" sz="1200" dirty="0">
                <a:solidFill>
                  <a:srgbClr val="FF0000"/>
                </a:solidFill>
              </a:rPr>
              <a:t>a series of prototypes)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FE7922BC-AA57-4F8C-ADC5-2C78361BB8FB}"/>
              </a:ext>
            </a:extLst>
          </p:cNvPr>
          <p:cNvCxnSpPr/>
          <p:nvPr/>
        </p:nvCxnSpPr>
        <p:spPr bwMode="auto">
          <a:xfrm flipV="1">
            <a:off x="1468733" y="5921514"/>
            <a:ext cx="0" cy="181230"/>
          </a:xfrm>
          <a:prstGeom prst="straightConnector1">
            <a:avLst/>
          </a:prstGeom>
          <a:noFill/>
          <a:ln w="9525" cap="flat" cmpd="sng" algn="ctr">
            <a:solidFill>
              <a:srgbClr val="FF5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F0486B0-7928-40BD-82D9-C0A53DB84062}"/>
              </a:ext>
            </a:extLst>
          </p:cNvPr>
          <p:cNvSpPr txBox="1"/>
          <p:nvPr/>
        </p:nvSpPr>
        <p:spPr>
          <a:xfrm>
            <a:off x="3747268" y="6104816"/>
            <a:ext cx="36327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Haven't started integrating some of siloed work yet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992AE3A-991B-48EF-9325-A18383B9E3B6}"/>
              </a:ext>
            </a:extLst>
          </p:cNvPr>
          <p:cNvCxnSpPr/>
          <p:nvPr/>
        </p:nvCxnSpPr>
        <p:spPr bwMode="auto">
          <a:xfrm flipV="1">
            <a:off x="7195316" y="5937562"/>
            <a:ext cx="0" cy="181230"/>
          </a:xfrm>
          <a:prstGeom prst="straightConnector1">
            <a:avLst/>
          </a:prstGeom>
          <a:noFill/>
          <a:ln w="9525" cap="flat" cmpd="sng" algn="ctr">
            <a:solidFill>
              <a:srgbClr val="FF505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594034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10D3E-AE5A-4D02-A204-2FD5CC004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challenge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6F3F8E-1D4A-44E7-B227-987BA4A31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975E-5914-47DF-BE7E-64D24B5B41A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Arrow: Up 4">
            <a:extLst>
              <a:ext uri="{FF2B5EF4-FFF2-40B4-BE49-F238E27FC236}">
                <a16:creationId xmlns:a16="http://schemas.microsoft.com/office/drawing/2014/main" id="{17C2400F-F6A2-4827-828B-52CDA3060517}"/>
              </a:ext>
            </a:extLst>
          </p:cNvPr>
          <p:cNvSpPr/>
          <p:nvPr/>
        </p:nvSpPr>
        <p:spPr bwMode="auto">
          <a:xfrm>
            <a:off x="298967" y="3962400"/>
            <a:ext cx="685800" cy="1905000"/>
          </a:xfrm>
          <a:prstGeom prst="up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453399"/>
              </a:solidFill>
              <a:effectLst/>
              <a:latin typeface="Maiandra GD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D14D5A-8205-48A5-9BDD-79937D05D5E8}"/>
              </a:ext>
            </a:extLst>
          </p:cNvPr>
          <p:cNvSpPr txBox="1"/>
          <p:nvPr/>
        </p:nvSpPr>
        <p:spPr>
          <a:xfrm rot="16200000">
            <a:off x="350761" y="4818817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GSI</a:t>
            </a:r>
          </a:p>
        </p:txBody>
      </p:sp>
      <p:sp>
        <p:nvSpPr>
          <p:cNvPr id="7" name="Arrow: Up 6">
            <a:extLst>
              <a:ext uri="{FF2B5EF4-FFF2-40B4-BE49-F238E27FC236}">
                <a16:creationId xmlns:a16="http://schemas.microsoft.com/office/drawing/2014/main" id="{9D000390-AA4B-4B71-9C53-203A18680C10}"/>
              </a:ext>
            </a:extLst>
          </p:cNvPr>
          <p:cNvSpPr/>
          <p:nvPr/>
        </p:nvSpPr>
        <p:spPr bwMode="auto">
          <a:xfrm>
            <a:off x="1125833" y="3962400"/>
            <a:ext cx="685800" cy="1905000"/>
          </a:xfrm>
          <a:prstGeom prst="upArrow">
            <a:avLst/>
          </a:prstGeom>
          <a:noFill/>
          <a:ln w="9525" cap="flat" cmpd="sng" algn="ctr">
            <a:solidFill>
              <a:srgbClr val="FF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453399"/>
              </a:solidFill>
              <a:effectLst/>
              <a:latin typeface="Maiandra GD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884372-FAE2-4F71-9DEB-6244F3BE07E6}"/>
              </a:ext>
            </a:extLst>
          </p:cNvPr>
          <p:cNvSpPr txBox="1"/>
          <p:nvPr/>
        </p:nvSpPr>
        <p:spPr>
          <a:xfrm rot="16200000">
            <a:off x="876266" y="4818817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FV3-JEDI</a:t>
            </a:r>
          </a:p>
        </p:txBody>
      </p:sp>
      <p:sp>
        <p:nvSpPr>
          <p:cNvPr id="9" name="Arrow: Up 8">
            <a:extLst>
              <a:ext uri="{FF2B5EF4-FFF2-40B4-BE49-F238E27FC236}">
                <a16:creationId xmlns:a16="http://schemas.microsoft.com/office/drawing/2014/main" id="{36511468-FAD8-4D43-91C0-281B6F1367B0}"/>
              </a:ext>
            </a:extLst>
          </p:cNvPr>
          <p:cNvSpPr/>
          <p:nvPr/>
        </p:nvSpPr>
        <p:spPr bwMode="auto">
          <a:xfrm>
            <a:off x="1952699" y="3962400"/>
            <a:ext cx="685800" cy="1905000"/>
          </a:xfrm>
          <a:prstGeom prst="up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453399"/>
              </a:solidFill>
              <a:effectLst/>
              <a:latin typeface="Maiandra GD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0FBEF5-5E3A-453F-AE3C-00FC807AF579}"/>
              </a:ext>
            </a:extLst>
          </p:cNvPr>
          <p:cNvSpPr txBox="1"/>
          <p:nvPr/>
        </p:nvSpPr>
        <p:spPr>
          <a:xfrm rot="16200000">
            <a:off x="1876256" y="4818817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SOCA</a:t>
            </a:r>
          </a:p>
        </p:txBody>
      </p:sp>
      <p:sp>
        <p:nvSpPr>
          <p:cNvPr id="11" name="Arrow: Up 10">
            <a:extLst>
              <a:ext uri="{FF2B5EF4-FFF2-40B4-BE49-F238E27FC236}">
                <a16:creationId xmlns:a16="http://schemas.microsoft.com/office/drawing/2014/main" id="{47EE5E3A-6414-4EAA-9F8D-4AD218E1A3F1}"/>
              </a:ext>
            </a:extLst>
          </p:cNvPr>
          <p:cNvSpPr/>
          <p:nvPr/>
        </p:nvSpPr>
        <p:spPr bwMode="auto">
          <a:xfrm>
            <a:off x="2779565" y="3962400"/>
            <a:ext cx="685800" cy="1905000"/>
          </a:xfrm>
          <a:prstGeom prst="up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453399"/>
              </a:solidFill>
              <a:effectLst/>
              <a:latin typeface="Maiandra GD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BC5938-5064-47D8-9F83-E8402EF6663D}"/>
              </a:ext>
            </a:extLst>
          </p:cNvPr>
          <p:cNvSpPr txBox="1"/>
          <p:nvPr/>
        </p:nvSpPr>
        <p:spPr>
          <a:xfrm rot="16200000">
            <a:off x="2427406" y="4847906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JCSDA-</a:t>
            </a:r>
            <a:r>
              <a:rPr 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</a:t>
            </a:r>
            <a:endParaRPr 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Arrow: Up 12">
            <a:extLst>
              <a:ext uri="{FF2B5EF4-FFF2-40B4-BE49-F238E27FC236}">
                <a16:creationId xmlns:a16="http://schemas.microsoft.com/office/drawing/2014/main" id="{5C81FE3C-5384-4582-87B2-5A50E29012C4}"/>
              </a:ext>
            </a:extLst>
          </p:cNvPr>
          <p:cNvSpPr/>
          <p:nvPr/>
        </p:nvSpPr>
        <p:spPr bwMode="auto">
          <a:xfrm>
            <a:off x="3575567" y="3965510"/>
            <a:ext cx="685800" cy="1905000"/>
          </a:xfrm>
          <a:prstGeom prst="up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453399"/>
              </a:solidFill>
              <a:effectLst/>
              <a:latin typeface="Maiandra GD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136A595-B583-440A-AD3C-7A0C3FAF97E5}"/>
              </a:ext>
            </a:extLst>
          </p:cNvPr>
          <p:cNvSpPr txBox="1"/>
          <p:nvPr/>
        </p:nvSpPr>
        <p:spPr>
          <a:xfrm rot="16200000">
            <a:off x="3082346" y="4851016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UFO transition</a:t>
            </a:r>
          </a:p>
        </p:txBody>
      </p:sp>
      <p:sp>
        <p:nvSpPr>
          <p:cNvPr id="15" name="Arrow: Up 14">
            <a:extLst>
              <a:ext uri="{FF2B5EF4-FFF2-40B4-BE49-F238E27FC236}">
                <a16:creationId xmlns:a16="http://schemas.microsoft.com/office/drawing/2014/main" id="{63EFF0C5-3494-4CEB-8B6F-91CA5C86771E}"/>
              </a:ext>
            </a:extLst>
          </p:cNvPr>
          <p:cNvSpPr/>
          <p:nvPr/>
        </p:nvSpPr>
        <p:spPr bwMode="auto">
          <a:xfrm>
            <a:off x="4371569" y="3962400"/>
            <a:ext cx="685800" cy="1905000"/>
          </a:xfrm>
          <a:prstGeom prst="up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453399"/>
              </a:solidFill>
              <a:effectLst/>
              <a:latin typeface="Maiandra GD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7DD0CD-675A-4F20-B64E-92C1F57586BC}"/>
              </a:ext>
            </a:extLst>
          </p:cNvPr>
          <p:cNvSpPr txBox="1"/>
          <p:nvPr/>
        </p:nvSpPr>
        <p:spPr>
          <a:xfrm rot="16200000">
            <a:off x="3820639" y="4818817"/>
            <a:ext cx="1787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UFS prototypes</a:t>
            </a:r>
          </a:p>
        </p:txBody>
      </p:sp>
      <p:sp>
        <p:nvSpPr>
          <p:cNvPr id="17" name="Arrow: Up 16">
            <a:extLst>
              <a:ext uri="{FF2B5EF4-FFF2-40B4-BE49-F238E27FC236}">
                <a16:creationId xmlns:a16="http://schemas.microsoft.com/office/drawing/2014/main" id="{80F0AF27-A2DB-43B8-A400-5C26EF863548}"/>
              </a:ext>
            </a:extLst>
          </p:cNvPr>
          <p:cNvSpPr/>
          <p:nvPr/>
        </p:nvSpPr>
        <p:spPr bwMode="auto">
          <a:xfrm>
            <a:off x="5170471" y="3962400"/>
            <a:ext cx="685800" cy="1905000"/>
          </a:xfrm>
          <a:prstGeom prst="up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453399"/>
              </a:solidFill>
              <a:effectLst/>
              <a:latin typeface="Maiandra GD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F5A2653-BCEF-48A0-B1B3-4DAE0BDE0B81}"/>
              </a:ext>
            </a:extLst>
          </p:cNvPr>
          <p:cNvSpPr txBox="1"/>
          <p:nvPr/>
        </p:nvSpPr>
        <p:spPr>
          <a:xfrm rot="16200000">
            <a:off x="4754165" y="4818817"/>
            <a:ext cx="1518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EMC </a:t>
            </a:r>
            <a:r>
              <a:rPr 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infrustr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9" name="Arrow: Up 18">
            <a:extLst>
              <a:ext uri="{FF2B5EF4-FFF2-40B4-BE49-F238E27FC236}">
                <a16:creationId xmlns:a16="http://schemas.microsoft.com/office/drawing/2014/main" id="{E48D253C-21ED-48F2-91EF-83052A366F20}"/>
              </a:ext>
            </a:extLst>
          </p:cNvPr>
          <p:cNvSpPr/>
          <p:nvPr/>
        </p:nvSpPr>
        <p:spPr bwMode="auto">
          <a:xfrm>
            <a:off x="5977011" y="3962400"/>
            <a:ext cx="685800" cy="1905000"/>
          </a:xfrm>
          <a:prstGeom prst="up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453399"/>
              </a:solidFill>
              <a:effectLst/>
              <a:latin typeface="Maiandra GD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BD21983-17CD-4B9B-B30C-D0109AB0D5B1}"/>
              </a:ext>
            </a:extLst>
          </p:cNvPr>
          <p:cNvSpPr txBox="1"/>
          <p:nvPr/>
        </p:nvSpPr>
        <p:spPr>
          <a:xfrm rot="16200000">
            <a:off x="5759511" y="4818817"/>
            <a:ext cx="1120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 </a:t>
            </a:r>
            <a:r>
              <a:rPr 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init.</a:t>
            </a:r>
            <a:endParaRPr 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3B37E3C-3C32-486A-B7BC-A08B6DC77B2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88"/>
          <a:stretch/>
        </p:blipFill>
        <p:spPr>
          <a:xfrm>
            <a:off x="438539" y="1735107"/>
            <a:ext cx="1859409" cy="129109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67796A4-83F6-42C0-9420-8C2440973E85}"/>
              </a:ext>
            </a:extLst>
          </p:cNvPr>
          <p:cNvSpPr txBox="1"/>
          <p:nvPr/>
        </p:nvSpPr>
        <p:spPr>
          <a:xfrm>
            <a:off x="457200" y="3200400"/>
            <a:ext cx="6166367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Series of cycling prototypes </a:t>
            </a:r>
          </a:p>
          <a:p>
            <a:pPr algn="ctr"/>
            <a:r>
              <a:rPr lang="en-US" dirty="0"/>
              <a:t>(currently at 1° weakly coupled UFS/3DVAR)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90C7FBC-C637-4D90-B797-2E5B333A60D8}"/>
              </a:ext>
            </a:extLst>
          </p:cNvPr>
          <p:cNvSpPr txBox="1"/>
          <p:nvPr/>
        </p:nvSpPr>
        <p:spPr>
          <a:xfrm>
            <a:off x="1101456" y="1307940"/>
            <a:ext cx="4940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GSI</a:t>
            </a:r>
          </a:p>
        </p:txBody>
      </p:sp>
      <p:sp>
        <p:nvSpPr>
          <p:cNvPr id="24" name="Arrow: Up 23">
            <a:extLst>
              <a:ext uri="{FF2B5EF4-FFF2-40B4-BE49-F238E27FC236}">
                <a16:creationId xmlns:a16="http://schemas.microsoft.com/office/drawing/2014/main" id="{0E137BA6-3D1F-4FD1-983E-8B745DAE296C}"/>
              </a:ext>
            </a:extLst>
          </p:cNvPr>
          <p:cNvSpPr/>
          <p:nvPr/>
        </p:nvSpPr>
        <p:spPr bwMode="auto">
          <a:xfrm>
            <a:off x="6852416" y="3992318"/>
            <a:ext cx="685800" cy="1905000"/>
          </a:xfrm>
          <a:prstGeom prst="upArrow">
            <a:avLst/>
          </a:prstGeom>
          <a:noFill/>
          <a:ln w="9525" cap="flat" cmpd="sng" algn="ctr">
            <a:solidFill>
              <a:srgbClr val="FF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453399"/>
              </a:solidFill>
              <a:effectLst/>
              <a:latin typeface="Maiandra GD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5CAD19A-3A2D-4D39-971A-7B32DE838A75}"/>
              </a:ext>
            </a:extLst>
          </p:cNvPr>
          <p:cNvSpPr txBox="1"/>
          <p:nvPr/>
        </p:nvSpPr>
        <p:spPr>
          <a:xfrm rot="16200000">
            <a:off x="6596445" y="4848735"/>
            <a:ext cx="1197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EMC obs.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EF40C04-6219-40A2-A8B1-35D987BBB21D}"/>
              </a:ext>
            </a:extLst>
          </p:cNvPr>
          <p:cNvSpPr txBox="1"/>
          <p:nvPr/>
        </p:nvSpPr>
        <p:spPr>
          <a:xfrm>
            <a:off x="7440430" y="5393366"/>
            <a:ext cx="415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28" name="AutoShape 2" descr="global.temperature.rmsd.png">
            <a:extLst>
              <a:ext uri="{FF2B5EF4-FFF2-40B4-BE49-F238E27FC236}">
                <a16:creationId xmlns:a16="http://schemas.microsoft.com/office/drawing/2014/main" id="{48DF5229-665D-4048-B6E1-3FBA3C293D0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6A11CC1B-563A-4739-95CB-8ED834F739C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925" y="1735107"/>
            <a:ext cx="1936642" cy="129109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4A88FBEA-94FC-477C-A769-1FE86BD10D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305" y="1760291"/>
            <a:ext cx="1936641" cy="1291094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CD86C7DF-95BA-4FB9-B561-34B178A3C0C3}"/>
              </a:ext>
            </a:extLst>
          </p:cNvPr>
          <p:cNvSpPr txBox="1"/>
          <p:nvPr/>
        </p:nvSpPr>
        <p:spPr>
          <a:xfrm>
            <a:off x="2693319" y="1283029"/>
            <a:ext cx="1500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SOCA (T)</a:t>
            </a:r>
          </a:p>
          <a:p>
            <a:pPr algn="ctr"/>
            <a:r>
              <a:rPr lang="en-US" sz="1000" dirty="0">
                <a:solidFill>
                  <a:srgbClr val="FF5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NG-GODAS</a:t>
            </a: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000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UFS </a:t>
            </a:r>
            <a:r>
              <a:rPr lang="en-US" sz="1000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RnR</a:t>
            </a:r>
            <a:endParaRPr lang="en-US" sz="1000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6EBED6F-BD71-4C60-B208-5A7C494AF30D}"/>
              </a:ext>
            </a:extLst>
          </p:cNvPr>
          <p:cNvSpPr txBox="1"/>
          <p:nvPr/>
        </p:nvSpPr>
        <p:spPr>
          <a:xfrm>
            <a:off x="4858075" y="1258122"/>
            <a:ext cx="1500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SOCA (S)</a:t>
            </a:r>
          </a:p>
          <a:p>
            <a:pPr algn="ctr"/>
            <a:r>
              <a:rPr lang="en-US" sz="1000" dirty="0">
                <a:solidFill>
                  <a:srgbClr val="FF5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NG-GODAS</a:t>
            </a: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000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UFS </a:t>
            </a:r>
            <a:r>
              <a:rPr lang="en-US" sz="1000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RnR</a:t>
            </a:r>
            <a:endParaRPr lang="en-US" sz="1000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9D9C8C7-0955-4280-9925-FDCCFE0FA97E}"/>
              </a:ext>
            </a:extLst>
          </p:cNvPr>
          <p:cNvSpPr txBox="1"/>
          <p:nvPr/>
        </p:nvSpPr>
        <p:spPr>
          <a:xfrm>
            <a:off x="1016566" y="6028072"/>
            <a:ext cx="18293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Can use more coherence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FE7922BC-AA57-4F8C-ADC5-2C78361BB8FB}"/>
              </a:ext>
            </a:extLst>
          </p:cNvPr>
          <p:cNvCxnSpPr/>
          <p:nvPr/>
        </p:nvCxnSpPr>
        <p:spPr bwMode="auto">
          <a:xfrm flipV="1">
            <a:off x="1468733" y="5921514"/>
            <a:ext cx="0" cy="181230"/>
          </a:xfrm>
          <a:prstGeom prst="straightConnector1">
            <a:avLst/>
          </a:prstGeom>
          <a:noFill/>
          <a:ln w="9525" cap="flat" cmpd="sng" algn="ctr">
            <a:solidFill>
              <a:srgbClr val="FF5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F0486B0-7928-40BD-82D9-C0A53DB84062}"/>
              </a:ext>
            </a:extLst>
          </p:cNvPr>
          <p:cNvSpPr txBox="1"/>
          <p:nvPr/>
        </p:nvSpPr>
        <p:spPr>
          <a:xfrm>
            <a:off x="3747268" y="6104816"/>
            <a:ext cx="36327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Haven't started integrating some of siloed work yet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992AE3A-991B-48EF-9325-A18383B9E3B6}"/>
              </a:ext>
            </a:extLst>
          </p:cNvPr>
          <p:cNvCxnSpPr/>
          <p:nvPr/>
        </p:nvCxnSpPr>
        <p:spPr bwMode="auto">
          <a:xfrm flipV="1">
            <a:off x="7195316" y="5937562"/>
            <a:ext cx="0" cy="181230"/>
          </a:xfrm>
          <a:prstGeom prst="straightConnector1">
            <a:avLst/>
          </a:prstGeom>
          <a:noFill/>
          <a:ln w="9525" cap="flat" cmpd="sng" algn="ctr">
            <a:solidFill>
              <a:srgbClr val="FF5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0E0A22FD-850B-496B-8809-BD42FAB03BF3}"/>
              </a:ext>
            </a:extLst>
          </p:cNvPr>
          <p:cNvCxnSpPr/>
          <p:nvPr/>
        </p:nvCxnSpPr>
        <p:spPr bwMode="auto">
          <a:xfrm>
            <a:off x="3465365" y="2133600"/>
            <a:ext cx="573235" cy="0"/>
          </a:xfrm>
          <a:prstGeom prst="straightConnector1">
            <a:avLst/>
          </a:prstGeom>
          <a:noFill/>
          <a:ln w="38100" cap="flat" cmpd="sng" algn="ctr">
            <a:solidFill>
              <a:srgbClr val="FF505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D42132B3-DF5A-42CE-918C-5CF29489D3F4}"/>
              </a:ext>
            </a:extLst>
          </p:cNvPr>
          <p:cNvSpPr txBox="1"/>
          <p:nvPr/>
        </p:nvSpPr>
        <p:spPr>
          <a:xfrm>
            <a:off x="4103139" y="833677"/>
            <a:ext cx="4763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Discrepancy between UFS config used by SOCA team and UFS team 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F7BAB8F5-1663-41C2-AA9C-2F1EDCEB45D6}"/>
              </a:ext>
            </a:extLst>
          </p:cNvPr>
          <p:cNvCxnSpPr/>
          <p:nvPr/>
        </p:nvCxnSpPr>
        <p:spPr bwMode="auto">
          <a:xfrm flipH="1">
            <a:off x="3810000" y="1134014"/>
            <a:ext cx="876925" cy="999586"/>
          </a:xfrm>
          <a:prstGeom prst="straightConnector1">
            <a:avLst/>
          </a:prstGeom>
          <a:noFill/>
          <a:ln w="9525" cap="flat" cmpd="sng" algn="ctr">
            <a:solidFill>
              <a:srgbClr val="FF505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962833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10D3E-AE5A-4D02-A204-2FD5CC004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challenge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6F3F8E-1D4A-44E7-B227-987BA4A31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975E-5914-47DF-BE7E-64D24B5B41A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Arrow: Up 4">
            <a:extLst>
              <a:ext uri="{FF2B5EF4-FFF2-40B4-BE49-F238E27FC236}">
                <a16:creationId xmlns:a16="http://schemas.microsoft.com/office/drawing/2014/main" id="{17C2400F-F6A2-4827-828B-52CDA3060517}"/>
              </a:ext>
            </a:extLst>
          </p:cNvPr>
          <p:cNvSpPr/>
          <p:nvPr/>
        </p:nvSpPr>
        <p:spPr bwMode="auto">
          <a:xfrm>
            <a:off x="298967" y="3962400"/>
            <a:ext cx="685800" cy="1905000"/>
          </a:xfrm>
          <a:prstGeom prst="up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453399"/>
              </a:solidFill>
              <a:effectLst/>
              <a:latin typeface="Maiandra GD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D14D5A-8205-48A5-9BDD-79937D05D5E8}"/>
              </a:ext>
            </a:extLst>
          </p:cNvPr>
          <p:cNvSpPr txBox="1"/>
          <p:nvPr/>
        </p:nvSpPr>
        <p:spPr>
          <a:xfrm rot="16200000">
            <a:off x="350761" y="4818817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GSI</a:t>
            </a:r>
          </a:p>
        </p:txBody>
      </p:sp>
      <p:sp>
        <p:nvSpPr>
          <p:cNvPr id="7" name="Arrow: Up 6">
            <a:extLst>
              <a:ext uri="{FF2B5EF4-FFF2-40B4-BE49-F238E27FC236}">
                <a16:creationId xmlns:a16="http://schemas.microsoft.com/office/drawing/2014/main" id="{9D000390-AA4B-4B71-9C53-203A18680C10}"/>
              </a:ext>
            </a:extLst>
          </p:cNvPr>
          <p:cNvSpPr/>
          <p:nvPr/>
        </p:nvSpPr>
        <p:spPr bwMode="auto">
          <a:xfrm>
            <a:off x="1125833" y="3962400"/>
            <a:ext cx="685800" cy="1905000"/>
          </a:xfrm>
          <a:prstGeom prst="upArrow">
            <a:avLst/>
          </a:prstGeom>
          <a:noFill/>
          <a:ln w="9525" cap="flat" cmpd="sng" algn="ctr">
            <a:solidFill>
              <a:srgbClr val="FF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453399"/>
              </a:solidFill>
              <a:effectLst/>
              <a:latin typeface="Maiandra GD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884372-FAE2-4F71-9DEB-6244F3BE07E6}"/>
              </a:ext>
            </a:extLst>
          </p:cNvPr>
          <p:cNvSpPr txBox="1"/>
          <p:nvPr/>
        </p:nvSpPr>
        <p:spPr>
          <a:xfrm rot="16200000">
            <a:off x="876266" y="4818817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FV3-JEDI</a:t>
            </a:r>
          </a:p>
        </p:txBody>
      </p:sp>
      <p:sp>
        <p:nvSpPr>
          <p:cNvPr id="9" name="Arrow: Up 8">
            <a:extLst>
              <a:ext uri="{FF2B5EF4-FFF2-40B4-BE49-F238E27FC236}">
                <a16:creationId xmlns:a16="http://schemas.microsoft.com/office/drawing/2014/main" id="{36511468-FAD8-4D43-91C0-281B6F1367B0}"/>
              </a:ext>
            </a:extLst>
          </p:cNvPr>
          <p:cNvSpPr/>
          <p:nvPr/>
        </p:nvSpPr>
        <p:spPr bwMode="auto">
          <a:xfrm>
            <a:off x="1952699" y="3962400"/>
            <a:ext cx="685800" cy="1905000"/>
          </a:xfrm>
          <a:prstGeom prst="up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453399"/>
              </a:solidFill>
              <a:effectLst/>
              <a:latin typeface="Maiandra GD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0FBEF5-5E3A-453F-AE3C-00FC807AF579}"/>
              </a:ext>
            </a:extLst>
          </p:cNvPr>
          <p:cNvSpPr txBox="1"/>
          <p:nvPr/>
        </p:nvSpPr>
        <p:spPr>
          <a:xfrm rot="16200000">
            <a:off x="1876256" y="4818817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SOCA</a:t>
            </a:r>
          </a:p>
        </p:txBody>
      </p:sp>
      <p:sp>
        <p:nvSpPr>
          <p:cNvPr id="11" name="Arrow: Up 10">
            <a:extLst>
              <a:ext uri="{FF2B5EF4-FFF2-40B4-BE49-F238E27FC236}">
                <a16:creationId xmlns:a16="http://schemas.microsoft.com/office/drawing/2014/main" id="{47EE5E3A-6414-4EAA-9F8D-4AD218E1A3F1}"/>
              </a:ext>
            </a:extLst>
          </p:cNvPr>
          <p:cNvSpPr/>
          <p:nvPr/>
        </p:nvSpPr>
        <p:spPr bwMode="auto">
          <a:xfrm>
            <a:off x="2779565" y="3962400"/>
            <a:ext cx="685800" cy="1905000"/>
          </a:xfrm>
          <a:prstGeom prst="up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453399"/>
              </a:solidFill>
              <a:effectLst/>
              <a:latin typeface="Maiandra GD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BC5938-5064-47D8-9F83-E8402EF6663D}"/>
              </a:ext>
            </a:extLst>
          </p:cNvPr>
          <p:cNvSpPr txBox="1"/>
          <p:nvPr/>
        </p:nvSpPr>
        <p:spPr>
          <a:xfrm rot="16200000">
            <a:off x="2427406" y="4847906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JCSDA-</a:t>
            </a:r>
            <a:r>
              <a:rPr 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</a:t>
            </a:r>
            <a:endParaRPr 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Arrow: Up 12">
            <a:extLst>
              <a:ext uri="{FF2B5EF4-FFF2-40B4-BE49-F238E27FC236}">
                <a16:creationId xmlns:a16="http://schemas.microsoft.com/office/drawing/2014/main" id="{5C81FE3C-5384-4582-87B2-5A50E29012C4}"/>
              </a:ext>
            </a:extLst>
          </p:cNvPr>
          <p:cNvSpPr/>
          <p:nvPr/>
        </p:nvSpPr>
        <p:spPr bwMode="auto">
          <a:xfrm>
            <a:off x="3575567" y="3965510"/>
            <a:ext cx="685800" cy="1905000"/>
          </a:xfrm>
          <a:prstGeom prst="up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453399"/>
              </a:solidFill>
              <a:effectLst/>
              <a:latin typeface="Maiandra GD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136A595-B583-440A-AD3C-7A0C3FAF97E5}"/>
              </a:ext>
            </a:extLst>
          </p:cNvPr>
          <p:cNvSpPr txBox="1"/>
          <p:nvPr/>
        </p:nvSpPr>
        <p:spPr>
          <a:xfrm rot="16200000">
            <a:off x="3082346" y="4851016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UFO transition</a:t>
            </a:r>
          </a:p>
        </p:txBody>
      </p:sp>
      <p:sp>
        <p:nvSpPr>
          <p:cNvPr id="15" name="Arrow: Up 14">
            <a:extLst>
              <a:ext uri="{FF2B5EF4-FFF2-40B4-BE49-F238E27FC236}">
                <a16:creationId xmlns:a16="http://schemas.microsoft.com/office/drawing/2014/main" id="{63EFF0C5-3494-4CEB-8B6F-91CA5C86771E}"/>
              </a:ext>
            </a:extLst>
          </p:cNvPr>
          <p:cNvSpPr/>
          <p:nvPr/>
        </p:nvSpPr>
        <p:spPr bwMode="auto">
          <a:xfrm>
            <a:off x="4371569" y="3962400"/>
            <a:ext cx="685800" cy="1905000"/>
          </a:xfrm>
          <a:prstGeom prst="up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453399"/>
              </a:solidFill>
              <a:effectLst/>
              <a:latin typeface="Maiandra GD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7DD0CD-675A-4F20-B64E-92C1F57586BC}"/>
              </a:ext>
            </a:extLst>
          </p:cNvPr>
          <p:cNvSpPr txBox="1"/>
          <p:nvPr/>
        </p:nvSpPr>
        <p:spPr>
          <a:xfrm rot="16200000">
            <a:off x="3820639" y="4818817"/>
            <a:ext cx="1787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UFS prototypes</a:t>
            </a:r>
          </a:p>
        </p:txBody>
      </p:sp>
      <p:sp>
        <p:nvSpPr>
          <p:cNvPr id="17" name="Arrow: Up 16">
            <a:extLst>
              <a:ext uri="{FF2B5EF4-FFF2-40B4-BE49-F238E27FC236}">
                <a16:creationId xmlns:a16="http://schemas.microsoft.com/office/drawing/2014/main" id="{80F0AF27-A2DB-43B8-A400-5C26EF863548}"/>
              </a:ext>
            </a:extLst>
          </p:cNvPr>
          <p:cNvSpPr/>
          <p:nvPr/>
        </p:nvSpPr>
        <p:spPr bwMode="auto">
          <a:xfrm>
            <a:off x="5170471" y="3962400"/>
            <a:ext cx="685800" cy="1905000"/>
          </a:xfrm>
          <a:prstGeom prst="up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453399"/>
              </a:solidFill>
              <a:effectLst/>
              <a:latin typeface="Maiandra GD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F5A2653-BCEF-48A0-B1B3-4DAE0BDE0B81}"/>
              </a:ext>
            </a:extLst>
          </p:cNvPr>
          <p:cNvSpPr txBox="1"/>
          <p:nvPr/>
        </p:nvSpPr>
        <p:spPr>
          <a:xfrm rot="16200000">
            <a:off x="4754165" y="4818817"/>
            <a:ext cx="1518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EMC </a:t>
            </a:r>
            <a:r>
              <a:rPr 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infrustr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9" name="Arrow: Up 18">
            <a:extLst>
              <a:ext uri="{FF2B5EF4-FFF2-40B4-BE49-F238E27FC236}">
                <a16:creationId xmlns:a16="http://schemas.microsoft.com/office/drawing/2014/main" id="{E48D253C-21ED-48F2-91EF-83052A366F20}"/>
              </a:ext>
            </a:extLst>
          </p:cNvPr>
          <p:cNvSpPr/>
          <p:nvPr/>
        </p:nvSpPr>
        <p:spPr bwMode="auto">
          <a:xfrm>
            <a:off x="5977011" y="3962400"/>
            <a:ext cx="685800" cy="1905000"/>
          </a:xfrm>
          <a:prstGeom prst="up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453399"/>
              </a:solidFill>
              <a:effectLst/>
              <a:latin typeface="Maiandra GD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BD21983-17CD-4B9B-B30C-D0109AB0D5B1}"/>
              </a:ext>
            </a:extLst>
          </p:cNvPr>
          <p:cNvSpPr txBox="1"/>
          <p:nvPr/>
        </p:nvSpPr>
        <p:spPr>
          <a:xfrm rot="16200000">
            <a:off x="5759511" y="4818817"/>
            <a:ext cx="1120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 </a:t>
            </a:r>
            <a:r>
              <a:rPr 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init.</a:t>
            </a:r>
            <a:endParaRPr 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3B37E3C-3C32-486A-B7BC-A08B6DC77B2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88"/>
          <a:stretch/>
        </p:blipFill>
        <p:spPr>
          <a:xfrm>
            <a:off x="438539" y="1735107"/>
            <a:ext cx="1859409" cy="129109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67796A4-83F6-42C0-9420-8C2440973E85}"/>
              </a:ext>
            </a:extLst>
          </p:cNvPr>
          <p:cNvSpPr txBox="1"/>
          <p:nvPr/>
        </p:nvSpPr>
        <p:spPr>
          <a:xfrm>
            <a:off x="457200" y="3200400"/>
            <a:ext cx="6166367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Series of cycling prototypes </a:t>
            </a:r>
          </a:p>
          <a:p>
            <a:pPr algn="ctr"/>
            <a:r>
              <a:rPr lang="en-US" dirty="0"/>
              <a:t>(currently at 1° weakly coupled UFS/3DVAR)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90C7FBC-C637-4D90-B797-2E5B333A60D8}"/>
              </a:ext>
            </a:extLst>
          </p:cNvPr>
          <p:cNvSpPr txBox="1"/>
          <p:nvPr/>
        </p:nvSpPr>
        <p:spPr>
          <a:xfrm>
            <a:off x="1101456" y="1307940"/>
            <a:ext cx="4940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GSI</a:t>
            </a:r>
          </a:p>
        </p:txBody>
      </p:sp>
      <p:sp>
        <p:nvSpPr>
          <p:cNvPr id="24" name="Arrow: Up 23">
            <a:extLst>
              <a:ext uri="{FF2B5EF4-FFF2-40B4-BE49-F238E27FC236}">
                <a16:creationId xmlns:a16="http://schemas.microsoft.com/office/drawing/2014/main" id="{0E137BA6-3D1F-4FD1-983E-8B745DAE296C}"/>
              </a:ext>
            </a:extLst>
          </p:cNvPr>
          <p:cNvSpPr/>
          <p:nvPr/>
        </p:nvSpPr>
        <p:spPr bwMode="auto">
          <a:xfrm>
            <a:off x="6852416" y="3992318"/>
            <a:ext cx="685800" cy="1905000"/>
          </a:xfrm>
          <a:prstGeom prst="upArrow">
            <a:avLst/>
          </a:prstGeom>
          <a:noFill/>
          <a:ln w="9525" cap="flat" cmpd="sng" algn="ctr">
            <a:solidFill>
              <a:srgbClr val="FF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453399"/>
              </a:solidFill>
              <a:effectLst/>
              <a:latin typeface="Maiandra GD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5CAD19A-3A2D-4D39-971A-7B32DE838A75}"/>
              </a:ext>
            </a:extLst>
          </p:cNvPr>
          <p:cNvSpPr txBox="1"/>
          <p:nvPr/>
        </p:nvSpPr>
        <p:spPr>
          <a:xfrm rot="16200000">
            <a:off x="6596445" y="4848735"/>
            <a:ext cx="1197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EMC obs.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EF40C04-6219-40A2-A8B1-35D987BBB21D}"/>
              </a:ext>
            </a:extLst>
          </p:cNvPr>
          <p:cNvSpPr txBox="1"/>
          <p:nvPr/>
        </p:nvSpPr>
        <p:spPr>
          <a:xfrm>
            <a:off x="7440430" y="5393366"/>
            <a:ext cx="415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B1CF05D1-89D1-4C87-BE47-629424A2A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7201" y="1219200"/>
            <a:ext cx="367626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Current status of coupled cycling:</a:t>
            </a:r>
          </a:p>
          <a:p>
            <a:r>
              <a:rPr lang="en-US" sz="1400" dirty="0"/>
              <a:t>Runs with the latest stable UFS (B7c)</a:t>
            </a:r>
          </a:p>
          <a:p>
            <a:r>
              <a:rPr lang="en-US" sz="1400" dirty="0"/>
              <a:t>GSI: replicates uncoupled run</a:t>
            </a:r>
          </a:p>
          <a:p>
            <a:r>
              <a:rPr lang="en-US" sz="1400" dirty="0"/>
              <a:t>SOCA temperature: ok</a:t>
            </a:r>
          </a:p>
          <a:p>
            <a:r>
              <a:rPr lang="en-US" sz="1400" dirty="0"/>
              <a:t>SOCA salinity: needs work</a:t>
            </a:r>
          </a:p>
          <a:p>
            <a:r>
              <a:rPr lang="en-US" sz="1400" dirty="0"/>
              <a:t>SOCA ice: ok</a:t>
            </a:r>
          </a:p>
          <a:p>
            <a:r>
              <a:rPr lang="en-US" sz="1400" dirty="0"/>
              <a:t>UFS land: needs work (fractional grids, NOAH-MP)</a:t>
            </a:r>
          </a:p>
          <a:p>
            <a:endParaRPr lang="en-US" sz="1400" dirty="0"/>
          </a:p>
          <a:p>
            <a:pPr marL="0" indent="0">
              <a:buNone/>
            </a:pPr>
            <a:r>
              <a:rPr lang="en-US" sz="1600" dirty="0"/>
              <a:t>Next steps:</a:t>
            </a:r>
          </a:p>
          <a:p>
            <a:r>
              <a:rPr lang="en-US" sz="1400" dirty="0"/>
              <a:t>Cycling fv3-jedi GETKF with radiosondes.</a:t>
            </a:r>
          </a:p>
          <a:p>
            <a:r>
              <a:rPr lang="en-US" sz="1400" dirty="0"/>
              <a:t>Longer runs with higher resolution (using GSI/SOCA). </a:t>
            </a:r>
          </a:p>
          <a:p>
            <a:r>
              <a:rPr lang="en-US" sz="1400" dirty="0"/>
              <a:t>Shorter runs in full hybrid configuration (using GSI/SOCA).</a:t>
            </a:r>
          </a:p>
        </p:txBody>
      </p:sp>
      <p:sp>
        <p:nvSpPr>
          <p:cNvPr id="28" name="AutoShape 2" descr="global.temperature.rmsd.png">
            <a:extLst>
              <a:ext uri="{FF2B5EF4-FFF2-40B4-BE49-F238E27FC236}">
                <a16:creationId xmlns:a16="http://schemas.microsoft.com/office/drawing/2014/main" id="{48DF5229-665D-4048-B6E1-3FBA3C293D0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6A11CC1B-563A-4739-95CB-8ED834F739C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925" y="1735107"/>
            <a:ext cx="1936642" cy="129109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4A88FBEA-94FC-477C-A769-1FE86BD10D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305" y="1760291"/>
            <a:ext cx="1936641" cy="1291094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CD86C7DF-95BA-4FB9-B561-34B178A3C0C3}"/>
              </a:ext>
            </a:extLst>
          </p:cNvPr>
          <p:cNvSpPr txBox="1"/>
          <p:nvPr/>
        </p:nvSpPr>
        <p:spPr>
          <a:xfrm>
            <a:off x="2693319" y="1283029"/>
            <a:ext cx="1500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SOCA (T)</a:t>
            </a:r>
          </a:p>
          <a:p>
            <a:pPr algn="ctr"/>
            <a:r>
              <a:rPr lang="en-US" sz="1000" dirty="0">
                <a:solidFill>
                  <a:srgbClr val="FF5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NG-GODAS</a:t>
            </a: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000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UFS </a:t>
            </a:r>
            <a:r>
              <a:rPr lang="en-US" sz="1000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RnR</a:t>
            </a:r>
            <a:endParaRPr lang="en-US" sz="1000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6EBED6F-BD71-4C60-B208-5A7C494AF30D}"/>
              </a:ext>
            </a:extLst>
          </p:cNvPr>
          <p:cNvSpPr txBox="1"/>
          <p:nvPr/>
        </p:nvSpPr>
        <p:spPr>
          <a:xfrm>
            <a:off x="4858075" y="1258122"/>
            <a:ext cx="1500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SOCA (S)</a:t>
            </a:r>
          </a:p>
          <a:p>
            <a:pPr algn="ctr"/>
            <a:r>
              <a:rPr lang="en-US" sz="1000" dirty="0">
                <a:solidFill>
                  <a:srgbClr val="FF5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NG-GODAS</a:t>
            </a: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000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UFS </a:t>
            </a:r>
            <a:r>
              <a:rPr lang="en-US" sz="1000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RnR</a:t>
            </a:r>
            <a:endParaRPr lang="en-US" sz="1000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9D9C8C7-0955-4280-9925-FDCCFE0FA97E}"/>
              </a:ext>
            </a:extLst>
          </p:cNvPr>
          <p:cNvSpPr txBox="1"/>
          <p:nvPr/>
        </p:nvSpPr>
        <p:spPr>
          <a:xfrm>
            <a:off x="1016566" y="6028072"/>
            <a:ext cx="18293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Can use more coherence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FE7922BC-AA57-4F8C-ADC5-2C78361BB8FB}"/>
              </a:ext>
            </a:extLst>
          </p:cNvPr>
          <p:cNvCxnSpPr/>
          <p:nvPr/>
        </p:nvCxnSpPr>
        <p:spPr bwMode="auto">
          <a:xfrm flipV="1">
            <a:off x="1468733" y="5921514"/>
            <a:ext cx="0" cy="181230"/>
          </a:xfrm>
          <a:prstGeom prst="straightConnector1">
            <a:avLst/>
          </a:prstGeom>
          <a:noFill/>
          <a:ln w="9525" cap="flat" cmpd="sng" algn="ctr">
            <a:solidFill>
              <a:srgbClr val="FF5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F0486B0-7928-40BD-82D9-C0A53DB84062}"/>
              </a:ext>
            </a:extLst>
          </p:cNvPr>
          <p:cNvSpPr txBox="1"/>
          <p:nvPr/>
        </p:nvSpPr>
        <p:spPr>
          <a:xfrm>
            <a:off x="3747268" y="6104816"/>
            <a:ext cx="36327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Haven't started integrating some of siloed work yet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992AE3A-991B-48EF-9325-A18383B9E3B6}"/>
              </a:ext>
            </a:extLst>
          </p:cNvPr>
          <p:cNvCxnSpPr/>
          <p:nvPr/>
        </p:nvCxnSpPr>
        <p:spPr bwMode="auto">
          <a:xfrm flipV="1">
            <a:off x="7195316" y="5937562"/>
            <a:ext cx="0" cy="181230"/>
          </a:xfrm>
          <a:prstGeom prst="straightConnector1">
            <a:avLst/>
          </a:prstGeom>
          <a:noFill/>
          <a:ln w="9525" cap="flat" cmpd="sng" algn="ctr">
            <a:solidFill>
              <a:srgbClr val="FF5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0E0A22FD-850B-496B-8809-BD42FAB03BF3}"/>
              </a:ext>
            </a:extLst>
          </p:cNvPr>
          <p:cNvCxnSpPr/>
          <p:nvPr/>
        </p:nvCxnSpPr>
        <p:spPr bwMode="auto">
          <a:xfrm>
            <a:off x="3465365" y="2133600"/>
            <a:ext cx="573235" cy="0"/>
          </a:xfrm>
          <a:prstGeom prst="straightConnector1">
            <a:avLst/>
          </a:prstGeom>
          <a:noFill/>
          <a:ln w="38100" cap="flat" cmpd="sng" algn="ctr">
            <a:solidFill>
              <a:srgbClr val="FF505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D42132B3-DF5A-42CE-918C-5CF29489D3F4}"/>
              </a:ext>
            </a:extLst>
          </p:cNvPr>
          <p:cNvSpPr txBox="1"/>
          <p:nvPr/>
        </p:nvSpPr>
        <p:spPr>
          <a:xfrm>
            <a:off x="4103139" y="833677"/>
            <a:ext cx="47169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Discrepancy between UFS config used by SOCA team and UFS team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F7BAB8F5-1663-41C2-AA9C-2F1EDCEB45D6}"/>
              </a:ext>
            </a:extLst>
          </p:cNvPr>
          <p:cNvCxnSpPr/>
          <p:nvPr/>
        </p:nvCxnSpPr>
        <p:spPr bwMode="auto">
          <a:xfrm flipH="1">
            <a:off x="3810000" y="1134014"/>
            <a:ext cx="876925" cy="999586"/>
          </a:xfrm>
          <a:prstGeom prst="straightConnector1">
            <a:avLst/>
          </a:prstGeom>
          <a:noFill/>
          <a:ln w="9525" cap="flat" cmpd="sng" algn="ctr">
            <a:solidFill>
              <a:srgbClr val="FF505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757609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D5FB8-1E32-4BB2-95E2-1E4F47A15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fv3-jedi </a:t>
            </a:r>
            <a:r>
              <a:rPr lang="en-US" dirty="0" err="1"/>
              <a:t>getkf</a:t>
            </a:r>
            <a:r>
              <a:rPr lang="en-US" dirty="0"/>
              <a:t> 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B919F9-987C-4D46-8997-09C13D3A01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0" y="4348515"/>
            <a:ext cx="5105400" cy="2308324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>
                <a:latin typeface="Maiandra GD" panose="020E0502030308020204" pitchFamily="34" charset="0"/>
              </a:rPr>
              <a:t>Overall, GETKF testing is a success:</a:t>
            </a:r>
          </a:p>
          <a:p>
            <a:pPr lvl="1"/>
            <a:r>
              <a:rPr lang="en-US" sz="1600" dirty="0">
                <a:latin typeface="Maiandra GD" panose="020E0502030308020204" pitchFamily="34" charset="0"/>
              </a:rPr>
              <a:t>Caught  several “bugs” specific to GETKF: (</a:t>
            </a:r>
            <a:r>
              <a:rPr lang="en-US" sz="1600" dirty="0" err="1">
                <a:latin typeface="Maiandra GD" panose="020E0502030308020204" pitchFamily="34" charset="0"/>
              </a:rPr>
              <a:t>obs</a:t>
            </a:r>
            <a:r>
              <a:rPr lang="en-US" sz="1600" dirty="0">
                <a:latin typeface="Maiandra GD" panose="020E0502030308020204" pitchFamily="34" charset="0"/>
              </a:rPr>
              <a:t> distribution, QC, surface pressure localization).</a:t>
            </a:r>
          </a:p>
          <a:p>
            <a:pPr lvl="1"/>
            <a:r>
              <a:rPr lang="en-US" sz="1600" dirty="0">
                <a:latin typeface="Maiandra GD" panose="020E0502030308020204" pitchFamily="34" charset="0"/>
              </a:rPr>
              <a:t>Identified discrepancies between GSI and UFO </a:t>
            </a:r>
            <a:r>
              <a:rPr lang="en-US" sz="1600" dirty="0" err="1">
                <a:latin typeface="Maiandra GD" panose="020E0502030308020204" pitchFamily="34" charset="0"/>
              </a:rPr>
              <a:t>ombs</a:t>
            </a:r>
            <a:r>
              <a:rPr lang="en-US" sz="1600" dirty="0">
                <a:latin typeface="Maiandra GD" panose="020E0502030308020204" pitchFamily="34" charset="0"/>
              </a:rPr>
              <a:t> that need addressing.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A65CF0-7870-419D-B4CF-647641AFC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975E-5914-47DF-BE7E-64D24B5B41A8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050" name="Picture 2" descr="https://lh6.googleusercontent.com/0A1rah64PDFkZPpTqopytHLQbT1eADSEgXuLPaP-y1lYxKuW7V5iMWtHQHtLTTV4v932xw-AB3Y4rX7ayzscqVm-LzxIoiw5oUUSQEQfTbfT-5Pc8jn4W867k9nsrHx_Z-8fAak">
            <a:extLst>
              <a:ext uri="{FF2B5EF4-FFF2-40B4-BE49-F238E27FC236}">
                <a16:creationId xmlns:a16="http://schemas.microsoft.com/office/drawing/2014/main" id="{D9C9C10E-6FE4-4413-B56F-69170B7733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333" r="50000"/>
          <a:stretch/>
        </p:blipFill>
        <p:spPr bwMode="auto">
          <a:xfrm>
            <a:off x="381000" y="1739342"/>
            <a:ext cx="22860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5955241-8587-49B9-B384-48D5C7FA425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048000" y="1754893"/>
            <a:ext cx="2438400" cy="18288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820306B-CFAE-46DE-84EE-2AD2B4BFB066}"/>
              </a:ext>
            </a:extLst>
          </p:cNvPr>
          <p:cNvSpPr txBox="1"/>
          <p:nvPr/>
        </p:nvSpPr>
        <p:spPr>
          <a:xfrm>
            <a:off x="367004" y="4325751"/>
            <a:ext cx="59843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Instruction</a:t>
            </a:r>
            <a:r>
              <a:rPr lang="en-US" sz="1600" dirty="0"/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Use </a:t>
            </a:r>
            <a:r>
              <a:rPr lang="en-US" sz="1600" dirty="0" err="1"/>
              <a:t>yaml</a:t>
            </a:r>
            <a:r>
              <a:rPr lang="en-US" sz="1600" dirty="0"/>
              <a:t> files from </a:t>
            </a:r>
            <a:r>
              <a:rPr lang="en-US" sz="1600" dirty="0" err="1"/>
              <a:t>ufo</a:t>
            </a:r>
            <a:r>
              <a:rPr lang="en-US" sz="1600" dirty="0"/>
              <a:t>/</a:t>
            </a:r>
            <a:r>
              <a:rPr lang="en-US" sz="1600" dirty="0" err="1"/>
              <a:t>ewok</a:t>
            </a:r>
            <a:r>
              <a:rPr lang="en-US" sz="1600" dirty="0"/>
              <a:t> in your experiment.</a:t>
            </a:r>
          </a:p>
          <a:p>
            <a:r>
              <a:rPr lang="en-US" sz="1600" b="1" dirty="0"/>
              <a:t>Reality</a:t>
            </a:r>
            <a:r>
              <a:rPr lang="en-US" sz="1600" dirty="0"/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UFO </a:t>
            </a:r>
            <a:r>
              <a:rPr lang="en-US" sz="1600" dirty="0" err="1"/>
              <a:t>yaml</a:t>
            </a:r>
            <a:r>
              <a:rPr lang="en-US" sz="1600" dirty="0"/>
              <a:t> were not tested extensively for radiosondes.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UFO </a:t>
            </a:r>
            <a:r>
              <a:rPr lang="en-US" sz="1600" dirty="0" err="1"/>
              <a:t>yamls</a:t>
            </a:r>
            <a:r>
              <a:rPr lang="en-US" sz="1600" dirty="0"/>
              <a:t> miss half of </a:t>
            </a:r>
            <a:r>
              <a:rPr lang="en-US" sz="1600" dirty="0" err="1"/>
              <a:t>raob</a:t>
            </a:r>
            <a:r>
              <a:rPr lang="en-US" sz="1600" dirty="0"/>
              <a:t> T from NCEP files.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UFO testing is relaying heavily on </a:t>
            </a:r>
            <a:r>
              <a:rPr lang="en-US" sz="1600" dirty="0" err="1"/>
              <a:t>geovals</a:t>
            </a:r>
            <a:r>
              <a:rPr lang="en-US" sz="1600" dirty="0"/>
              <a:t> from GSI.</a:t>
            </a:r>
          </a:p>
          <a:p>
            <a:r>
              <a:rPr lang="en-US" sz="1600" b="1" dirty="0"/>
              <a:t>Next steps</a:t>
            </a:r>
            <a:r>
              <a:rPr lang="en-US" sz="1600" dirty="0"/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Working with Cory to develop better </a:t>
            </a:r>
            <a:r>
              <a:rPr lang="en-US" sz="1600" dirty="0" err="1"/>
              <a:t>yamls</a:t>
            </a:r>
            <a:r>
              <a:rPr lang="en-US" sz="1600" dirty="0"/>
              <a:t> and diagnose source of large discrepancies in UFO </a:t>
            </a:r>
            <a:r>
              <a:rPr lang="en-US" sz="1600" dirty="0" err="1"/>
              <a:t>ombs</a:t>
            </a:r>
            <a:r>
              <a:rPr lang="en-US" sz="1600" dirty="0"/>
              <a:t>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407F45-CDCD-4B75-9C09-292C6AF8489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867400" y="1851073"/>
            <a:ext cx="2438400" cy="1828800"/>
          </a:xfrm>
          <a:prstGeom prst="rect">
            <a:avLst/>
          </a:prstGeom>
        </p:spPr>
      </p:pic>
      <p:sp>
        <p:nvSpPr>
          <p:cNvPr id="7" name="Left Brace 6">
            <a:extLst>
              <a:ext uri="{FF2B5EF4-FFF2-40B4-BE49-F238E27FC236}">
                <a16:creationId xmlns:a16="http://schemas.microsoft.com/office/drawing/2014/main" id="{D7FF7677-4876-463E-A56A-B84C1F5B3732}"/>
              </a:ext>
            </a:extLst>
          </p:cNvPr>
          <p:cNvSpPr/>
          <p:nvPr/>
        </p:nvSpPr>
        <p:spPr bwMode="auto">
          <a:xfrm rot="5400000">
            <a:off x="1607318" y="725836"/>
            <a:ext cx="214366" cy="1600202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453399"/>
              </a:solidFill>
              <a:effectLst/>
              <a:latin typeface="Maiandra GD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426EFE-89EB-4234-A535-7BF51CF54E41}"/>
              </a:ext>
            </a:extLst>
          </p:cNvPr>
          <p:cNvSpPr txBox="1"/>
          <p:nvPr/>
        </p:nvSpPr>
        <p:spPr>
          <a:xfrm>
            <a:off x="609600" y="1048412"/>
            <a:ext cx="25074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Plot made by UFO transition team</a:t>
            </a:r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02BA1606-0DD4-413C-A127-AA71CBCAC8C8}"/>
              </a:ext>
            </a:extLst>
          </p:cNvPr>
          <p:cNvSpPr/>
          <p:nvPr/>
        </p:nvSpPr>
        <p:spPr bwMode="auto">
          <a:xfrm rot="5400000">
            <a:off x="5607816" y="-912463"/>
            <a:ext cx="214367" cy="48768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453399"/>
              </a:solidFill>
              <a:effectLst/>
              <a:latin typeface="Maiandra GD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74AECA6-E791-4F04-87A7-14DCE3A77777}"/>
              </a:ext>
            </a:extLst>
          </p:cNvPr>
          <p:cNvSpPr txBox="1"/>
          <p:nvPr/>
        </p:nvSpPr>
        <p:spPr>
          <a:xfrm>
            <a:off x="4461290" y="1008648"/>
            <a:ext cx="24432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Plot made by GETKF testing team</a:t>
            </a:r>
          </a:p>
        </p:txBody>
      </p:sp>
    </p:spTree>
    <p:extLst>
      <p:ext uri="{BB962C8B-B14F-4D97-AF65-F5344CB8AC3E}">
        <p14:creationId xmlns:p14="http://schemas.microsoft.com/office/powerpoint/2010/main" val="1999947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22DD4-1EFD-4011-8BF9-D5977E271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Obstacles for existing experimentation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22B80F-C5C6-4F05-AA62-0AA21EF52D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efficient forum to talk across development teams:</a:t>
            </a:r>
          </a:p>
          <a:p>
            <a:pPr lvl="1"/>
            <a:r>
              <a:rPr lang="en-US" dirty="0"/>
              <a:t>Will be great to be aware of successes/challenges/best practices at other centers.</a:t>
            </a:r>
          </a:p>
          <a:p>
            <a:pPr lvl="1"/>
            <a:r>
              <a:rPr lang="en-US" dirty="0"/>
              <a:t>Communicate/negotiate priorities to team leaders. </a:t>
            </a:r>
          </a:p>
          <a:p>
            <a:pPr lvl="1"/>
            <a:r>
              <a:rPr lang="en-US" dirty="0"/>
              <a:t>Ideally a small forum (maybe no more than 10 invites?)</a:t>
            </a:r>
          </a:p>
          <a:p>
            <a:pPr lvl="1"/>
            <a:endParaRPr lang="en-US" dirty="0"/>
          </a:p>
          <a:p>
            <a:r>
              <a:rPr lang="en-US" dirty="0"/>
              <a:t>Unified plotting/diagnostic libraries will be very helpful:</a:t>
            </a:r>
          </a:p>
          <a:p>
            <a:pPr lvl="1"/>
            <a:r>
              <a:rPr lang="en-US" dirty="0"/>
              <a:t>Shared tools/best practices for UFO and solver testing across centers.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65007B-DEE0-4110-A181-18A697F82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975E-5914-47DF-BE7E-64D24B5B41A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89659"/>
      </p:ext>
    </p:extLst>
  </p:cSld>
  <p:clrMapOvr>
    <a:masterClrMapping/>
  </p:clrMapOvr>
</p:sld>
</file>

<file path=ppt/theme/theme1.xml><?xml version="1.0" encoding="utf-8"?>
<a:theme xmlns:a="http://schemas.openxmlformats.org/drawingml/2006/main" name="sergey_theme">
  <a:themeElements>
    <a:clrScheme name="serg0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erg0">
      <a:majorFont>
        <a:latin typeface="Maiandra GD"/>
        <a:ea typeface=""/>
        <a:cs typeface=""/>
      </a:majorFont>
      <a:minorFont>
        <a:latin typeface="Maiandra G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453399"/>
            </a:solidFill>
            <a:effectLst/>
            <a:latin typeface="Maiandra GD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453399"/>
            </a:solidFill>
            <a:effectLst/>
            <a:latin typeface="Maiandra GD" pitchFamily="34" charset="0"/>
          </a:defRPr>
        </a:defPPr>
      </a:lstStyle>
    </a:lnDef>
  </a:objectDefaults>
  <a:extraClrSchemeLst>
    <a:extraClrScheme>
      <a:clrScheme name="serg0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rg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rg0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rg0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rg0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rg0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rg0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sergey_theme</Template>
  <TotalTime>48801</TotalTime>
  <Words>718</Words>
  <Application>Microsoft Office PowerPoint</Application>
  <PresentationFormat>Widescreen</PresentationFormat>
  <Paragraphs>150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Century Gothic</vt:lpstr>
      <vt:lpstr>Garamond</vt:lpstr>
      <vt:lpstr>Maiandra GD</vt:lpstr>
      <vt:lpstr>Times New Roman</vt:lpstr>
      <vt:lpstr>sergey_theme</vt:lpstr>
      <vt:lpstr>UFS R2O</vt:lpstr>
      <vt:lpstr>Disclaimer</vt:lpstr>
      <vt:lpstr>Research to operations in NOAA</vt:lpstr>
      <vt:lpstr>UFS R2O project</vt:lpstr>
      <vt:lpstr>Integration challenge</vt:lpstr>
      <vt:lpstr>Integration challenge</vt:lpstr>
      <vt:lpstr>Integration challenge</vt:lpstr>
      <vt:lpstr>Status of fv3-jedi getkf testing</vt:lpstr>
      <vt:lpstr>Obstacles for existing experimentation</vt:lpstr>
    </vt:vector>
  </TitlesOfParts>
  <Company>Naval Research Laboratory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Frolov, Dr. Sergey, Contractor, Code  7531</dc:creator>
  <cp:lastModifiedBy>Sergey</cp:lastModifiedBy>
  <cp:revision>316</cp:revision>
  <dcterms:created xsi:type="dcterms:W3CDTF">2015-04-17T18:37:26Z</dcterms:created>
  <dcterms:modified xsi:type="dcterms:W3CDTF">2022-01-31T15:58:04Z</dcterms:modified>
</cp:coreProperties>
</file>