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556" r:id="rId3"/>
    <p:sldId id="550" r:id="rId4"/>
    <p:sldId id="557" r:id="rId5"/>
    <p:sldId id="558" r:id="rId6"/>
    <p:sldId id="559" r:id="rId7"/>
    <p:sldId id="554" r:id="rId8"/>
    <p:sldId id="560" r:id="rId9"/>
    <p:sldId id="561" r:id="rId10"/>
    <p:sldId id="555" r:id="rId11"/>
    <p:sldId id="562" r:id="rId12"/>
    <p:sldId id="563" r:id="rId13"/>
    <p:sldId id="564" r:id="rId14"/>
    <p:sldId id="565" r:id="rId15"/>
    <p:sldId id="566" r:id="rId16"/>
    <p:sldId id="568" r:id="rId17"/>
    <p:sldId id="567" r:id="rId18"/>
    <p:sldId id="569" r:id="rId19"/>
    <p:sldId id="570" r:id="rId20"/>
    <p:sldId id="571" r:id="rId21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66" roundtripDataSignature="AMtx7mgMbifmOVY3FeqCuOzxbFm6uQJJA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67EC04B-405F-4FDE-AC71-4A0FA4AA7462}">
  <a:tblStyle styleId="{867EC04B-405F-4FDE-AC71-4A0FA4AA7462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05"/>
    <p:restoredTop sz="90603"/>
  </p:normalViewPr>
  <p:slideViewPr>
    <p:cSldViewPr snapToGrid="0">
      <p:cViewPr varScale="1">
        <p:scale>
          <a:sx n="134" d="100"/>
          <a:sy n="134" d="100"/>
        </p:scale>
        <p:origin x="184" y="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008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16" d="100"/>
          <a:sy n="116" d="100"/>
        </p:scale>
        <p:origin x="3024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6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66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6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afb9357305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1" name="Google Shape;101;gafb9357305_1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gafb9357305_1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60"/>
          <p:cNvSpPr txBox="1"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60"/>
          <p:cNvSpPr txBox="1"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None/>
              <a:defRPr sz="135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1200"/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1200"/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1200"/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1200"/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1200"/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1200"/>
            </a:lvl9pPr>
          </a:lstStyle>
          <a:p>
            <a:endParaRPr/>
          </a:p>
        </p:txBody>
      </p:sp>
      <p:sp>
        <p:nvSpPr>
          <p:cNvPr id="14" name="Google Shape;14;p60"/>
          <p:cNvSpPr txBox="1">
            <a:spLocks noGrp="1"/>
          </p:cNvSpPr>
          <p:nvPr>
            <p:ph type="dt" idx="10"/>
          </p:nvPr>
        </p:nvSpPr>
        <p:spPr>
          <a:xfrm>
            <a:off x="457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60"/>
          <p:cNvSpPr txBox="1">
            <a:spLocks noGrp="1"/>
          </p:cNvSpPr>
          <p:nvPr>
            <p:ph type="ftr" idx="11"/>
          </p:nvPr>
        </p:nvSpPr>
        <p:spPr>
          <a:xfrm>
            <a:off x="3124200" y="635635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60"/>
          <p:cNvSpPr txBox="1">
            <a:spLocks noGrp="1"/>
          </p:cNvSpPr>
          <p:nvPr>
            <p:ph type="sldNum" idx="12"/>
          </p:nvPr>
        </p:nvSpPr>
        <p:spPr>
          <a:xfrm>
            <a:off x="6553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- full image alt">
  <p:cSld name="Title slide - full image alt">
    <p:bg>
      <p:bgPr>
        <a:solidFill>
          <a:schemeClr val="lt2"/>
        </a:solid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5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56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>
                <a:solidFill>
                  <a:schemeClr val="l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56"/>
          <p:cNvSpPr txBox="1">
            <a:spLocks noGrp="1"/>
          </p:cNvSpPr>
          <p:nvPr>
            <p:ph type="body" idx="1"/>
          </p:nvPr>
        </p:nvSpPr>
        <p:spPr>
          <a:xfrm>
            <a:off x="197644" y="2348707"/>
            <a:ext cx="8437500" cy="815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Char char="•"/>
              <a:defRPr>
                <a:solidFill>
                  <a:schemeClr val="lt2"/>
                </a:solidFill>
              </a:defRPr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Char char="–"/>
              <a:defRPr>
                <a:solidFill>
                  <a:schemeClr val="lt2"/>
                </a:solidFill>
              </a:defRPr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Char char="•"/>
              <a:defRPr>
                <a:solidFill>
                  <a:schemeClr val="lt2"/>
                </a:solidFill>
              </a:defRPr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000"/>
              <a:buChar char="–"/>
              <a:defRPr>
                <a:solidFill>
                  <a:schemeClr val="lt2"/>
                </a:solidFill>
              </a:defRPr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»"/>
              <a:defRPr>
                <a:solidFill>
                  <a:schemeClr val="lt2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9pPr>
          </a:lstStyle>
          <a:p>
            <a:endParaRPr/>
          </a:p>
        </p:txBody>
      </p:sp>
      <p:pic>
        <p:nvPicPr>
          <p:cNvPr id="96" name="Google Shape;96;p5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307" y="54000"/>
            <a:ext cx="1803780" cy="75420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56"/>
          <p:cNvSpPr txBox="1">
            <a:spLocks noGrp="1"/>
          </p:cNvSpPr>
          <p:nvPr>
            <p:ph type="ftr" idx="11"/>
          </p:nvPr>
        </p:nvSpPr>
        <p:spPr>
          <a:xfrm>
            <a:off x="3124200" y="635635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accent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56"/>
          <p:cNvSpPr txBox="1">
            <a:spLocks noGrp="1"/>
          </p:cNvSpPr>
          <p:nvPr>
            <p:ph type="sldNum" idx="12"/>
          </p:nvPr>
        </p:nvSpPr>
        <p:spPr>
          <a:xfrm>
            <a:off x="8556784" y="6333134"/>
            <a:ext cx="548700" cy="52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>
            <a:lvl1pPr lvl="0">
              <a:buNone/>
              <a:defRPr sz="1300">
                <a:solidFill>
                  <a:schemeClr val="lt2"/>
                </a:solidFill>
              </a:defRPr>
            </a:lvl1pPr>
            <a:lvl2pPr lvl="1">
              <a:buNone/>
              <a:defRPr sz="1300">
                <a:solidFill>
                  <a:schemeClr val="lt2"/>
                </a:solidFill>
              </a:defRPr>
            </a:lvl2pPr>
            <a:lvl3pPr lvl="2">
              <a:buNone/>
              <a:defRPr sz="1300">
                <a:solidFill>
                  <a:schemeClr val="lt2"/>
                </a:solidFill>
              </a:defRPr>
            </a:lvl3pPr>
            <a:lvl4pPr lvl="3">
              <a:buNone/>
              <a:defRPr sz="1300">
                <a:solidFill>
                  <a:schemeClr val="lt2"/>
                </a:solidFill>
              </a:defRPr>
            </a:lvl4pPr>
            <a:lvl5pPr lvl="4">
              <a:buNone/>
              <a:defRPr sz="1300">
                <a:solidFill>
                  <a:schemeClr val="lt2"/>
                </a:solidFill>
              </a:defRPr>
            </a:lvl5pPr>
            <a:lvl6pPr lvl="5">
              <a:buNone/>
              <a:defRPr sz="1300">
                <a:solidFill>
                  <a:schemeClr val="lt2"/>
                </a:solidFill>
              </a:defRPr>
            </a:lvl6pPr>
            <a:lvl7pPr lvl="6">
              <a:buNone/>
              <a:defRPr sz="1300">
                <a:solidFill>
                  <a:schemeClr val="lt2"/>
                </a:solidFill>
              </a:defRPr>
            </a:lvl7pPr>
            <a:lvl8pPr lvl="7">
              <a:buNone/>
              <a:defRPr sz="1300">
                <a:solidFill>
                  <a:schemeClr val="lt2"/>
                </a:solidFill>
              </a:defRPr>
            </a:lvl8pPr>
            <a:lvl9pPr lvl="8">
              <a:buNone/>
              <a:defRPr sz="1300">
                <a:solidFill>
                  <a:schemeClr val="l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2"/>
          <p:cNvSpPr txBox="1">
            <a:spLocks noGrp="1"/>
          </p:cNvSpPr>
          <p:nvPr>
            <p:ph type="title"/>
          </p:nvPr>
        </p:nvSpPr>
        <p:spPr>
          <a:xfrm>
            <a:off x="457200" y="10093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3600" b="1">
                <a:solidFill>
                  <a:schemeClr val="bg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2"/>
          <p:cNvSpPr txBox="1">
            <a:spLocks noGrp="1"/>
          </p:cNvSpPr>
          <p:nvPr>
            <p:ph type="body" idx="1"/>
          </p:nvPr>
        </p:nvSpPr>
        <p:spPr>
          <a:xfrm>
            <a:off x="307492" y="1444143"/>
            <a:ext cx="8558100" cy="502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Char char="•"/>
              <a:defRPr/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Char char="–"/>
              <a:defRPr/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Char char="•"/>
              <a:defRPr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–"/>
              <a:defRPr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»"/>
              <a:defRPr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12"/>
          <p:cNvSpPr txBox="1">
            <a:spLocks noGrp="1"/>
          </p:cNvSpPr>
          <p:nvPr>
            <p:ph type="sldNum" idx="12"/>
          </p:nvPr>
        </p:nvSpPr>
        <p:spPr>
          <a:xfrm>
            <a:off x="8556784" y="6333134"/>
            <a:ext cx="548700" cy="52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_OBJECTS" type="twoObj">
  <p:cSld name="TWO_OBJECTS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8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8"/>
          <p:cNvSpPr txBox="1">
            <a:spLocks noGrp="1"/>
          </p:cNvSpPr>
          <p:nvPr>
            <p:ph type="body" idx="1"/>
          </p:nvPr>
        </p:nvSpPr>
        <p:spPr>
          <a:xfrm>
            <a:off x="457200" y="1600203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7" name="Google Shape;47;p18"/>
          <p:cNvSpPr txBox="1">
            <a:spLocks noGrp="1"/>
          </p:cNvSpPr>
          <p:nvPr>
            <p:ph type="body" idx="2"/>
          </p:nvPr>
        </p:nvSpPr>
        <p:spPr>
          <a:xfrm>
            <a:off x="4648200" y="1600203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8" name="Google Shape;48;p18"/>
          <p:cNvSpPr txBox="1">
            <a:spLocks noGrp="1"/>
          </p:cNvSpPr>
          <p:nvPr>
            <p:ph type="dt" idx="10"/>
          </p:nvPr>
        </p:nvSpPr>
        <p:spPr>
          <a:xfrm>
            <a:off x="457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8"/>
          <p:cNvSpPr txBox="1">
            <a:spLocks noGrp="1"/>
          </p:cNvSpPr>
          <p:nvPr>
            <p:ph type="ftr" idx="11"/>
          </p:nvPr>
        </p:nvSpPr>
        <p:spPr>
          <a:xfrm>
            <a:off x="3124200" y="635635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8"/>
          <p:cNvSpPr txBox="1">
            <a:spLocks noGrp="1"/>
          </p:cNvSpPr>
          <p:nvPr>
            <p:ph type="sldNum" idx="12"/>
          </p:nvPr>
        </p:nvSpPr>
        <p:spPr>
          <a:xfrm>
            <a:off x="6553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_OBJECTS_WITH_TEXT" type="twoTxTwoObj">
  <p:cSld name="TWO_OBJECTS_WITH_TEX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9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9"/>
          <p:cNvSpPr txBox="1">
            <a:spLocks noGrp="1"/>
          </p:cNvSpPr>
          <p:nvPr>
            <p:ph type="body" idx="1"/>
          </p:nvPr>
        </p:nvSpPr>
        <p:spPr>
          <a:xfrm>
            <a:off x="457200" y="1535115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4" name="Google Shape;54;p19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5" name="Google Shape;55;p19"/>
          <p:cNvSpPr txBox="1">
            <a:spLocks noGrp="1"/>
          </p:cNvSpPr>
          <p:nvPr>
            <p:ph type="body" idx="3"/>
          </p:nvPr>
        </p:nvSpPr>
        <p:spPr>
          <a:xfrm>
            <a:off x="4645028" y="1535115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6" name="Google Shape;56;p19"/>
          <p:cNvSpPr txBox="1">
            <a:spLocks noGrp="1"/>
          </p:cNvSpPr>
          <p:nvPr>
            <p:ph type="body" idx="4"/>
          </p:nvPr>
        </p:nvSpPr>
        <p:spPr>
          <a:xfrm>
            <a:off x="4645028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7" name="Google Shape;57;p19"/>
          <p:cNvSpPr txBox="1">
            <a:spLocks noGrp="1"/>
          </p:cNvSpPr>
          <p:nvPr>
            <p:ph type="dt" idx="10"/>
          </p:nvPr>
        </p:nvSpPr>
        <p:spPr>
          <a:xfrm>
            <a:off x="457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9"/>
          <p:cNvSpPr txBox="1">
            <a:spLocks noGrp="1"/>
          </p:cNvSpPr>
          <p:nvPr>
            <p:ph type="ftr" idx="11"/>
          </p:nvPr>
        </p:nvSpPr>
        <p:spPr>
          <a:xfrm>
            <a:off x="3124200" y="635635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9"/>
          <p:cNvSpPr txBox="1">
            <a:spLocks noGrp="1"/>
          </p:cNvSpPr>
          <p:nvPr>
            <p:ph type="sldNum" idx="12"/>
          </p:nvPr>
        </p:nvSpPr>
        <p:spPr>
          <a:xfrm>
            <a:off x="6553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OBJECT_WITH_CAPTION_TEXT" type="objTx">
  <p:cSld name="OBJECT_WITH_CAPTION_TEX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0"/>
          <p:cNvSpPr txBox="1">
            <a:spLocks noGrp="1"/>
          </p:cNvSpPr>
          <p:nvPr>
            <p:ph type="title"/>
          </p:nvPr>
        </p:nvSpPr>
        <p:spPr>
          <a:xfrm>
            <a:off x="457202" y="273051"/>
            <a:ext cx="3008400" cy="11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0"/>
          <p:cNvSpPr txBox="1">
            <a:spLocks noGrp="1"/>
          </p:cNvSpPr>
          <p:nvPr>
            <p:ph type="body" idx="1"/>
          </p:nvPr>
        </p:nvSpPr>
        <p:spPr>
          <a:xfrm>
            <a:off x="3575050" y="273054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3" name="Google Shape;63;p20"/>
          <p:cNvSpPr txBox="1">
            <a:spLocks noGrp="1"/>
          </p:cNvSpPr>
          <p:nvPr>
            <p:ph type="body" idx="2"/>
          </p:nvPr>
        </p:nvSpPr>
        <p:spPr>
          <a:xfrm>
            <a:off x="457202" y="1435103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4" name="Google Shape;64;p20"/>
          <p:cNvSpPr txBox="1">
            <a:spLocks noGrp="1"/>
          </p:cNvSpPr>
          <p:nvPr>
            <p:ph type="dt" idx="10"/>
          </p:nvPr>
        </p:nvSpPr>
        <p:spPr>
          <a:xfrm>
            <a:off x="457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20"/>
          <p:cNvSpPr txBox="1">
            <a:spLocks noGrp="1"/>
          </p:cNvSpPr>
          <p:nvPr>
            <p:ph type="ftr" idx="11"/>
          </p:nvPr>
        </p:nvSpPr>
        <p:spPr>
          <a:xfrm>
            <a:off x="3124200" y="635635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0"/>
          <p:cNvSpPr txBox="1">
            <a:spLocks noGrp="1"/>
          </p:cNvSpPr>
          <p:nvPr>
            <p:ph type="sldNum" idx="12"/>
          </p:nvPr>
        </p:nvSpPr>
        <p:spPr>
          <a:xfrm>
            <a:off x="6553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_WITH_CAPTION_TEXT" type="picTx">
  <p:cSld name="PICTURE_WITH_CAPTION_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1"/>
          <p:cNvSpPr txBox="1">
            <a:spLocks noGrp="1"/>
          </p:cNvSpPr>
          <p:nvPr>
            <p:ph type="title"/>
          </p:nvPr>
        </p:nvSpPr>
        <p:spPr>
          <a:xfrm>
            <a:off x="1792288" y="4800602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1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21"/>
          <p:cNvSpPr txBox="1">
            <a:spLocks noGrp="1"/>
          </p:cNvSpPr>
          <p:nvPr>
            <p:ph type="body" idx="1"/>
          </p:nvPr>
        </p:nvSpPr>
        <p:spPr>
          <a:xfrm>
            <a:off x="1792288" y="5367340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1" name="Google Shape;71;p21"/>
          <p:cNvSpPr txBox="1">
            <a:spLocks noGrp="1"/>
          </p:cNvSpPr>
          <p:nvPr>
            <p:ph type="dt" idx="10"/>
          </p:nvPr>
        </p:nvSpPr>
        <p:spPr>
          <a:xfrm>
            <a:off x="457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1"/>
          <p:cNvSpPr txBox="1">
            <a:spLocks noGrp="1"/>
          </p:cNvSpPr>
          <p:nvPr>
            <p:ph type="ftr" idx="11"/>
          </p:nvPr>
        </p:nvSpPr>
        <p:spPr>
          <a:xfrm>
            <a:off x="3124200" y="635635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1"/>
          <p:cNvSpPr txBox="1">
            <a:spLocks noGrp="1"/>
          </p:cNvSpPr>
          <p:nvPr>
            <p:ph type="sldNum" idx="12"/>
          </p:nvPr>
        </p:nvSpPr>
        <p:spPr>
          <a:xfrm>
            <a:off x="6553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_TEXT" type="vertTx">
  <p:cSld name="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2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2"/>
          <p:cNvSpPr txBox="1">
            <a:spLocks noGrp="1"/>
          </p:cNvSpPr>
          <p:nvPr>
            <p:ph type="body" idx="1"/>
          </p:nvPr>
        </p:nvSpPr>
        <p:spPr>
          <a:xfrm rot="5400000">
            <a:off x="2308951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2"/>
          <p:cNvSpPr txBox="1">
            <a:spLocks noGrp="1"/>
          </p:cNvSpPr>
          <p:nvPr>
            <p:ph type="dt" idx="10"/>
          </p:nvPr>
        </p:nvSpPr>
        <p:spPr>
          <a:xfrm>
            <a:off x="457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2"/>
          <p:cNvSpPr txBox="1">
            <a:spLocks noGrp="1"/>
          </p:cNvSpPr>
          <p:nvPr>
            <p:ph type="ftr" idx="11"/>
          </p:nvPr>
        </p:nvSpPr>
        <p:spPr>
          <a:xfrm>
            <a:off x="3124200" y="635635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2"/>
          <p:cNvSpPr txBox="1">
            <a:spLocks noGrp="1"/>
          </p:cNvSpPr>
          <p:nvPr>
            <p:ph type="sldNum" idx="12"/>
          </p:nvPr>
        </p:nvSpPr>
        <p:spPr>
          <a:xfrm>
            <a:off x="6553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_TITLE_AND_VERTICAL_TEXT" type="vertTitleAndTx">
  <p:cSld name="VERTICAL_TITLE_AND_VERTICAL_TEX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3"/>
          <p:cNvSpPr txBox="1">
            <a:spLocks noGrp="1"/>
          </p:cNvSpPr>
          <p:nvPr>
            <p:ph type="title"/>
          </p:nvPr>
        </p:nvSpPr>
        <p:spPr>
          <a:xfrm rot="5400000">
            <a:off x="4732351" y="2171689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3"/>
          <p:cNvSpPr txBox="1">
            <a:spLocks noGrp="1"/>
          </p:cNvSpPr>
          <p:nvPr>
            <p:ph type="body" idx="1"/>
          </p:nvPr>
        </p:nvSpPr>
        <p:spPr>
          <a:xfrm rot="5400000">
            <a:off x="541352" y="190490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23"/>
          <p:cNvSpPr txBox="1">
            <a:spLocks noGrp="1"/>
          </p:cNvSpPr>
          <p:nvPr>
            <p:ph type="dt" idx="10"/>
          </p:nvPr>
        </p:nvSpPr>
        <p:spPr>
          <a:xfrm>
            <a:off x="457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3"/>
          <p:cNvSpPr txBox="1">
            <a:spLocks noGrp="1"/>
          </p:cNvSpPr>
          <p:nvPr>
            <p:ph type="ftr" idx="11"/>
          </p:nvPr>
        </p:nvSpPr>
        <p:spPr>
          <a:xfrm>
            <a:off x="3124200" y="635635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23"/>
          <p:cNvSpPr txBox="1">
            <a:spLocks noGrp="1"/>
          </p:cNvSpPr>
          <p:nvPr>
            <p:ph type="sldNum" idx="12"/>
          </p:nvPr>
        </p:nvSpPr>
        <p:spPr>
          <a:xfrm>
            <a:off x="6553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- 2 columns thirds">
  <p:cSld name="Content - 2 columns thirds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61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61"/>
          <p:cNvSpPr txBox="1">
            <a:spLocks noGrp="1"/>
          </p:cNvSpPr>
          <p:nvPr>
            <p:ph type="body" idx="1"/>
          </p:nvPr>
        </p:nvSpPr>
        <p:spPr>
          <a:xfrm>
            <a:off x="252000" y="2064000"/>
            <a:ext cx="5670000" cy="40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Char char="•"/>
              <a:defRPr/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Char char="–"/>
              <a:defRPr/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Char char="•"/>
              <a:defRPr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–"/>
              <a:defRPr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»"/>
              <a:defRPr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89" name="Google Shape;89;p61"/>
          <p:cNvSpPr txBox="1">
            <a:spLocks noGrp="1"/>
          </p:cNvSpPr>
          <p:nvPr>
            <p:ph type="body" idx="2"/>
          </p:nvPr>
        </p:nvSpPr>
        <p:spPr>
          <a:xfrm>
            <a:off x="6192000" y="2064000"/>
            <a:ext cx="2700000" cy="40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Char char="•"/>
              <a:defRPr/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Char char="–"/>
              <a:defRPr/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Char char="•"/>
              <a:defRPr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–"/>
              <a:defRPr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»"/>
              <a:defRPr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9pPr>
          </a:lstStyle>
          <a:p>
            <a:endParaRPr/>
          </a:p>
        </p:txBody>
      </p:sp>
      <p:cxnSp>
        <p:nvCxnSpPr>
          <p:cNvPr id="90" name="Google Shape;90;p61"/>
          <p:cNvCxnSpPr/>
          <p:nvPr/>
        </p:nvCxnSpPr>
        <p:spPr>
          <a:xfrm>
            <a:off x="6057352" y="2064000"/>
            <a:ext cx="0" cy="4080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1" name="Google Shape;91;p61"/>
          <p:cNvSpPr txBox="1">
            <a:spLocks noGrp="1"/>
          </p:cNvSpPr>
          <p:nvPr>
            <p:ph type="sldNum" idx="12"/>
          </p:nvPr>
        </p:nvSpPr>
        <p:spPr>
          <a:xfrm>
            <a:off x="6553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2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7"/>
          <p:cNvSpPr txBox="1">
            <a:spLocks noGrp="1"/>
          </p:cNvSpPr>
          <p:nvPr>
            <p:ph type="body" idx="1"/>
          </p:nvPr>
        </p:nvSpPr>
        <p:spPr>
          <a:xfrm>
            <a:off x="457200" y="1600203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7"/>
          <p:cNvSpPr txBox="1">
            <a:spLocks noGrp="1"/>
          </p:cNvSpPr>
          <p:nvPr>
            <p:ph type="dt" idx="10"/>
          </p:nvPr>
        </p:nvSpPr>
        <p:spPr>
          <a:xfrm>
            <a:off x="457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7"/>
          <p:cNvSpPr txBox="1">
            <a:spLocks noGrp="1"/>
          </p:cNvSpPr>
          <p:nvPr>
            <p:ph type="ftr" idx="11"/>
          </p:nvPr>
        </p:nvSpPr>
        <p:spPr>
          <a:xfrm>
            <a:off x="3124200" y="635635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7"/>
          <p:cNvSpPr txBox="1">
            <a:spLocks noGrp="1"/>
          </p:cNvSpPr>
          <p:nvPr>
            <p:ph type="sldNum" idx="12"/>
          </p:nvPr>
        </p:nvSpPr>
        <p:spPr>
          <a:xfrm>
            <a:off x="6553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document/d/1T6ckrisf6LUtlxvnvXtZvENxqqfNEcKWytuprVwuOX0/edit?usp=sharin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afb9357305_1_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0196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gafb9357305_1_0"/>
          <p:cNvSpPr/>
          <p:nvPr/>
        </p:nvSpPr>
        <p:spPr>
          <a:xfrm>
            <a:off x="1370873" y="1843092"/>
            <a:ext cx="3429000" cy="7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br>
              <a:rPr lang="en-US" sz="2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6" name="Google Shape;106;gafb9357305_1_0" descr="full_disk_ahi_true_color_20150819070000 (1).jpg"/>
          <p:cNvPicPr preferRelativeResize="0"/>
          <p:nvPr/>
        </p:nvPicPr>
        <p:blipFill rotWithShape="1">
          <a:blip r:embed="rId3">
            <a:alphaModFix/>
          </a:blip>
          <a:srcRect r="37416" b="24276"/>
          <a:stretch/>
        </p:blipFill>
        <p:spPr>
          <a:xfrm>
            <a:off x="4870863" y="1692448"/>
            <a:ext cx="4291997" cy="5193148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gafb9357305_1_0"/>
          <p:cNvSpPr/>
          <p:nvPr/>
        </p:nvSpPr>
        <p:spPr>
          <a:xfrm>
            <a:off x="1140512" y="492896"/>
            <a:ext cx="900300" cy="91560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29803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gafb9357305_1_0"/>
          <p:cNvSpPr txBox="1">
            <a:spLocks noGrp="1"/>
          </p:cNvSpPr>
          <p:nvPr>
            <p:ph type="ctrTitle"/>
          </p:nvPr>
        </p:nvSpPr>
        <p:spPr>
          <a:xfrm>
            <a:off x="384931" y="2090850"/>
            <a:ext cx="5221182" cy="4090800"/>
          </a:xfrm>
          <a:prstGeom prst="rect">
            <a:avLst/>
          </a:prstGeom>
          <a:gradFill>
            <a:gsLst>
              <a:gs pos="0">
                <a:schemeClr val="dk1"/>
              </a:gs>
              <a:gs pos="6000">
                <a:schemeClr val="dk1"/>
              </a:gs>
              <a:gs pos="100000">
                <a:srgbClr val="E0E8F4">
                  <a:alpha val="0"/>
                </a:srgbClr>
              </a:gs>
            </a:gsLst>
            <a:lin ang="0" scaled="0"/>
          </a:gradFill>
          <a:ln>
            <a:noFill/>
          </a:ln>
          <a:effectLst>
            <a:outerShdw blurRad="50800" dist="50800" dir="2700000" algn="tl" rotWithShape="0">
              <a:srgbClr val="000000">
                <a:alpha val="81568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</a:pPr>
            <a:r>
              <a:rPr lang="en-US" sz="3200" b="1" dirty="0">
                <a:solidFill>
                  <a:schemeClr val="lt1"/>
                </a:solidFill>
              </a:rPr>
              <a:t>Introduction to VADER</a:t>
            </a:r>
            <a:endParaRPr sz="3200" b="1" dirty="0">
              <a:solidFill>
                <a:schemeClr val="lt1"/>
              </a:solidFill>
            </a:endParaRPr>
          </a:p>
          <a:p>
            <a:pPr algn="l">
              <a:buClr>
                <a:schemeClr val="lt1"/>
              </a:buClr>
              <a:buSzPts val="2800"/>
            </a:pPr>
            <a:br>
              <a:rPr lang="en-US" sz="1800" b="1" dirty="0">
                <a:solidFill>
                  <a:schemeClr val="lt1"/>
                </a:solidFill>
              </a:rPr>
            </a:br>
            <a:r>
              <a:rPr lang="en-US" sz="1800" b="1" dirty="0">
                <a:solidFill>
                  <a:schemeClr val="lt1"/>
                </a:solidFill>
              </a:rPr>
              <a:t>Steve Vahl</a:t>
            </a:r>
            <a:r>
              <a:rPr lang="en-US" sz="1800" dirty="0">
                <a:solidFill>
                  <a:schemeClr val="lt1"/>
                </a:solidFill>
              </a:rPr>
              <a:t>, JCSDA</a:t>
            </a:r>
            <a:br>
              <a:rPr lang="en-US" sz="1800" dirty="0">
                <a:solidFill>
                  <a:schemeClr val="lt1"/>
                </a:solidFill>
              </a:rPr>
            </a:br>
            <a:br>
              <a:rPr lang="en-US" sz="1800" dirty="0">
                <a:solidFill>
                  <a:schemeClr val="lt1"/>
                </a:solidFill>
              </a:rPr>
            </a:br>
            <a:br>
              <a:rPr lang="en-US" sz="1800" dirty="0">
                <a:solidFill>
                  <a:schemeClr val="lt1"/>
                </a:solidFill>
              </a:rPr>
            </a:br>
            <a:br>
              <a:rPr lang="en-US" sz="1600" dirty="0">
                <a:solidFill>
                  <a:schemeClr val="bg1"/>
                </a:solidFill>
              </a:rPr>
            </a:br>
            <a:br>
              <a:rPr lang="en-US" sz="1600" dirty="0">
                <a:solidFill>
                  <a:schemeClr val="bg1"/>
                </a:solidFill>
              </a:rPr>
            </a:br>
            <a:br>
              <a:rPr lang="en-US" sz="1600" dirty="0">
                <a:solidFill>
                  <a:schemeClr val="bg1"/>
                </a:solidFill>
              </a:rPr>
            </a:br>
            <a:br>
              <a:rPr lang="en-US" sz="1200" dirty="0">
                <a:solidFill>
                  <a:schemeClr val="bg1"/>
                </a:solidFill>
              </a:rPr>
            </a:br>
            <a:br>
              <a:rPr lang="en-US" sz="1200" cap="all" dirty="0">
                <a:solidFill>
                  <a:schemeClr val="bg1"/>
                </a:solidFill>
              </a:rPr>
            </a:br>
            <a:br>
              <a:rPr lang="en-US" b="1" cap="all" dirty="0"/>
            </a:br>
            <a:br>
              <a:rPr lang="en-US" sz="1800" dirty="0">
                <a:solidFill>
                  <a:schemeClr val="lt1"/>
                </a:solidFill>
              </a:rPr>
            </a:br>
            <a:br>
              <a:rPr lang="en-US" sz="1800" dirty="0">
                <a:solidFill>
                  <a:schemeClr val="lt1"/>
                </a:solidFill>
              </a:rPr>
            </a:br>
            <a:br>
              <a:rPr lang="en-US" sz="1800" dirty="0">
                <a:solidFill>
                  <a:schemeClr val="lt1"/>
                </a:solidFill>
              </a:rPr>
            </a:br>
            <a:br>
              <a:rPr lang="en-US" sz="1800" dirty="0">
                <a:solidFill>
                  <a:schemeClr val="lt1"/>
                </a:solidFill>
              </a:rPr>
            </a:br>
            <a:br>
              <a:rPr lang="en-US" sz="1800" dirty="0">
                <a:solidFill>
                  <a:schemeClr val="lt1"/>
                </a:solidFill>
              </a:rPr>
            </a:br>
            <a:br>
              <a:rPr lang="en-US" sz="1800" dirty="0">
                <a:solidFill>
                  <a:schemeClr val="lt1"/>
                </a:solidFill>
              </a:rPr>
            </a:br>
            <a:br>
              <a:rPr lang="en-US" sz="1800" dirty="0">
                <a:solidFill>
                  <a:schemeClr val="lt1"/>
                </a:solidFill>
              </a:rPr>
            </a:br>
            <a:br>
              <a:rPr lang="en-US" sz="1600" dirty="0">
                <a:solidFill>
                  <a:schemeClr val="lt1"/>
                </a:solidFill>
              </a:rPr>
            </a:br>
            <a:endParaRPr sz="1600" b="1" dirty="0">
              <a:solidFill>
                <a:srgbClr val="D6E3BC"/>
              </a:solidFill>
            </a:endParaRPr>
          </a:p>
        </p:txBody>
      </p:sp>
      <p:pic>
        <p:nvPicPr>
          <p:cNvPr id="109" name="Google Shape;109;gafb9357305_1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20180" y="-69517"/>
            <a:ext cx="6919326" cy="2160367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gafb9357305_1_0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8E563-54F5-0D4B-AE24-9C067EFCA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VADER design metaphor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5364D7-1028-1844-ABE5-90E6BB9F27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VADER code uses a recipe/cookbook metaphor.</a:t>
            </a:r>
          </a:p>
          <a:p>
            <a:r>
              <a:rPr lang="en-US" dirty="0"/>
              <a:t>Has “Recipes” to produce individual variables. (Vader supports having multiple recipes that produce the same variable.)</a:t>
            </a:r>
          </a:p>
          <a:p>
            <a:r>
              <a:rPr lang="en-US" dirty="0"/>
              <a:t>Recipes provide a list of their required “ingredients” (input variables).</a:t>
            </a:r>
          </a:p>
          <a:p>
            <a:r>
              <a:rPr lang="en-US" dirty="0"/>
              <a:t>Recipes are put in a “cookbook” that defines which recipes are attempted and in what order.</a:t>
            </a:r>
          </a:p>
          <a:p>
            <a:r>
              <a:rPr lang="en-US" dirty="0"/>
              <a:t>VADER has a default cookbook, but (in coming functionality) it can be configured by the caller.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F6AF3B-DE27-3240-A895-507A840A111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0882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0EE7A-B03E-49F3-F5B0-7244136103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Current Vader Algorithm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8953A2-CD88-B69F-BD6D-1C1E6E60947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11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6000EF2-66EF-D7E1-1D91-1D15EEEB3226}"/>
              </a:ext>
            </a:extLst>
          </p:cNvPr>
          <p:cNvSpPr/>
          <p:nvPr/>
        </p:nvSpPr>
        <p:spPr>
          <a:xfrm>
            <a:off x="1824453" y="1469761"/>
            <a:ext cx="1492898" cy="8864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Target Variable</a:t>
            </a:r>
          </a:p>
          <a:p>
            <a:pPr algn="ctr"/>
            <a:r>
              <a:rPr lang="en-US" dirty="0"/>
              <a:t>(trying to make)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0672F12-630C-D5BD-0732-CFA50B97DF1F}"/>
              </a:ext>
            </a:extLst>
          </p:cNvPr>
          <p:cNvSpPr/>
          <p:nvPr/>
        </p:nvSpPr>
        <p:spPr>
          <a:xfrm>
            <a:off x="5733628" y="2987152"/>
            <a:ext cx="1492898" cy="895739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Have all ingredients for recipe?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5D56D73-94C3-4109-3A3C-0A582C28F82B}"/>
              </a:ext>
            </a:extLst>
          </p:cNvPr>
          <p:cNvSpPr/>
          <p:nvPr/>
        </p:nvSpPr>
        <p:spPr>
          <a:xfrm>
            <a:off x="7477021" y="4356490"/>
            <a:ext cx="1594121" cy="109842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Execute Recipe. Variable is calculated and populated in </a:t>
            </a:r>
            <a:r>
              <a:rPr lang="en-US" dirty="0" err="1"/>
              <a:t>FieldSet</a:t>
            </a:r>
            <a:r>
              <a:rPr lang="en-US" dirty="0"/>
              <a:t>.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F4DA9E35-DC8B-3E88-24F4-DDF0F45914BF}"/>
              </a:ext>
            </a:extLst>
          </p:cNvPr>
          <p:cNvSpPr/>
          <p:nvPr/>
        </p:nvSpPr>
        <p:spPr>
          <a:xfrm>
            <a:off x="241041" y="1344255"/>
            <a:ext cx="1227266" cy="113742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Loop through list of all caller-requested variables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8925F58-462A-05A0-BF3B-8B47347C8053}"/>
              </a:ext>
            </a:extLst>
          </p:cNvPr>
          <p:cNvSpPr/>
          <p:nvPr/>
        </p:nvSpPr>
        <p:spPr>
          <a:xfrm>
            <a:off x="5733628" y="1469761"/>
            <a:ext cx="1492898" cy="8864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Target Recipe</a:t>
            </a:r>
          </a:p>
          <a:p>
            <a:pPr algn="ctr"/>
            <a:r>
              <a:rPr lang="en-US" dirty="0"/>
              <a:t>(trying to execute)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B222ABF-C930-B67E-B722-5FE49ACBB37E}"/>
              </a:ext>
            </a:extLst>
          </p:cNvPr>
          <p:cNvCxnSpPr>
            <a:cxnSpLocks/>
            <a:stCxn id="10" idx="3"/>
            <a:endCxn id="5" idx="1"/>
          </p:cNvCxnSpPr>
          <p:nvPr/>
        </p:nvCxnSpPr>
        <p:spPr>
          <a:xfrm>
            <a:off x="1468307" y="1912965"/>
            <a:ext cx="356146" cy="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8C6C887-34B0-DE28-4259-9975F70524BA}"/>
              </a:ext>
            </a:extLst>
          </p:cNvPr>
          <p:cNvCxnSpPr>
            <a:cxnSpLocks/>
            <a:stCxn id="5" idx="3"/>
            <a:endCxn id="64" idx="1"/>
          </p:cNvCxnSpPr>
          <p:nvPr/>
        </p:nvCxnSpPr>
        <p:spPr>
          <a:xfrm>
            <a:off x="3317351" y="1912967"/>
            <a:ext cx="388838" cy="104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>
            <a:extLst>
              <a:ext uri="{FF2B5EF4-FFF2-40B4-BE49-F238E27FC236}">
                <a16:creationId xmlns:a16="http://schemas.microsoft.com/office/drawing/2014/main" id="{94016C4F-F767-DA6E-3693-502FED3E3D0E}"/>
              </a:ext>
            </a:extLst>
          </p:cNvPr>
          <p:cNvCxnSpPr>
            <a:cxnSpLocks/>
            <a:stCxn id="7" idx="3"/>
            <a:endCxn id="8" idx="0"/>
          </p:cNvCxnSpPr>
          <p:nvPr/>
        </p:nvCxnSpPr>
        <p:spPr>
          <a:xfrm>
            <a:off x="7226526" y="3435022"/>
            <a:ext cx="1047556" cy="92146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>
            <a:extLst>
              <a:ext uri="{FF2B5EF4-FFF2-40B4-BE49-F238E27FC236}">
                <a16:creationId xmlns:a16="http://schemas.microsoft.com/office/drawing/2014/main" id="{87FC67E2-1CC2-C552-2C6B-F7781A7762E3}"/>
              </a:ext>
            </a:extLst>
          </p:cNvPr>
          <p:cNvCxnSpPr>
            <a:cxnSpLocks/>
            <a:stCxn id="66" idx="1"/>
            <a:endCxn id="5" idx="2"/>
          </p:cNvCxnSpPr>
          <p:nvPr/>
        </p:nvCxnSpPr>
        <p:spPr>
          <a:xfrm rot="10800000">
            <a:off x="2570902" y="2356172"/>
            <a:ext cx="3112114" cy="254953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9D971DEA-549D-649E-EE5F-00D309AD9D12}"/>
              </a:ext>
            </a:extLst>
          </p:cNvPr>
          <p:cNvCxnSpPr>
            <a:cxnSpLocks/>
            <a:stCxn id="7" idx="2"/>
            <a:endCxn id="66" idx="0"/>
          </p:cNvCxnSpPr>
          <p:nvPr/>
        </p:nvCxnSpPr>
        <p:spPr>
          <a:xfrm>
            <a:off x="6480077" y="3882891"/>
            <a:ext cx="0" cy="4735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6DBD7BEA-F837-4A6C-DC5E-27E0755C78AB}"/>
              </a:ext>
            </a:extLst>
          </p:cNvPr>
          <p:cNvCxnSpPr>
            <a:cxnSpLocks/>
            <a:stCxn id="15" idx="2"/>
            <a:endCxn id="7" idx="0"/>
          </p:cNvCxnSpPr>
          <p:nvPr/>
        </p:nvCxnSpPr>
        <p:spPr>
          <a:xfrm>
            <a:off x="6480077" y="2356172"/>
            <a:ext cx="0" cy="6309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928C9D41-4553-431A-DF30-E64BC80B3736}"/>
              </a:ext>
            </a:extLst>
          </p:cNvPr>
          <p:cNvSpPr txBox="1"/>
          <p:nvPr/>
        </p:nvSpPr>
        <p:spPr>
          <a:xfrm>
            <a:off x="7196199" y="3166871"/>
            <a:ext cx="5616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Yes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E3C608F-D494-D8AA-7D22-C2FC3EC75F55}"/>
              </a:ext>
            </a:extLst>
          </p:cNvPr>
          <p:cNvSpPr txBox="1"/>
          <p:nvPr/>
        </p:nvSpPr>
        <p:spPr>
          <a:xfrm>
            <a:off x="4398671" y="2403867"/>
            <a:ext cx="3795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8C71082-7511-026E-212E-FB443F4A01EC}"/>
              </a:ext>
            </a:extLst>
          </p:cNvPr>
          <p:cNvSpPr txBox="1"/>
          <p:nvPr/>
        </p:nvSpPr>
        <p:spPr>
          <a:xfrm>
            <a:off x="6429464" y="3882891"/>
            <a:ext cx="5616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55A81178-D2BC-166B-3DB5-862EC9DCED00}"/>
              </a:ext>
            </a:extLst>
          </p:cNvPr>
          <p:cNvSpPr/>
          <p:nvPr/>
        </p:nvSpPr>
        <p:spPr>
          <a:xfrm>
            <a:off x="3706189" y="1475581"/>
            <a:ext cx="1492898" cy="895739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Untried Recipe for variable in cookbook? 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190DFA4E-DA24-3D72-7176-FF00A5EA53E6}"/>
              </a:ext>
            </a:extLst>
          </p:cNvPr>
          <p:cNvSpPr/>
          <p:nvPr/>
        </p:nvSpPr>
        <p:spPr>
          <a:xfrm>
            <a:off x="5683016" y="4356490"/>
            <a:ext cx="1594121" cy="109842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Call algorithm recursively to attempt to create missing ingredient.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262DF969-CE67-5615-7F81-08D4E9336082}"/>
              </a:ext>
            </a:extLst>
          </p:cNvPr>
          <p:cNvSpPr/>
          <p:nvPr/>
        </p:nvSpPr>
        <p:spPr>
          <a:xfrm>
            <a:off x="3647949" y="2851736"/>
            <a:ext cx="1594121" cy="167793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Vader can’t make variable or ingredient.</a:t>
            </a:r>
          </a:p>
          <a:p>
            <a:pPr algn="ctr"/>
            <a:r>
              <a:rPr lang="en-US" dirty="0"/>
              <a:t>Variables not produced are kept in the list returned to caller</a:t>
            </a:r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8F733BC6-04EC-8A52-017C-3DEEE878BDFD}"/>
              </a:ext>
            </a:extLst>
          </p:cNvPr>
          <p:cNvCxnSpPr>
            <a:cxnSpLocks/>
            <a:stCxn id="64" idx="2"/>
            <a:endCxn id="74" idx="0"/>
          </p:cNvCxnSpPr>
          <p:nvPr/>
        </p:nvCxnSpPr>
        <p:spPr>
          <a:xfrm flipH="1">
            <a:off x="4445010" y="2371320"/>
            <a:ext cx="7628" cy="4804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4AA80134-4B3C-6FCA-7843-818DB56D27DA}"/>
              </a:ext>
            </a:extLst>
          </p:cNvPr>
          <p:cNvCxnSpPr>
            <a:cxnSpLocks/>
            <a:stCxn id="64" idx="3"/>
            <a:endCxn id="15" idx="1"/>
          </p:cNvCxnSpPr>
          <p:nvPr/>
        </p:nvCxnSpPr>
        <p:spPr>
          <a:xfrm flipV="1">
            <a:off x="5199087" y="1912967"/>
            <a:ext cx="534541" cy="104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>
            <a:extLst>
              <a:ext uri="{FF2B5EF4-FFF2-40B4-BE49-F238E27FC236}">
                <a16:creationId xmlns:a16="http://schemas.microsoft.com/office/drawing/2014/main" id="{416BC818-1D31-2D65-2675-B091D101B65F}"/>
              </a:ext>
            </a:extLst>
          </p:cNvPr>
          <p:cNvSpPr txBox="1"/>
          <p:nvPr/>
        </p:nvSpPr>
        <p:spPr>
          <a:xfrm>
            <a:off x="5204766" y="1654717"/>
            <a:ext cx="4779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Yes</a:t>
            </a:r>
          </a:p>
        </p:txBody>
      </p: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CDFA1814-23DC-75D7-8B23-70917D3D9932}"/>
              </a:ext>
            </a:extLst>
          </p:cNvPr>
          <p:cNvCxnSpPr>
            <a:cxnSpLocks/>
          </p:cNvCxnSpPr>
          <p:nvPr/>
        </p:nvCxnSpPr>
        <p:spPr>
          <a:xfrm flipH="1" flipV="1">
            <a:off x="5199087" y="2403867"/>
            <a:ext cx="534541" cy="5832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Box 112">
            <a:extLst>
              <a:ext uri="{FF2B5EF4-FFF2-40B4-BE49-F238E27FC236}">
                <a16:creationId xmlns:a16="http://schemas.microsoft.com/office/drawing/2014/main" id="{6E6B1981-C1FC-B973-2FCA-91FFA616A272}"/>
              </a:ext>
            </a:extLst>
          </p:cNvPr>
          <p:cNvSpPr txBox="1"/>
          <p:nvPr/>
        </p:nvSpPr>
        <p:spPr>
          <a:xfrm>
            <a:off x="5603612" y="2719296"/>
            <a:ext cx="4779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</a:t>
            </a:r>
          </a:p>
        </p:txBody>
      </p: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7C093533-FDCD-7918-FFE5-2E3F5FE94036}"/>
              </a:ext>
            </a:extLst>
          </p:cNvPr>
          <p:cNvCxnSpPr>
            <a:cxnSpLocks/>
          </p:cNvCxnSpPr>
          <p:nvPr/>
        </p:nvCxnSpPr>
        <p:spPr>
          <a:xfrm flipH="1" flipV="1">
            <a:off x="7250218" y="3773205"/>
            <a:ext cx="534541" cy="5832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Rectangle 120">
            <a:extLst>
              <a:ext uri="{FF2B5EF4-FFF2-40B4-BE49-F238E27FC236}">
                <a16:creationId xmlns:a16="http://schemas.microsoft.com/office/drawing/2014/main" id="{D8E313F7-B015-08F7-68A0-CDC2BBEFACAA}"/>
              </a:ext>
            </a:extLst>
          </p:cNvPr>
          <p:cNvSpPr/>
          <p:nvPr/>
        </p:nvSpPr>
        <p:spPr>
          <a:xfrm>
            <a:off x="7477020" y="5725799"/>
            <a:ext cx="1594121" cy="109842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Variables produced are removed from the list returned to caller</a:t>
            </a:r>
          </a:p>
        </p:txBody>
      </p: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EC18560A-916A-77C7-EE32-89AE6757B907}"/>
              </a:ext>
            </a:extLst>
          </p:cNvPr>
          <p:cNvCxnSpPr>
            <a:cxnSpLocks/>
            <a:endCxn id="121" idx="0"/>
          </p:cNvCxnSpPr>
          <p:nvPr/>
        </p:nvCxnSpPr>
        <p:spPr>
          <a:xfrm flipH="1">
            <a:off x="8274081" y="5454918"/>
            <a:ext cx="1" cy="2708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42303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5F3BB5-891D-40CC-01A2-3FE9DB4AE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Contributing to Vader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04850D-BF20-8EDC-620F-7FB107FF95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Create a recipe:</a:t>
            </a:r>
          </a:p>
          <a:p>
            <a:pPr lvl="1"/>
            <a:r>
              <a:rPr lang="en-US" dirty="0"/>
              <a:t>Similar factory architecture used as for </a:t>
            </a:r>
            <a:r>
              <a:rPr lang="en-US" dirty="0" err="1"/>
              <a:t>ObsOperators</a:t>
            </a:r>
            <a:r>
              <a:rPr lang="en-US" dirty="0"/>
              <a:t> in UFO.</a:t>
            </a:r>
          </a:p>
          <a:p>
            <a:pPr lvl="1"/>
            <a:r>
              <a:rPr lang="en-US" dirty="0"/>
              <a:t>All Recipe classes inherit from </a:t>
            </a:r>
            <a:r>
              <a:rPr lang="en-US" dirty="0" err="1"/>
              <a:t>RecipeBase</a:t>
            </a:r>
            <a:endParaRPr lang="en-US" dirty="0"/>
          </a:p>
          <a:p>
            <a:pPr lvl="1"/>
            <a:r>
              <a:rPr lang="en-US" dirty="0"/>
              <a:t>A couple of examples in: </a:t>
            </a:r>
            <a:r>
              <a:rPr lang="en-US" dirty="0" err="1"/>
              <a:t>src</a:t>
            </a:r>
            <a:r>
              <a:rPr lang="en-US" dirty="0"/>
              <a:t>/</a:t>
            </a:r>
            <a:r>
              <a:rPr lang="en-US" dirty="0" err="1"/>
              <a:t>vader</a:t>
            </a:r>
            <a:r>
              <a:rPr lang="en-US" dirty="0"/>
              <a:t>/recipes</a:t>
            </a:r>
          </a:p>
          <a:p>
            <a:r>
              <a:rPr lang="en-US" dirty="0"/>
              <a:t>Add Recipe to Cookbook:</a:t>
            </a:r>
          </a:p>
          <a:p>
            <a:pPr lvl="1"/>
            <a:r>
              <a:rPr lang="en-US" dirty="0" err="1"/>
              <a:t>src</a:t>
            </a:r>
            <a:r>
              <a:rPr lang="en-US" dirty="0"/>
              <a:t>/</a:t>
            </a:r>
            <a:r>
              <a:rPr lang="en-US" dirty="0" err="1"/>
              <a:t>vader</a:t>
            </a:r>
            <a:r>
              <a:rPr lang="en-US" dirty="0"/>
              <a:t>/</a:t>
            </a:r>
            <a:r>
              <a:rPr lang="en-US" dirty="0" err="1"/>
              <a:t>cookbook.h</a:t>
            </a:r>
            <a:endParaRPr lang="en-US" dirty="0"/>
          </a:p>
          <a:p>
            <a:r>
              <a:rPr lang="en-US" dirty="0"/>
              <a:t>More detail provided in </a:t>
            </a:r>
            <a:r>
              <a:rPr lang="en-US" dirty="0">
                <a:hlinkClick r:id="rId2"/>
              </a:rPr>
              <a:t>this document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A32BE8-F925-AA70-42D5-BD9FCAF3563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1762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E722C2-F9D6-20AF-3136-879F3D0D0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look at </a:t>
            </a:r>
            <a:r>
              <a:rPr lang="en-US" dirty="0" err="1"/>
              <a:t>RecipeBase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34C888B-FA95-909B-7C67-68ACC38CC7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600" y="1778000"/>
            <a:ext cx="6908800" cy="33020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5DF37D-6682-423A-319E-E8EBDFA963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540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891427-4713-4908-62F4-6665C44CD6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0151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E722C2-F9D6-20AF-3136-879F3D0D0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look at the cookbook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891427-4713-4908-62F4-6665C44CD6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000C3A-2C8E-18D9-F99D-38C5717AAF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550" y="1911350"/>
            <a:ext cx="8470900" cy="30353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B1424E6-7D7F-4705-1F51-17A4ADE84369}"/>
              </a:ext>
            </a:extLst>
          </p:cNvPr>
          <p:cNvSpPr txBox="1"/>
          <p:nvPr/>
        </p:nvSpPr>
        <p:spPr>
          <a:xfrm>
            <a:off x="1333500" y="5657850"/>
            <a:ext cx="6030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(For now, variable string names are defined in </a:t>
            </a:r>
            <a:r>
              <a:rPr lang="en-US" dirty="0" err="1"/>
              <a:t>src</a:t>
            </a:r>
            <a:r>
              <a:rPr lang="en-US" dirty="0"/>
              <a:t>/</a:t>
            </a:r>
            <a:r>
              <a:rPr lang="en-US" dirty="0" err="1"/>
              <a:t>vader</a:t>
            </a:r>
            <a:r>
              <a:rPr lang="en-US" dirty="0"/>
              <a:t>/</a:t>
            </a:r>
            <a:r>
              <a:rPr lang="en-US" dirty="0" err="1"/>
              <a:t>vadervariables.h</a:t>
            </a:r>
            <a:r>
              <a:rPr lang="en-US" dirty="0"/>
              <a:t>)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0087338-6BEC-9CED-F9A7-7D45B5704E34}"/>
              </a:ext>
            </a:extLst>
          </p:cNvPr>
          <p:cNvCxnSpPr>
            <a:cxnSpLocks/>
          </p:cNvCxnSpPr>
          <p:nvPr/>
        </p:nvCxnSpPr>
        <p:spPr>
          <a:xfrm flipH="1" flipV="1">
            <a:off x="1581150" y="4640263"/>
            <a:ext cx="323850" cy="9318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5C23A24-2C9E-FE5B-5BFB-DE467C7BBC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7325" y="5965627"/>
            <a:ext cx="4597400" cy="26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3272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68E30-EB11-3FD0-F5BC-A9F9E0FA4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VADER design principle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57318C-E499-C425-017D-F6F5E1F242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Can be “plugged in” without configuration or knowledge of recipes or cookbook.</a:t>
            </a:r>
          </a:p>
          <a:p>
            <a:r>
              <a:rPr lang="en-US" dirty="0"/>
              <a:t>At worst, it simply doesn’t execute the Recipe, and variable stays in the list.</a:t>
            </a:r>
          </a:p>
          <a:p>
            <a:r>
              <a:rPr lang="en-US" dirty="0"/>
              <a:t>No </a:t>
            </a:r>
            <a:r>
              <a:rPr lang="en-US" dirty="0" err="1"/>
              <a:t>RequiredParameters</a:t>
            </a:r>
            <a:r>
              <a:rPr lang="en-US" dirty="0"/>
              <a:t> for Recipes</a:t>
            </a:r>
          </a:p>
          <a:p>
            <a:pPr lvl="1"/>
            <a:r>
              <a:rPr lang="en-US" dirty="0"/>
              <a:t>Provide a default configuration, or do nothing if this is impossible</a:t>
            </a:r>
          </a:p>
          <a:p>
            <a:r>
              <a:rPr lang="en-US" dirty="0"/>
              <a:t>Default cookbook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76A693-2DCC-A71A-594A-00160252DC2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9039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70883-2FB5-7706-03E6-256B677AE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Capabilities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45041A-9426-3B02-8A6C-11587AA8F6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5400" indent="0">
              <a:buNone/>
            </a:pPr>
            <a:r>
              <a:rPr lang="en-US" dirty="0"/>
              <a:t>Vader is still young and training…</a:t>
            </a:r>
          </a:p>
          <a:p>
            <a:pPr marL="2540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31B671-60FA-BA5F-EDA0-3AA804C5522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07789F-674C-1D26-D39A-F7ED9D9F9B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750" y="2332433"/>
            <a:ext cx="6877050" cy="3868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1875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FA870-DD32-AFB2-A6A9-92C937AD9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aspects still in progress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D58949-567C-5A55-6410-4AF98562A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Variable names – standards discussions in progress</a:t>
            </a:r>
          </a:p>
          <a:p>
            <a:r>
              <a:rPr lang="en-US" dirty="0"/>
              <a:t>Recipe names</a:t>
            </a:r>
          </a:p>
          <a:p>
            <a:r>
              <a:rPr lang="en-US" dirty="0"/>
              <a:t>State and Increment interface for to/</a:t>
            </a:r>
            <a:r>
              <a:rPr lang="en-US" dirty="0" err="1"/>
              <a:t>fromAtlas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6CED56-A5D4-096A-DCDB-3254B2B752C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4444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9A7A58-B36B-4C53-3DE5-A9472F34E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Capabilities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E4BD2B-D633-1649-B454-179ABA6168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Currently has:</a:t>
            </a:r>
          </a:p>
          <a:p>
            <a:pPr lvl="1"/>
            <a:r>
              <a:rPr lang="en-US" dirty="0"/>
              <a:t>Functionality to support non-linear variable changes that do not require Geometry information.</a:t>
            </a:r>
          </a:p>
          <a:p>
            <a:r>
              <a:rPr lang="en-US" dirty="0"/>
              <a:t>Does not have:</a:t>
            </a:r>
          </a:p>
          <a:p>
            <a:pPr lvl="1"/>
            <a:r>
              <a:rPr lang="en-US" dirty="0"/>
              <a:t>Linear variable changes</a:t>
            </a:r>
          </a:p>
          <a:p>
            <a:pPr lvl="1"/>
            <a:r>
              <a:rPr lang="en-US" dirty="0"/>
              <a:t>In-repository </a:t>
            </a:r>
            <a:r>
              <a:rPr lang="en-US" dirty="0" err="1"/>
              <a:t>ctest</a:t>
            </a:r>
            <a:r>
              <a:rPr lang="en-US" dirty="0"/>
              <a:t> harness for Recipes</a:t>
            </a:r>
          </a:p>
          <a:p>
            <a:pPr lvl="1"/>
            <a:r>
              <a:rPr lang="en-US" dirty="0"/>
              <a:t>Recipe library</a:t>
            </a:r>
          </a:p>
          <a:p>
            <a:pPr lvl="1"/>
            <a:r>
              <a:rPr lang="en-US" dirty="0"/>
              <a:t>Ability to custom configure the cookbook</a:t>
            </a:r>
          </a:p>
          <a:p>
            <a:pPr lvl="1"/>
            <a:r>
              <a:rPr lang="en-US" dirty="0"/>
              <a:t>A lot of real-world testing yet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4847A3-E72F-BCAA-8B4D-741BDE4B7DC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0121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2B5EE9-6F09-8EC5-2253-651142F50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 for Coming attractions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BCDC1B-38E3-A8FA-9118-4472F8023B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When will &lt;missing functionality&gt; be ready?</a:t>
            </a:r>
          </a:p>
          <a:p>
            <a:r>
              <a:rPr lang="en-US" dirty="0"/>
              <a:t>Still determining staffing resources for more core VADER functionality development.</a:t>
            </a:r>
          </a:p>
          <a:p>
            <a:r>
              <a:rPr lang="en-US" dirty="0"/>
              <a:t>Recipes supported by current functionality can be submitted as PR’s now.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F19434-7BC0-BC16-B1E8-332C0DD6055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46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F32CA-E11D-5709-E7ED-34FB9A79F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5B9D08-7FCF-C8CD-A54D-904729D943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is VADER?</a:t>
            </a:r>
          </a:p>
          <a:p>
            <a:pPr lvl="1"/>
            <a:r>
              <a:rPr lang="en-US" dirty="0"/>
              <a:t>Purpose</a:t>
            </a:r>
          </a:p>
          <a:p>
            <a:pPr lvl="1"/>
            <a:r>
              <a:rPr lang="en-US" dirty="0"/>
              <a:t>Components</a:t>
            </a:r>
          </a:p>
          <a:p>
            <a:r>
              <a:rPr lang="en-US" dirty="0"/>
              <a:t>How does someone use VADER?</a:t>
            </a:r>
          </a:p>
          <a:p>
            <a:r>
              <a:rPr lang="en-US" dirty="0"/>
              <a:t>How does VADER work?</a:t>
            </a:r>
          </a:p>
          <a:p>
            <a:r>
              <a:rPr lang="en-US" dirty="0"/>
              <a:t>How does someone contribute to VADER?</a:t>
            </a:r>
          </a:p>
          <a:p>
            <a:r>
              <a:rPr lang="en-US" dirty="0"/>
              <a:t>Current and Future capabilities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6549C8-1A0B-1710-4251-DF99AB4482C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7AF2B1F-789F-54EA-AEA2-866D8E4911DD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6000"/>
          </a:blip>
          <a:stretch>
            <a:fillRect/>
          </a:stretch>
        </p:blipFill>
        <p:spPr>
          <a:xfrm>
            <a:off x="14542" y="1153093"/>
            <a:ext cx="9144000" cy="5140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3066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750F3-214F-F8E2-1F00-8F5A6D858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B0F81B-B440-10E0-533D-DCFF312F75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5400" indent="0" algn="ctr">
              <a:buNone/>
            </a:pPr>
            <a:endParaRPr lang="en-US" dirty="0"/>
          </a:p>
          <a:p>
            <a:pPr marL="25400" indent="0" algn="ctr">
              <a:buNone/>
            </a:pPr>
            <a:endParaRPr lang="en-US" dirty="0"/>
          </a:p>
          <a:p>
            <a:pPr marL="25400" indent="0" algn="ctr">
              <a:buNone/>
            </a:pPr>
            <a:endParaRPr lang="en-US" dirty="0"/>
          </a:p>
          <a:p>
            <a:pPr marL="25400" indent="0" algn="ctr">
              <a:buNone/>
            </a:pPr>
            <a:r>
              <a:rPr lang="en-US" dirty="0"/>
              <a:t>Questions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3A86B3-1009-CD66-A90A-8440E082D30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8405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72B7DA-8D68-8F4E-A547-49A4B2201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VADER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125056-125E-D84B-82A0-3BC6D8E515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is VADER?</a:t>
            </a:r>
          </a:p>
          <a:p>
            <a:pPr lvl="1"/>
            <a:r>
              <a:rPr lang="en-US" b="1" dirty="0" err="1"/>
              <a:t>VAriable</a:t>
            </a:r>
            <a:r>
              <a:rPr lang="en-US" b="1" dirty="0"/>
              <a:t> </a:t>
            </a:r>
            <a:r>
              <a:rPr lang="en-US" b="1" dirty="0" err="1"/>
              <a:t>DErivation</a:t>
            </a:r>
            <a:r>
              <a:rPr lang="en-US" b="1" dirty="0"/>
              <a:t> Repository</a:t>
            </a:r>
          </a:p>
          <a:p>
            <a:pPr lvl="1"/>
            <a:r>
              <a:rPr lang="en-US" dirty="0"/>
              <a:t>VADER is a new repository that will implement variable changes in a model-agnostic way, so that all models can use them.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83F646-F5BA-6A43-9998-2D04C3AF7FB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12512D-2FD9-259B-EC9C-6BC27B28EE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2324" y="3919181"/>
            <a:ext cx="4839283" cy="2547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998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C80A7-DC51-E69C-8777-AEC0D66699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VADER?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3805D5-F6F0-D272-91EC-3E936A7212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Currently, there is duplication of common variable change code in different models.</a:t>
            </a:r>
          </a:p>
          <a:p>
            <a:r>
              <a:rPr lang="en-US" dirty="0"/>
              <a:t>A variable change implemented in VADER can be used by any model.</a:t>
            </a:r>
          </a:p>
          <a:p>
            <a:r>
              <a:rPr lang="en-US" dirty="0"/>
              <a:t>For new models there is less code to implement.</a:t>
            </a:r>
          </a:p>
          <a:p>
            <a:r>
              <a:rPr lang="en-US" dirty="0"/>
              <a:t>All the models and core team can share the tasks of troubleshooting, maintaining, and optimizing this common code.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E5E2CC-C8A7-2BDE-3200-07D3CA22328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977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3EB26-B3B5-869F-9563-353ED2BA4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Cut to the chase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A9541A-C66F-BD7D-4502-4F1C84D723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 how would a model use VADER?</a:t>
            </a:r>
          </a:p>
          <a:p>
            <a:r>
              <a:rPr lang="en-US" dirty="0"/>
              <a:t>Because VADER is model-agnostic, the model must communicate using a generic language.</a:t>
            </a:r>
          </a:p>
          <a:p>
            <a:r>
              <a:rPr lang="en-US" dirty="0"/>
              <a:t>In JEDI, that usually means ATLAS. (Fields and </a:t>
            </a:r>
            <a:r>
              <a:rPr lang="en-US" dirty="0" err="1"/>
              <a:t>FieldSets</a:t>
            </a:r>
            <a:r>
              <a:rPr lang="en-US" dirty="0"/>
              <a:t>).</a:t>
            </a:r>
          </a:p>
          <a:p>
            <a:r>
              <a:rPr lang="en-US" dirty="0"/>
              <a:t>So your model must implement &lt;set/to/</a:t>
            </a:r>
            <a:r>
              <a:rPr lang="en-US" dirty="0" err="1"/>
              <a:t>fromAtlas</a:t>
            </a:r>
            <a:r>
              <a:rPr lang="en-US" dirty="0"/>
              <a:t>&gt; for the State class.*</a:t>
            </a:r>
          </a:p>
          <a:p>
            <a:pPr marL="25400" indent="0">
              <a:buNone/>
            </a:pPr>
            <a:r>
              <a:rPr lang="en-US" dirty="0"/>
              <a:t> </a:t>
            </a:r>
            <a:r>
              <a:rPr lang="en-US" sz="1600" dirty="0"/>
              <a:t>*OOPS interface still being designed.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029FF2-7C5C-68D4-7322-BD627487980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3577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23243-0B38-B0A8-DC89-32B99C6FD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Code for calling VADER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6BD75D-D8C2-6F27-7EC2-B17D788261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The </a:t>
            </a:r>
            <a:r>
              <a:rPr lang="en-US" sz="2400" dirty="0" err="1"/>
              <a:t>changeVar</a:t>
            </a:r>
            <a:r>
              <a:rPr lang="en-US" sz="2400" dirty="0"/>
              <a:t> method in </a:t>
            </a:r>
            <a:r>
              <a:rPr lang="en-US" sz="2400" dirty="0" err="1"/>
              <a:t>vader</a:t>
            </a:r>
            <a:r>
              <a:rPr lang="en-US" sz="2400" dirty="0"/>
              <a:t> does the work.</a:t>
            </a:r>
          </a:p>
          <a:p>
            <a:r>
              <a:rPr lang="en-US" sz="2400" dirty="0"/>
              <a:t>The </a:t>
            </a:r>
            <a:r>
              <a:rPr lang="en-US" sz="2400" dirty="0" err="1"/>
              <a:t>VariableChange</a:t>
            </a:r>
            <a:r>
              <a:rPr lang="en-US" sz="2400" dirty="0"/>
              <a:t> class is still needed in the model. It is this class which instantiates VADER and makes the call to </a:t>
            </a:r>
            <a:r>
              <a:rPr lang="en-US" sz="2400" dirty="0" err="1"/>
              <a:t>changeVar</a:t>
            </a:r>
            <a:r>
              <a:rPr lang="en-US" sz="2400" dirty="0"/>
              <a:t>.</a:t>
            </a:r>
          </a:p>
          <a:p>
            <a:r>
              <a:rPr lang="en-US" sz="2400" dirty="0"/>
              <a:t>After the call to </a:t>
            </a:r>
            <a:r>
              <a:rPr lang="en-US" sz="2400" dirty="0" err="1"/>
              <a:t>changeVar</a:t>
            </a:r>
            <a:r>
              <a:rPr lang="en-US" sz="2400" dirty="0"/>
              <a:t>, the model class variable change code can continue, almost unaltered, to perform the variable changes that VADER didn’t do.</a:t>
            </a:r>
          </a:p>
          <a:p>
            <a:r>
              <a:rPr lang="en-US" sz="2400" dirty="0"/>
              <a:t>Note: The </a:t>
            </a:r>
            <a:r>
              <a:rPr lang="en-US" sz="2400" dirty="0" err="1"/>
              <a:t>FieldSet</a:t>
            </a:r>
            <a:r>
              <a:rPr lang="en-US" sz="2400" dirty="0"/>
              <a:t> passed to VADER must contain allocated Fields for both the variables currently in the State, and also those that are desired from VADER.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F5874F-410E-1FA9-9511-E6190905F27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3566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D9352924-3E9B-A64A-9B29-889916079C06}"/>
              </a:ext>
            </a:extLst>
          </p:cNvPr>
          <p:cNvSpPr/>
          <p:nvPr/>
        </p:nvSpPr>
        <p:spPr>
          <a:xfrm>
            <a:off x="5688969" y="2374273"/>
            <a:ext cx="2521819" cy="289793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VADER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C559495-BD2C-864D-BCB8-C9323FC34D5B}"/>
              </a:ext>
            </a:extLst>
          </p:cNvPr>
          <p:cNvSpPr/>
          <p:nvPr/>
        </p:nvSpPr>
        <p:spPr>
          <a:xfrm>
            <a:off x="472522" y="2262048"/>
            <a:ext cx="2521819" cy="436013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Model Variable Change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dirty="0" err="1">
                <a:solidFill>
                  <a:schemeClr val="tx1"/>
                </a:solidFill>
              </a:rPr>
              <a:t>VariableChange.cc</a:t>
            </a:r>
            <a:r>
              <a:rPr lang="en-US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98E563-54F5-0D4B-AE24-9C067EFCA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VADER Preview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5364D7-1028-1844-ABE5-90E6BB9F27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W</a:t>
            </a:r>
            <a:r>
              <a:rPr lang="en-US" dirty="0"/>
              <a:t>orkflow for calling VADER: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F6AF3B-DE27-3240-A895-507A840A111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7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2215A7E-AF96-104C-ADD8-B1F65F5C356A}"/>
              </a:ext>
            </a:extLst>
          </p:cNvPr>
          <p:cNvSpPr/>
          <p:nvPr/>
        </p:nvSpPr>
        <p:spPr>
          <a:xfrm>
            <a:off x="884259" y="2746898"/>
            <a:ext cx="1578543" cy="10034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Model Variable Change calls State/Increment “</a:t>
            </a:r>
            <a:r>
              <a:rPr lang="en-US" dirty="0" err="1">
                <a:solidFill>
                  <a:schemeClr val="tx1"/>
                </a:solidFill>
              </a:rPr>
              <a:t>toAtlas</a:t>
            </a:r>
            <a:r>
              <a:rPr lang="en-US" dirty="0">
                <a:solidFill>
                  <a:schemeClr val="tx1"/>
                </a:solidFill>
              </a:rPr>
              <a:t>” method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6D70962-1BB8-F042-AF13-64FC7B0FD932}"/>
              </a:ext>
            </a:extLst>
          </p:cNvPr>
          <p:cNvSpPr/>
          <p:nvPr/>
        </p:nvSpPr>
        <p:spPr>
          <a:xfrm>
            <a:off x="3632297" y="2898212"/>
            <a:ext cx="1578543" cy="10034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Passes Atlas </a:t>
            </a:r>
            <a:r>
              <a:rPr lang="en-US" dirty="0" err="1">
                <a:solidFill>
                  <a:schemeClr val="tx1"/>
                </a:solidFill>
              </a:rPr>
              <a:t>FieldSet</a:t>
            </a:r>
            <a:r>
              <a:rPr lang="en-US" dirty="0">
                <a:solidFill>
                  <a:schemeClr val="tx1"/>
                </a:solidFill>
              </a:rPr>
              <a:t> and Variable list to VADER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DD6E6F1-36C0-2248-96F1-EC9E2F08EFCE}"/>
              </a:ext>
            </a:extLst>
          </p:cNvPr>
          <p:cNvSpPr/>
          <p:nvPr/>
        </p:nvSpPr>
        <p:spPr>
          <a:xfrm>
            <a:off x="6045271" y="3504883"/>
            <a:ext cx="1578543" cy="10034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VADER creates as many variables in the list as it can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72470B5-D8C2-DD43-8C0E-5122A5411EED}"/>
              </a:ext>
            </a:extLst>
          </p:cNvPr>
          <p:cNvSpPr/>
          <p:nvPr/>
        </p:nvSpPr>
        <p:spPr>
          <a:xfrm>
            <a:off x="3648222" y="4056835"/>
            <a:ext cx="1578543" cy="10034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VADER passes </a:t>
            </a:r>
            <a:r>
              <a:rPr lang="en-US" dirty="0" err="1">
                <a:solidFill>
                  <a:schemeClr val="tx1"/>
                </a:solidFill>
              </a:rPr>
              <a:t>FieldSet</a:t>
            </a:r>
            <a:r>
              <a:rPr lang="en-US" dirty="0">
                <a:solidFill>
                  <a:schemeClr val="tx1"/>
                </a:solidFill>
              </a:rPr>
              <a:t> and list of remaining variables back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B810767-121B-8B42-83BA-293BF5E3D8FF}"/>
              </a:ext>
            </a:extLst>
          </p:cNvPr>
          <p:cNvSpPr/>
          <p:nvPr/>
        </p:nvSpPr>
        <p:spPr>
          <a:xfrm>
            <a:off x="884259" y="4006600"/>
            <a:ext cx="1578543" cy="10034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Model Variable Change calls “</a:t>
            </a:r>
            <a:r>
              <a:rPr lang="en-US" dirty="0" err="1">
                <a:solidFill>
                  <a:schemeClr val="tx1"/>
                </a:solidFill>
              </a:rPr>
              <a:t>fromAtlas</a:t>
            </a:r>
            <a:r>
              <a:rPr lang="en-US" dirty="0">
                <a:solidFill>
                  <a:schemeClr val="tx1"/>
                </a:solidFill>
              </a:rPr>
              <a:t>” method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BF45134-D28B-DF4A-A64A-B94AA1180843}"/>
              </a:ext>
            </a:extLst>
          </p:cNvPr>
          <p:cNvSpPr/>
          <p:nvPr/>
        </p:nvSpPr>
        <p:spPr>
          <a:xfrm>
            <a:off x="884259" y="5401125"/>
            <a:ext cx="1578543" cy="10034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Converts remaining variables</a:t>
            </a:r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DB623DB3-21D3-6544-8C64-6118A9D4C517}"/>
              </a:ext>
            </a:extLst>
          </p:cNvPr>
          <p:cNvSpPr/>
          <p:nvPr/>
        </p:nvSpPr>
        <p:spPr>
          <a:xfrm>
            <a:off x="2462802" y="3097302"/>
            <a:ext cx="1180634" cy="302627"/>
          </a:xfrm>
          <a:prstGeom prst="rightArrow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0768E9CD-CEDB-9445-BF59-623CED0B2305}"/>
              </a:ext>
            </a:extLst>
          </p:cNvPr>
          <p:cNvSpPr/>
          <p:nvPr/>
        </p:nvSpPr>
        <p:spPr>
          <a:xfrm rot="9528141">
            <a:off x="5180384" y="4186661"/>
            <a:ext cx="542409" cy="302627"/>
          </a:xfrm>
          <a:prstGeom prst="rightArrow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>
            <a:extLst>
              <a:ext uri="{FF2B5EF4-FFF2-40B4-BE49-F238E27FC236}">
                <a16:creationId xmlns:a16="http://schemas.microsoft.com/office/drawing/2014/main" id="{40B243DF-CDA2-3348-B1A6-2EE3283FEDC5}"/>
              </a:ext>
            </a:extLst>
          </p:cNvPr>
          <p:cNvSpPr/>
          <p:nvPr/>
        </p:nvSpPr>
        <p:spPr>
          <a:xfrm rot="1903023">
            <a:off x="5209370" y="3353569"/>
            <a:ext cx="639372" cy="302627"/>
          </a:xfrm>
          <a:prstGeom prst="rightArrow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id="{1D06CF86-3140-524A-ACBC-B7D6BD49C81E}"/>
              </a:ext>
            </a:extLst>
          </p:cNvPr>
          <p:cNvSpPr/>
          <p:nvPr/>
        </p:nvSpPr>
        <p:spPr>
          <a:xfrm rot="10800000">
            <a:off x="2451659" y="4337971"/>
            <a:ext cx="1180636" cy="302627"/>
          </a:xfrm>
          <a:prstGeom prst="rightArrow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>
            <a:extLst>
              <a:ext uri="{FF2B5EF4-FFF2-40B4-BE49-F238E27FC236}">
                <a16:creationId xmlns:a16="http://schemas.microsoft.com/office/drawing/2014/main" id="{2E3F9129-47EA-CC45-BE6D-EC1E5370F2CD}"/>
              </a:ext>
            </a:extLst>
          </p:cNvPr>
          <p:cNvSpPr/>
          <p:nvPr/>
        </p:nvSpPr>
        <p:spPr>
          <a:xfrm rot="5400000">
            <a:off x="1568085" y="5054266"/>
            <a:ext cx="308008" cy="302627"/>
          </a:xfrm>
          <a:prstGeom prst="rightArrow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047C644-7660-79C9-11D0-2816E8BE91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6960" y="2685415"/>
            <a:ext cx="714514" cy="714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8568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EADAB-6E42-1E11-7872-3BF8A8EA5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from FV3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C213EA-BCE1-24F0-9E79-6AF3116C45F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8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14E4DB8-90E6-235A-5CBB-B845664960F7}"/>
              </a:ext>
            </a:extLst>
          </p:cNvPr>
          <p:cNvSpPr/>
          <p:nvPr/>
        </p:nvSpPr>
        <p:spPr>
          <a:xfrm>
            <a:off x="209006" y="1542511"/>
            <a:ext cx="8725988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8000"/>
                </a:solidFill>
                <a:latin typeface="Menlo" panose="020B0609030804020204" pitchFamily="49" charset="0"/>
              </a:rPr>
              <a:t>// Call Vader to perform first set of variable transforms</a:t>
            </a:r>
            <a:endParaRPr lang="en-US" dirty="0">
              <a:latin typeface="Menlo" panose="020B0609030804020204" pitchFamily="49" charset="0"/>
            </a:endParaRPr>
          </a:p>
          <a:p>
            <a:r>
              <a:rPr lang="en-US" dirty="0">
                <a:solidFill>
                  <a:srgbClr val="008000"/>
                </a:solidFill>
                <a:latin typeface="Menlo" panose="020B0609030804020204" pitchFamily="49" charset="0"/>
              </a:rPr>
              <a:t>// ------------------------------------------------------</a:t>
            </a:r>
            <a:endParaRPr lang="en-US" dirty="0">
              <a:latin typeface="Menlo" panose="020B0609030804020204" pitchFamily="49" charset="0"/>
            </a:endParaRPr>
          </a:p>
          <a:p>
            <a:br>
              <a:rPr lang="en-US" dirty="0">
                <a:latin typeface="Menlo" panose="020B0609030804020204" pitchFamily="49" charset="0"/>
              </a:rPr>
            </a:br>
            <a:r>
              <a:rPr lang="en-US" dirty="0">
                <a:solidFill>
                  <a:srgbClr val="008000"/>
                </a:solidFill>
                <a:latin typeface="Menlo" panose="020B0609030804020204" pitchFamily="49" charset="0"/>
              </a:rPr>
              <a:t>// Make sure state contains fields for all the variables (input and output)</a:t>
            </a:r>
            <a:endParaRPr lang="en-US" dirty="0">
              <a:latin typeface="Menlo" panose="020B0609030804020204" pitchFamily="49" charset="0"/>
            </a:endParaRPr>
          </a:p>
          <a:p>
            <a:r>
              <a:rPr lang="en-US" dirty="0" err="1">
                <a:solidFill>
                  <a:srgbClr val="001080"/>
                </a:solidFill>
                <a:latin typeface="Menlo" panose="020B0609030804020204" pitchFamily="49" charset="0"/>
              </a:rPr>
              <a:t>x</a:t>
            </a:r>
            <a:r>
              <a:rPr lang="en-US" dirty="0" err="1">
                <a:latin typeface="Menlo" panose="020B0609030804020204" pitchFamily="49" charset="0"/>
              </a:rPr>
              <a:t>.</a:t>
            </a:r>
            <a:r>
              <a:rPr lang="en-US" dirty="0" err="1">
                <a:solidFill>
                  <a:srgbClr val="795E26"/>
                </a:solidFill>
                <a:latin typeface="Menlo" panose="020B0609030804020204" pitchFamily="49" charset="0"/>
              </a:rPr>
              <a:t>updateFields</a:t>
            </a:r>
            <a:r>
              <a:rPr lang="en-US" dirty="0">
                <a:latin typeface="Menlo" panose="020B0609030804020204" pitchFamily="49" charset="0"/>
              </a:rPr>
              <a:t>(</a:t>
            </a:r>
            <a:r>
              <a:rPr lang="en-US" dirty="0" err="1">
                <a:solidFill>
                  <a:srgbClr val="001080"/>
                </a:solidFill>
                <a:latin typeface="Menlo" panose="020B0609030804020204" pitchFamily="49" charset="0"/>
              </a:rPr>
              <a:t>allVars</a:t>
            </a:r>
            <a:r>
              <a:rPr lang="en-US" dirty="0">
                <a:latin typeface="Menlo" panose="020B0609030804020204" pitchFamily="49" charset="0"/>
              </a:rPr>
              <a:t>);</a:t>
            </a:r>
          </a:p>
          <a:p>
            <a:br>
              <a:rPr lang="en-US" dirty="0">
                <a:latin typeface="Menlo" panose="020B0609030804020204" pitchFamily="49" charset="0"/>
              </a:rPr>
            </a:br>
            <a:r>
              <a:rPr lang="en-US" dirty="0">
                <a:solidFill>
                  <a:srgbClr val="008000"/>
                </a:solidFill>
                <a:latin typeface="Menlo" panose="020B0609030804020204" pitchFamily="49" charset="0"/>
              </a:rPr>
              <a:t>// Create </a:t>
            </a:r>
            <a:r>
              <a:rPr lang="en-US" dirty="0" err="1">
                <a:solidFill>
                  <a:srgbClr val="008000"/>
                </a:solidFill>
                <a:latin typeface="Menlo" panose="020B0609030804020204" pitchFamily="49" charset="0"/>
              </a:rPr>
              <a:t>fieldset</a:t>
            </a:r>
            <a:r>
              <a:rPr lang="en-US" dirty="0">
                <a:solidFill>
                  <a:srgbClr val="008000"/>
                </a:solidFill>
                <a:latin typeface="Menlo" panose="020B0609030804020204" pitchFamily="49" charset="0"/>
              </a:rPr>
              <a:t> to pass to </a:t>
            </a:r>
            <a:r>
              <a:rPr lang="en-US" dirty="0" err="1">
                <a:solidFill>
                  <a:srgbClr val="008000"/>
                </a:solidFill>
                <a:latin typeface="Menlo" panose="020B0609030804020204" pitchFamily="49" charset="0"/>
              </a:rPr>
              <a:t>vader</a:t>
            </a:r>
            <a:endParaRPr lang="en-US" dirty="0">
              <a:latin typeface="Menlo" panose="020B0609030804020204" pitchFamily="49" charset="0"/>
            </a:endParaRPr>
          </a:p>
          <a:p>
            <a:r>
              <a:rPr lang="en-US" dirty="0">
                <a:solidFill>
                  <a:srgbClr val="267F99"/>
                </a:solidFill>
                <a:latin typeface="Menlo" panose="020B0609030804020204" pitchFamily="49" charset="0"/>
              </a:rPr>
              <a:t>std</a:t>
            </a:r>
            <a:r>
              <a:rPr lang="en-US" dirty="0">
                <a:latin typeface="Menlo" panose="020B0609030804020204" pitchFamily="49" charset="0"/>
              </a:rPr>
              <a:t>::</a:t>
            </a:r>
            <a:r>
              <a:rPr lang="en-US" dirty="0" err="1">
                <a:latin typeface="Menlo" panose="020B0609030804020204" pitchFamily="49" charset="0"/>
              </a:rPr>
              <a:t>unique_ptr</a:t>
            </a:r>
            <a:r>
              <a:rPr lang="en-US" dirty="0">
                <a:latin typeface="Menlo" panose="020B0609030804020204" pitchFamily="49" charset="0"/>
              </a:rPr>
              <a:t>&lt;</a:t>
            </a:r>
            <a:r>
              <a:rPr lang="en-US" dirty="0">
                <a:solidFill>
                  <a:srgbClr val="267F99"/>
                </a:solidFill>
                <a:latin typeface="Menlo" panose="020B0609030804020204" pitchFamily="49" charset="0"/>
              </a:rPr>
              <a:t>atlas</a:t>
            </a:r>
            <a:r>
              <a:rPr lang="en-US" dirty="0">
                <a:latin typeface="Menlo" panose="020B0609030804020204" pitchFamily="49" charset="0"/>
              </a:rPr>
              <a:t>::</a:t>
            </a:r>
            <a:r>
              <a:rPr lang="en-US" dirty="0" err="1">
                <a:latin typeface="Menlo" panose="020B0609030804020204" pitchFamily="49" charset="0"/>
              </a:rPr>
              <a:t>FieldSet</a:t>
            </a:r>
            <a:r>
              <a:rPr lang="en-US" dirty="0">
                <a:latin typeface="Menlo" panose="020B0609030804020204" pitchFamily="49" charset="0"/>
              </a:rPr>
              <a:t>&gt; </a:t>
            </a:r>
            <a:r>
              <a:rPr lang="en-US" dirty="0" err="1">
                <a:solidFill>
                  <a:srgbClr val="795E26"/>
                </a:solidFill>
                <a:latin typeface="Menlo" panose="020B0609030804020204" pitchFamily="49" charset="0"/>
              </a:rPr>
              <a:t>xfs</a:t>
            </a:r>
            <a:r>
              <a:rPr lang="en-US" dirty="0">
                <a:latin typeface="Menlo" panose="020B0609030804020204" pitchFamily="49" charset="0"/>
              </a:rPr>
              <a:t>(</a:t>
            </a:r>
            <a:r>
              <a:rPr lang="en-US" dirty="0">
                <a:solidFill>
                  <a:srgbClr val="AF00DB"/>
                </a:solidFill>
                <a:latin typeface="Menlo" panose="020B0609030804020204" pitchFamily="49" charset="0"/>
              </a:rPr>
              <a:t>new</a:t>
            </a:r>
            <a:r>
              <a:rPr lang="en-US" dirty="0">
                <a:latin typeface="Menlo" panose="020B0609030804020204" pitchFamily="49" charset="0"/>
              </a:rPr>
              <a:t> </a:t>
            </a:r>
            <a:r>
              <a:rPr lang="en-US" dirty="0">
                <a:solidFill>
                  <a:srgbClr val="267F99"/>
                </a:solidFill>
                <a:latin typeface="Menlo" panose="020B0609030804020204" pitchFamily="49" charset="0"/>
              </a:rPr>
              <a:t>atlas</a:t>
            </a:r>
            <a:r>
              <a:rPr lang="en-US" dirty="0">
                <a:latin typeface="Menlo" panose="020B0609030804020204" pitchFamily="49" charset="0"/>
              </a:rPr>
              <a:t>::</a:t>
            </a:r>
            <a:r>
              <a:rPr lang="en-US" dirty="0" err="1">
                <a:solidFill>
                  <a:srgbClr val="795E26"/>
                </a:solidFill>
                <a:latin typeface="Menlo" panose="020B0609030804020204" pitchFamily="49" charset="0"/>
              </a:rPr>
              <a:t>FieldSet</a:t>
            </a:r>
            <a:r>
              <a:rPr lang="en-US" dirty="0">
                <a:latin typeface="Menlo" panose="020B0609030804020204" pitchFamily="49" charset="0"/>
              </a:rPr>
              <a:t>());</a:t>
            </a:r>
          </a:p>
          <a:p>
            <a:r>
              <a:rPr lang="en-US" dirty="0" err="1">
                <a:solidFill>
                  <a:srgbClr val="001080"/>
                </a:solidFill>
                <a:latin typeface="Menlo" panose="020B0609030804020204" pitchFamily="49" charset="0"/>
              </a:rPr>
              <a:t>x</a:t>
            </a:r>
            <a:r>
              <a:rPr lang="en-US" dirty="0" err="1">
                <a:latin typeface="Menlo" panose="020B0609030804020204" pitchFamily="49" charset="0"/>
              </a:rPr>
              <a:t>.</a:t>
            </a:r>
            <a:r>
              <a:rPr lang="en-US" dirty="0" err="1">
                <a:solidFill>
                  <a:srgbClr val="795E26"/>
                </a:solidFill>
                <a:latin typeface="Menlo" panose="020B0609030804020204" pitchFamily="49" charset="0"/>
              </a:rPr>
              <a:t>setAtlas</a:t>
            </a:r>
            <a:r>
              <a:rPr lang="en-US" dirty="0">
                <a:latin typeface="Menlo" panose="020B0609030804020204" pitchFamily="49" charset="0"/>
              </a:rPr>
              <a:t>(</a:t>
            </a:r>
            <a:r>
              <a:rPr lang="en-US" dirty="0" err="1">
                <a:solidFill>
                  <a:srgbClr val="001080"/>
                </a:solidFill>
                <a:latin typeface="Menlo" panose="020B0609030804020204" pitchFamily="49" charset="0"/>
              </a:rPr>
              <a:t>xfs</a:t>
            </a:r>
            <a:r>
              <a:rPr lang="en-US" dirty="0" err="1">
                <a:latin typeface="Menlo" panose="020B0609030804020204" pitchFamily="49" charset="0"/>
              </a:rPr>
              <a:t>.</a:t>
            </a:r>
            <a:r>
              <a:rPr lang="en-US" dirty="0" err="1">
                <a:solidFill>
                  <a:srgbClr val="795E26"/>
                </a:solidFill>
                <a:latin typeface="Menlo" panose="020B0609030804020204" pitchFamily="49" charset="0"/>
              </a:rPr>
              <a:t>get</a:t>
            </a:r>
            <a:r>
              <a:rPr lang="en-US" dirty="0">
                <a:latin typeface="Menlo" panose="020B0609030804020204" pitchFamily="49" charset="0"/>
              </a:rPr>
              <a:t>());</a:t>
            </a:r>
          </a:p>
          <a:p>
            <a:r>
              <a:rPr lang="en-US" dirty="0" err="1">
                <a:solidFill>
                  <a:srgbClr val="001080"/>
                </a:solidFill>
                <a:latin typeface="Menlo" panose="020B0609030804020204" pitchFamily="49" charset="0"/>
              </a:rPr>
              <a:t>x</a:t>
            </a:r>
            <a:r>
              <a:rPr lang="en-US" dirty="0" err="1">
                <a:latin typeface="Menlo" panose="020B0609030804020204" pitchFamily="49" charset="0"/>
              </a:rPr>
              <a:t>.</a:t>
            </a:r>
            <a:r>
              <a:rPr lang="en-US" dirty="0" err="1">
                <a:solidFill>
                  <a:srgbClr val="795E26"/>
                </a:solidFill>
                <a:latin typeface="Menlo" panose="020B0609030804020204" pitchFamily="49" charset="0"/>
              </a:rPr>
              <a:t>toAtlas</a:t>
            </a:r>
            <a:r>
              <a:rPr lang="en-US" dirty="0">
                <a:latin typeface="Menlo" panose="020B0609030804020204" pitchFamily="49" charset="0"/>
              </a:rPr>
              <a:t>(</a:t>
            </a:r>
            <a:r>
              <a:rPr lang="en-US" dirty="0" err="1">
                <a:solidFill>
                  <a:srgbClr val="001080"/>
                </a:solidFill>
                <a:latin typeface="Menlo" panose="020B0609030804020204" pitchFamily="49" charset="0"/>
              </a:rPr>
              <a:t>xfs</a:t>
            </a:r>
            <a:r>
              <a:rPr lang="en-US" dirty="0" err="1">
                <a:latin typeface="Menlo" panose="020B0609030804020204" pitchFamily="49" charset="0"/>
              </a:rPr>
              <a:t>.</a:t>
            </a:r>
            <a:r>
              <a:rPr lang="en-US" dirty="0" err="1">
                <a:solidFill>
                  <a:srgbClr val="795E26"/>
                </a:solidFill>
                <a:latin typeface="Menlo" panose="020B0609030804020204" pitchFamily="49" charset="0"/>
              </a:rPr>
              <a:t>get</a:t>
            </a:r>
            <a:r>
              <a:rPr lang="en-US" dirty="0">
                <a:latin typeface="Menlo" panose="020B0609030804020204" pitchFamily="49" charset="0"/>
              </a:rPr>
              <a:t>());</a:t>
            </a:r>
          </a:p>
          <a:p>
            <a:br>
              <a:rPr lang="en-US" dirty="0">
                <a:latin typeface="Menlo" panose="020B0609030804020204" pitchFamily="49" charset="0"/>
              </a:rPr>
            </a:br>
            <a:r>
              <a:rPr lang="en-US" dirty="0">
                <a:solidFill>
                  <a:srgbClr val="008000"/>
                </a:solidFill>
                <a:latin typeface="Menlo" panose="020B0609030804020204" pitchFamily="49" charset="0"/>
              </a:rPr>
              <a:t>// Call </a:t>
            </a:r>
            <a:r>
              <a:rPr lang="en-US" dirty="0" err="1">
                <a:solidFill>
                  <a:srgbClr val="008000"/>
                </a:solidFill>
                <a:latin typeface="Menlo" panose="020B0609030804020204" pitchFamily="49" charset="0"/>
              </a:rPr>
              <a:t>vader</a:t>
            </a:r>
            <a:endParaRPr lang="en-US" dirty="0">
              <a:latin typeface="Menlo" panose="020B0609030804020204" pitchFamily="49" charset="0"/>
            </a:endParaRPr>
          </a:p>
          <a:p>
            <a:r>
              <a:rPr lang="en-US" dirty="0">
                <a:solidFill>
                  <a:srgbClr val="267F99"/>
                </a:solidFill>
                <a:latin typeface="Menlo" panose="020B0609030804020204" pitchFamily="49" charset="0"/>
              </a:rPr>
              <a:t>oops</a:t>
            </a:r>
            <a:r>
              <a:rPr lang="en-US" dirty="0">
                <a:latin typeface="Menlo" panose="020B0609030804020204" pitchFamily="49" charset="0"/>
              </a:rPr>
              <a:t>::</a:t>
            </a:r>
            <a:r>
              <a:rPr lang="en-US" dirty="0">
                <a:solidFill>
                  <a:srgbClr val="267F99"/>
                </a:solidFill>
                <a:latin typeface="Menlo" panose="020B0609030804020204" pitchFamily="49" charset="0"/>
              </a:rPr>
              <a:t>Variables</a:t>
            </a:r>
            <a:r>
              <a:rPr lang="en-US" dirty="0">
                <a:latin typeface="Menlo" panose="020B0609030804020204" pitchFamily="49" charset="0"/>
              </a:rPr>
              <a:t> </a:t>
            </a:r>
            <a:r>
              <a:rPr lang="en-US" dirty="0" err="1">
                <a:solidFill>
                  <a:srgbClr val="001080"/>
                </a:solidFill>
                <a:latin typeface="Menlo" panose="020B0609030804020204" pitchFamily="49" charset="0"/>
              </a:rPr>
              <a:t>neededVarsLongVader</a:t>
            </a:r>
            <a:r>
              <a:rPr lang="en-US" dirty="0">
                <a:latin typeface="Menlo" panose="020B0609030804020204" pitchFamily="49" charset="0"/>
              </a:rPr>
              <a:t> = </a:t>
            </a:r>
            <a:r>
              <a:rPr lang="en-US" dirty="0" err="1">
                <a:solidFill>
                  <a:srgbClr val="001080"/>
                </a:solidFill>
                <a:latin typeface="Menlo" panose="020B0609030804020204" pitchFamily="49" charset="0"/>
              </a:rPr>
              <a:t>neededVarsLong</a:t>
            </a:r>
            <a:r>
              <a:rPr lang="en-US" dirty="0">
                <a:latin typeface="Menlo" panose="020B0609030804020204" pitchFamily="49" charset="0"/>
              </a:rPr>
              <a:t>;</a:t>
            </a:r>
          </a:p>
          <a:p>
            <a:r>
              <a:rPr lang="en-US" dirty="0" err="1">
                <a:solidFill>
                  <a:srgbClr val="001080"/>
                </a:solidFill>
                <a:latin typeface="Menlo" panose="020B0609030804020204" pitchFamily="49" charset="0"/>
              </a:rPr>
              <a:t>vader</a:t>
            </a:r>
            <a:r>
              <a:rPr lang="en-US" dirty="0">
                <a:solidFill>
                  <a:srgbClr val="001080"/>
                </a:solidFill>
                <a:latin typeface="Menlo" panose="020B0609030804020204" pitchFamily="49" charset="0"/>
              </a:rPr>
              <a:t>_</a:t>
            </a:r>
            <a:r>
              <a:rPr lang="en-US" dirty="0">
                <a:latin typeface="Menlo" panose="020B0609030804020204" pitchFamily="49" charset="0"/>
              </a:rPr>
              <a:t>.</a:t>
            </a:r>
            <a:r>
              <a:rPr lang="en-US" dirty="0" err="1">
                <a:solidFill>
                  <a:srgbClr val="795E26"/>
                </a:solidFill>
                <a:latin typeface="Menlo" panose="020B0609030804020204" pitchFamily="49" charset="0"/>
              </a:rPr>
              <a:t>changeVar</a:t>
            </a:r>
            <a:r>
              <a:rPr lang="en-US" dirty="0">
                <a:latin typeface="Menlo" panose="020B0609030804020204" pitchFamily="49" charset="0"/>
              </a:rPr>
              <a:t>(</a:t>
            </a:r>
            <a:r>
              <a:rPr lang="en-US" dirty="0" err="1">
                <a:solidFill>
                  <a:srgbClr val="001080"/>
                </a:solidFill>
                <a:latin typeface="Menlo" panose="020B0609030804020204" pitchFamily="49" charset="0"/>
              </a:rPr>
              <a:t>xfs</a:t>
            </a:r>
            <a:r>
              <a:rPr lang="en-US" dirty="0" err="1">
                <a:latin typeface="Menlo" panose="020B0609030804020204" pitchFamily="49" charset="0"/>
              </a:rPr>
              <a:t>.</a:t>
            </a:r>
            <a:r>
              <a:rPr lang="en-US" dirty="0" err="1">
                <a:solidFill>
                  <a:srgbClr val="795E26"/>
                </a:solidFill>
                <a:latin typeface="Menlo" panose="020B0609030804020204" pitchFamily="49" charset="0"/>
              </a:rPr>
              <a:t>get</a:t>
            </a:r>
            <a:r>
              <a:rPr lang="en-US" dirty="0">
                <a:latin typeface="Menlo" panose="020B0609030804020204" pitchFamily="49" charset="0"/>
              </a:rPr>
              <a:t>(), </a:t>
            </a:r>
            <a:r>
              <a:rPr lang="en-US" dirty="0" err="1">
                <a:solidFill>
                  <a:srgbClr val="001080"/>
                </a:solidFill>
                <a:latin typeface="Menlo" panose="020B0609030804020204" pitchFamily="49" charset="0"/>
              </a:rPr>
              <a:t>neededVarsLongVader</a:t>
            </a:r>
            <a:r>
              <a:rPr lang="en-US" dirty="0">
                <a:latin typeface="Menlo" panose="020B0609030804020204" pitchFamily="49" charset="0"/>
              </a:rPr>
              <a:t>);</a:t>
            </a:r>
          </a:p>
          <a:p>
            <a:br>
              <a:rPr lang="en-US" dirty="0">
                <a:latin typeface="Menlo" panose="020B0609030804020204" pitchFamily="49" charset="0"/>
              </a:rPr>
            </a:br>
            <a:r>
              <a:rPr lang="en-US" dirty="0">
                <a:solidFill>
                  <a:srgbClr val="008000"/>
                </a:solidFill>
                <a:latin typeface="Menlo" panose="020B0609030804020204" pitchFamily="49" charset="0"/>
              </a:rPr>
              <a:t>// Back from Atlas</a:t>
            </a:r>
            <a:endParaRPr lang="en-US" dirty="0">
              <a:latin typeface="Menlo" panose="020B0609030804020204" pitchFamily="49" charset="0"/>
            </a:endParaRPr>
          </a:p>
          <a:p>
            <a:r>
              <a:rPr lang="en-US" dirty="0" err="1">
                <a:solidFill>
                  <a:srgbClr val="001080"/>
                </a:solidFill>
                <a:latin typeface="Menlo" panose="020B0609030804020204" pitchFamily="49" charset="0"/>
              </a:rPr>
              <a:t>x</a:t>
            </a:r>
            <a:r>
              <a:rPr lang="en-US" dirty="0" err="1">
                <a:latin typeface="Menlo" panose="020B0609030804020204" pitchFamily="49" charset="0"/>
              </a:rPr>
              <a:t>.</a:t>
            </a:r>
            <a:r>
              <a:rPr lang="en-US" dirty="0" err="1">
                <a:solidFill>
                  <a:srgbClr val="795E26"/>
                </a:solidFill>
                <a:latin typeface="Menlo" panose="020B0609030804020204" pitchFamily="49" charset="0"/>
              </a:rPr>
              <a:t>fromAtlas</a:t>
            </a:r>
            <a:r>
              <a:rPr lang="en-US" dirty="0">
                <a:latin typeface="Menlo" panose="020B0609030804020204" pitchFamily="49" charset="0"/>
              </a:rPr>
              <a:t>(</a:t>
            </a:r>
            <a:r>
              <a:rPr lang="en-US" dirty="0" err="1">
                <a:solidFill>
                  <a:srgbClr val="001080"/>
                </a:solidFill>
                <a:latin typeface="Menlo" panose="020B0609030804020204" pitchFamily="49" charset="0"/>
              </a:rPr>
              <a:t>xfs</a:t>
            </a:r>
            <a:r>
              <a:rPr lang="en-US" dirty="0" err="1">
                <a:latin typeface="Menlo" panose="020B0609030804020204" pitchFamily="49" charset="0"/>
              </a:rPr>
              <a:t>.</a:t>
            </a:r>
            <a:r>
              <a:rPr lang="en-US" dirty="0" err="1">
                <a:solidFill>
                  <a:srgbClr val="795E26"/>
                </a:solidFill>
                <a:latin typeface="Menlo" panose="020B0609030804020204" pitchFamily="49" charset="0"/>
              </a:rPr>
              <a:t>get</a:t>
            </a:r>
            <a:r>
              <a:rPr lang="en-US" dirty="0">
                <a:latin typeface="Menlo" panose="020B0609030804020204" pitchFamily="49" charset="0"/>
              </a:rPr>
              <a:t>());</a:t>
            </a:r>
          </a:p>
          <a:p>
            <a:br>
              <a:rPr lang="en-US" dirty="0">
                <a:latin typeface="Menlo" panose="020B0609030804020204" pitchFamily="49" charset="0"/>
              </a:rPr>
            </a:br>
            <a:endParaRPr lang="en-US" dirty="0">
              <a:latin typeface="Menlo" panose="020B0609030804020204" pitchFamily="49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4B1D32-75B2-E7B2-FFB6-9A96758F9FEF}"/>
              </a:ext>
            </a:extLst>
          </p:cNvPr>
          <p:cNvSpPr txBox="1"/>
          <p:nvPr/>
        </p:nvSpPr>
        <p:spPr>
          <a:xfrm>
            <a:off x="661851" y="5809913"/>
            <a:ext cx="734132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Thanks to Dan </a:t>
            </a:r>
            <a:r>
              <a:rPr lang="en-US" dirty="0" err="1"/>
              <a:t>Holdaway</a:t>
            </a:r>
            <a:r>
              <a:rPr lang="en-US" dirty="0"/>
              <a:t>. Snippet from </a:t>
            </a:r>
            <a:r>
              <a:rPr lang="en-US" dirty="0" err="1"/>
              <a:t>VariableChange</a:t>
            </a:r>
            <a:r>
              <a:rPr lang="en-US" dirty="0"/>
              <a:t>::</a:t>
            </a:r>
            <a:r>
              <a:rPr lang="en-US" dirty="0" err="1"/>
              <a:t>changeVar</a:t>
            </a:r>
            <a:r>
              <a:rPr lang="en-US" dirty="0"/>
              <a:t> in fv3jedi/</a:t>
            </a:r>
            <a:r>
              <a:rPr lang="en-US" dirty="0" err="1"/>
              <a:t>VariableChange</a:t>
            </a:r>
            <a:r>
              <a:rPr lang="en-US" dirty="0"/>
              <a:t>/</a:t>
            </a:r>
            <a:r>
              <a:rPr lang="en-US" dirty="0" err="1"/>
              <a:t>VariableChange.cc</a:t>
            </a:r>
            <a:r>
              <a:rPr lang="en-US" dirty="0"/>
              <a:t> in feature/</a:t>
            </a:r>
            <a:r>
              <a:rPr lang="en-US" dirty="0" err="1"/>
              <a:t>vader</a:t>
            </a:r>
            <a:r>
              <a:rPr lang="en-US" dirty="0"/>
              <a:t> branch.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9927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39266A-91EC-92E5-9F36-EE6F1F8194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Vader design metaphor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8F267F-1A13-35E2-6D65-4B5E8F4D33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397358" y="1481735"/>
            <a:ext cx="4150208" cy="3461232"/>
          </a:xfrm>
        </p:spPr>
        <p:txBody>
          <a:bodyPr anchor="ctr"/>
          <a:lstStyle/>
          <a:p>
            <a:pPr marL="25400" indent="0" algn="ctr">
              <a:buNone/>
            </a:pPr>
            <a:r>
              <a:rPr lang="en-US" dirty="0"/>
              <a:t>How does VADER work?</a:t>
            </a:r>
          </a:p>
          <a:p>
            <a:pPr marL="25400" indent="0" algn="ctr">
              <a:buNone/>
            </a:pPr>
            <a:endParaRPr lang="en-US" dirty="0"/>
          </a:p>
          <a:p>
            <a:pPr marL="25400" indent="0" algn="ctr">
              <a:buNone/>
            </a:pPr>
            <a:r>
              <a:rPr lang="en-US" dirty="0"/>
              <a:t>Peeking into the kitchen…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EEC3EB-C71D-2E01-8855-D51FA17E801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D8E1A6-2644-24A0-0F1D-FE03955553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6433" y="1153093"/>
            <a:ext cx="4849610" cy="5657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145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30266</TotalTime>
  <Words>963</Words>
  <Application>Microsoft Macintosh PowerPoint</Application>
  <PresentationFormat>On-screen Show (4:3)</PresentationFormat>
  <Paragraphs>147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Menlo</vt:lpstr>
      <vt:lpstr>Office Theme</vt:lpstr>
      <vt:lpstr>Introduction to VADER  Steve Vahl, JCSDA                 </vt:lpstr>
      <vt:lpstr>Overview</vt:lpstr>
      <vt:lpstr>Meet VADER</vt:lpstr>
      <vt:lpstr>Why VADER?</vt:lpstr>
      <vt:lpstr>Cut to the chase</vt:lpstr>
      <vt:lpstr>Code for calling VADER</vt:lpstr>
      <vt:lpstr>VADER Preview</vt:lpstr>
      <vt:lpstr>Example from FV3</vt:lpstr>
      <vt:lpstr>Vader design metaphor</vt:lpstr>
      <vt:lpstr>VADER design metaphor</vt:lpstr>
      <vt:lpstr> Current Vader Algorithm</vt:lpstr>
      <vt:lpstr>Contributing to Vader</vt:lpstr>
      <vt:lpstr>A look at RecipeBase</vt:lpstr>
      <vt:lpstr>A look at the cookbook</vt:lpstr>
      <vt:lpstr>VADER design principle</vt:lpstr>
      <vt:lpstr>Capabilities</vt:lpstr>
      <vt:lpstr>Design aspects still in progress</vt:lpstr>
      <vt:lpstr>Capabilities</vt:lpstr>
      <vt:lpstr>Timeline for Coming attractions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and Validation of JEDI Unified Forward Operator  Hui Shao, JCSDA huishao@ucar.edu     18th JCSDA Technical Review Meeting and Science Workshop  JUNE 7 - 11, 2021  HELD VIRTUALLY         </dc:title>
  <cp:lastModifiedBy>Steven Vahl</cp:lastModifiedBy>
  <cp:revision>148</cp:revision>
  <dcterms:modified xsi:type="dcterms:W3CDTF">2022-05-05T16:15:52Z</dcterms:modified>
</cp:coreProperties>
</file>