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556" r:id="rId3"/>
    <p:sldId id="550" r:id="rId4"/>
    <p:sldId id="557" r:id="rId5"/>
    <p:sldId id="558" r:id="rId6"/>
    <p:sldId id="559" r:id="rId7"/>
    <p:sldId id="561" r:id="rId8"/>
    <p:sldId id="560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6" roundtripDataSignature="AMtx7mgMbifmOVY3FeqCuOzxbFm6uQJJ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7EC04B-405F-4FDE-AC71-4A0FA4AA7462}">
  <a:tblStyle styleId="{867EC04B-405F-4FDE-AC71-4A0FA4AA746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/>
    <p:restoredTop sz="90603"/>
  </p:normalViewPr>
  <p:slideViewPr>
    <p:cSldViewPr snapToGrid="0">
      <p:cViewPr varScale="1">
        <p:scale>
          <a:sx n="137" d="100"/>
          <a:sy n="137" d="100"/>
        </p:scale>
        <p:origin x="13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302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67" Type="http://schemas.openxmlformats.org/officeDocument/2006/relationships/presProps" Target="presProps.xml"/><Relationship Id="rId2" Type="http://schemas.openxmlformats.org/officeDocument/2006/relationships/slide" Target="slides/slide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66" Type="http://customschemas.google.com/relationships/presentationmetadata" Target="metadata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6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fb935730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afb9357305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afb935730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6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full image alt">
  <p:cSld name="Title slide - full image alt">
    <p:bg>
      <p:bgPr>
        <a:solidFill>
          <a:schemeClr val="lt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6"/>
          <p:cNvSpPr txBox="1">
            <a:spLocks noGrp="1"/>
          </p:cNvSpPr>
          <p:nvPr>
            <p:ph type="body" idx="1"/>
          </p:nvPr>
        </p:nvSpPr>
        <p:spPr>
          <a:xfrm>
            <a:off x="197644" y="2348707"/>
            <a:ext cx="8437500" cy="815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>
                <a:solidFill>
                  <a:schemeClr val="lt2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>
                <a:solidFill>
                  <a:schemeClr val="lt2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2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Char char="–"/>
              <a:defRPr>
                <a:solidFill>
                  <a:schemeClr val="lt2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>
                <a:solidFill>
                  <a:schemeClr val="lt2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96" name="Google Shape;96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07" y="54000"/>
            <a:ext cx="1803780" cy="7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56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6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2"/>
                </a:solidFill>
              </a:defRPr>
            </a:lvl1pPr>
            <a:lvl2pPr lvl="1">
              <a:buNone/>
              <a:defRPr sz="1300">
                <a:solidFill>
                  <a:schemeClr val="lt2"/>
                </a:solidFill>
              </a:defRPr>
            </a:lvl2pPr>
            <a:lvl3pPr lvl="2">
              <a:buNone/>
              <a:defRPr sz="1300">
                <a:solidFill>
                  <a:schemeClr val="lt2"/>
                </a:solidFill>
              </a:defRPr>
            </a:lvl3pPr>
            <a:lvl4pPr lvl="3">
              <a:buNone/>
              <a:defRPr sz="1300">
                <a:solidFill>
                  <a:schemeClr val="lt2"/>
                </a:solidFill>
              </a:defRPr>
            </a:lvl4pPr>
            <a:lvl5pPr lvl="4">
              <a:buNone/>
              <a:defRPr sz="1300">
                <a:solidFill>
                  <a:schemeClr val="lt2"/>
                </a:solidFill>
              </a:defRPr>
            </a:lvl5pPr>
            <a:lvl6pPr lvl="5">
              <a:buNone/>
              <a:defRPr sz="1300">
                <a:solidFill>
                  <a:schemeClr val="lt2"/>
                </a:solidFill>
              </a:defRPr>
            </a:lvl6pPr>
            <a:lvl7pPr lvl="6">
              <a:buNone/>
              <a:defRPr sz="1300">
                <a:solidFill>
                  <a:schemeClr val="lt2"/>
                </a:solidFill>
              </a:defRPr>
            </a:lvl7pPr>
            <a:lvl8pPr lvl="7">
              <a:buNone/>
              <a:defRPr sz="1300">
                <a:solidFill>
                  <a:schemeClr val="lt2"/>
                </a:solidFill>
              </a:defRPr>
            </a:lvl8pPr>
            <a:lvl9pPr lvl="8">
              <a:buNone/>
              <a:defRPr sz="13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100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3600" b="1">
                <a:solidFill>
                  <a:schemeClr val="bg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307492" y="1444143"/>
            <a:ext cx="8558100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4648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_WITH_TEXT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457200" y="1535115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3"/>
          </p:nvPr>
        </p:nvSpPr>
        <p:spPr>
          <a:xfrm>
            <a:off x="4645028" y="1535115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4"/>
          </p:nvPr>
        </p:nvSpPr>
        <p:spPr>
          <a:xfrm>
            <a:off x="4645028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JECT_WITH_CAPTION_TEXT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_WITH_CAPTION_TEXT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>
            <a:off x="1792288" y="5367340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EXT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2308951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ITLE_AND_VERTICAL_TEX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>
            <a:spLocks noGrp="1"/>
          </p:cNvSpPr>
          <p:nvPr>
            <p:ph type="title"/>
          </p:nvPr>
        </p:nvSpPr>
        <p:spPr>
          <a:xfrm rot="5400000">
            <a:off x="4732351" y="2171689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body" idx="1"/>
          </p:nvPr>
        </p:nvSpPr>
        <p:spPr>
          <a:xfrm rot="5400000">
            <a:off x="541352" y="190490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 thirds">
  <p:cSld name="Content - 2 columns third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1"/>
          <p:cNvSpPr txBox="1">
            <a:spLocks noGrp="1"/>
          </p:cNvSpPr>
          <p:nvPr>
            <p:ph type="body" idx="1"/>
          </p:nvPr>
        </p:nvSpPr>
        <p:spPr>
          <a:xfrm>
            <a:off x="252000" y="2064000"/>
            <a:ext cx="567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61"/>
          <p:cNvSpPr txBox="1">
            <a:spLocks noGrp="1"/>
          </p:cNvSpPr>
          <p:nvPr>
            <p:ph type="body" idx="2"/>
          </p:nvPr>
        </p:nvSpPr>
        <p:spPr>
          <a:xfrm>
            <a:off x="6192000" y="2064000"/>
            <a:ext cx="270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cxnSp>
        <p:nvCxnSpPr>
          <p:cNvPr id="90" name="Google Shape;90;p61"/>
          <p:cNvCxnSpPr/>
          <p:nvPr/>
        </p:nvCxnSpPr>
        <p:spPr>
          <a:xfrm>
            <a:off x="6057352" y="2064000"/>
            <a:ext cx="0" cy="408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1" name="Google Shape;91;p6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COMP/CCPPStandardNames" TargetMode="External"/><Relationship Id="rId2" Type="http://schemas.openxmlformats.org/officeDocument/2006/relationships/hyperlink" Target="https://github.com/ESCOM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afb9357305_1_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019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afb9357305_1_0"/>
          <p:cNvSpPr/>
          <p:nvPr/>
        </p:nvSpPr>
        <p:spPr>
          <a:xfrm>
            <a:off x="13708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b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afb9357305_1_0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6" b="24276"/>
          <a:stretch/>
        </p:blipFill>
        <p:spPr>
          <a:xfrm>
            <a:off x="4870863" y="1692448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afb9357305_1_0"/>
          <p:cNvSpPr/>
          <p:nvPr/>
        </p:nvSpPr>
        <p:spPr>
          <a:xfrm>
            <a:off x="1140512" y="492896"/>
            <a:ext cx="900300" cy="915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afb9357305_1_0"/>
          <p:cNvSpPr txBox="1">
            <a:spLocks noGrp="1"/>
          </p:cNvSpPr>
          <p:nvPr>
            <p:ph type="ctrTitle"/>
          </p:nvPr>
        </p:nvSpPr>
        <p:spPr>
          <a:xfrm>
            <a:off x="384931" y="2090850"/>
            <a:ext cx="5221182" cy="40908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156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3200" b="1" dirty="0">
                <a:solidFill>
                  <a:schemeClr val="lt1"/>
                </a:solidFill>
              </a:rPr>
              <a:t>Model Variable Naming Standard</a:t>
            </a:r>
            <a:endParaRPr sz="3200" b="1" dirty="0">
              <a:solidFill>
                <a:schemeClr val="lt1"/>
              </a:solidFill>
            </a:endParaRPr>
          </a:p>
          <a:p>
            <a:pPr algn="l">
              <a:buClr>
                <a:schemeClr val="lt1"/>
              </a:buClr>
              <a:buSzPts val="2800"/>
            </a:pPr>
            <a:br>
              <a:rPr lang="en-US" sz="1800" b="1" dirty="0">
                <a:solidFill>
                  <a:schemeClr val="lt1"/>
                </a:solidFill>
              </a:rPr>
            </a:br>
            <a:r>
              <a:rPr lang="en-US" sz="1800" b="1" dirty="0">
                <a:solidFill>
                  <a:schemeClr val="lt1"/>
                </a:solidFill>
              </a:rPr>
              <a:t>Steve Vahl</a:t>
            </a:r>
            <a:r>
              <a:rPr lang="en-US" sz="1800" dirty="0">
                <a:solidFill>
                  <a:schemeClr val="lt1"/>
                </a:solidFill>
              </a:rPr>
              <a:t>, JCSDA</a:t>
            </a:r>
            <a:br>
              <a:rPr lang="en-US" sz="1800" dirty="0">
                <a:solidFill>
                  <a:schemeClr val="lt1"/>
                </a:solidFill>
              </a:rPr>
            </a:br>
            <a:r>
              <a:rPr lang="en-US" sz="1800" dirty="0">
                <a:solidFill>
                  <a:schemeClr val="lt1"/>
                </a:solidFill>
              </a:rPr>
              <a:t>8 Sept 2022</a:t>
            </a: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200" dirty="0">
                <a:solidFill>
                  <a:schemeClr val="bg1"/>
                </a:solidFill>
              </a:rPr>
            </a:br>
            <a:br>
              <a:rPr lang="en-US" sz="1200" cap="all" dirty="0">
                <a:solidFill>
                  <a:schemeClr val="bg1"/>
                </a:solidFill>
              </a:rPr>
            </a:br>
            <a:br>
              <a:rPr lang="en-US" b="1" cap="all" dirty="0"/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lt1"/>
                </a:solidFill>
              </a:rPr>
            </a:br>
            <a:endParaRPr sz="1600" b="1" dirty="0">
              <a:solidFill>
                <a:srgbClr val="D6E3BC"/>
              </a:solidFill>
            </a:endParaRPr>
          </a:p>
        </p:txBody>
      </p:sp>
      <p:pic>
        <p:nvPicPr>
          <p:cNvPr id="109" name="Google Shape;109;gafb9357305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0180" y="-69517"/>
            <a:ext cx="6919326" cy="216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afb9357305_1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F32CA-E11D-5709-E7ED-34FB9A79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9D08-7FCF-C8CD-A54D-904729D943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JEDI components are being created/enhanced that manipulate model variables in model-agnostic code, creating the need for model-agnostic model variable names.</a:t>
            </a:r>
          </a:p>
          <a:p>
            <a:r>
              <a:rPr lang="en-US" dirty="0"/>
              <a:t>VADER</a:t>
            </a:r>
          </a:p>
          <a:p>
            <a:r>
              <a:rPr lang="en-US" dirty="0"/>
              <a:t>SABER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549C8-1A0B-1710-4251-DF99AB4482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0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choices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I looked into possible existing standards, I only found two name-standard possibilities:</a:t>
            </a:r>
          </a:p>
          <a:p>
            <a:pPr lvl="1"/>
            <a:r>
              <a:rPr lang="en-US" dirty="0"/>
              <a:t>CCPP Naming Standard</a:t>
            </a:r>
          </a:p>
          <a:p>
            <a:pPr lvl="1"/>
            <a:r>
              <a:rPr lang="en-US" dirty="0"/>
              <a:t>JEDI Observation Variable Naming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9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80A7-DC51-E69C-8777-AEC0D6669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CCPP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805D5-F6F0-D272-91EC-3E936A721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Names developed for use with </a:t>
            </a:r>
            <a:r>
              <a:rPr lang="en-US" sz="2800" b="1" dirty="0"/>
              <a:t>C</a:t>
            </a:r>
            <a:r>
              <a:rPr lang="en-US" sz="2800" dirty="0"/>
              <a:t>ommon </a:t>
            </a:r>
            <a:r>
              <a:rPr lang="en-US" sz="2800" b="1" dirty="0"/>
              <a:t>C</a:t>
            </a:r>
            <a:r>
              <a:rPr lang="en-US" sz="2800" dirty="0"/>
              <a:t>ommunity </a:t>
            </a:r>
            <a:r>
              <a:rPr lang="en-US" sz="2800" b="1" dirty="0"/>
              <a:t>P</a:t>
            </a:r>
            <a:r>
              <a:rPr lang="en-US" sz="2800" dirty="0"/>
              <a:t>hysics </a:t>
            </a:r>
            <a:r>
              <a:rPr lang="en-US" sz="2800" b="1" dirty="0"/>
              <a:t>P</a:t>
            </a:r>
            <a:r>
              <a:rPr lang="en-US" sz="2800" dirty="0"/>
              <a:t>ackage</a:t>
            </a:r>
          </a:p>
          <a:p>
            <a:r>
              <a:rPr lang="en-US" sz="2800" dirty="0"/>
              <a:t>CF Naming-compatible</a:t>
            </a:r>
          </a:p>
          <a:p>
            <a:r>
              <a:rPr lang="en-US" sz="2800" dirty="0"/>
              <a:t>Designed for use with physics packages</a:t>
            </a:r>
          </a:p>
          <a:p>
            <a:r>
              <a:rPr lang="en-US" sz="2800" dirty="0"/>
              <a:t>Example name: </a:t>
            </a:r>
            <a:r>
              <a:rPr lang="en-US" sz="2800" b="0" i="0" dirty="0" err="1">
                <a:solidFill>
                  <a:srgbClr val="24292F"/>
                </a:solidFill>
                <a:effectLst/>
                <a:latin typeface="Andale Mono" panose="020B0509000000000004" pitchFamily="49" charset="0"/>
              </a:rPr>
              <a:t>air_potential_temperature</a:t>
            </a:r>
            <a:endParaRPr lang="en-US" sz="2800" b="0" i="0" dirty="0">
              <a:solidFill>
                <a:srgbClr val="24292F"/>
              </a:solidFill>
              <a:effectLst/>
              <a:latin typeface="Andale Mono" panose="020B0509000000000004" pitchFamily="49" charset="0"/>
            </a:endParaRP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Also has documented guidelines for the creation of new names, which are approved via PR to the CCPP repository.</a:t>
            </a:r>
          </a:p>
          <a:p>
            <a:pPr algn="l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Github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2"/>
              </a:rPr>
              <a:t>ESCOMP</a:t>
            </a:r>
            <a:r>
              <a:rPr lang="en-US" sz="2800" b="0" i="0" dirty="0">
                <a:effectLst/>
                <a:latin typeface="-apple-system"/>
              </a:rPr>
              <a:t>/</a:t>
            </a:r>
            <a:r>
              <a:rPr lang="en-US" sz="28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3"/>
              </a:rPr>
              <a:t>CCPPStandardNames</a:t>
            </a:r>
            <a:r>
              <a:rPr lang="en-US" sz="2800" b="1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5E2CC-C8A7-2BDE-3200-07D3CA2232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7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3EB26-B3B5-869F-9563-353ED2BA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JEDI </a:t>
            </a:r>
            <a:r>
              <a:rPr lang="en-US" dirty="0" err="1"/>
              <a:t>Obs</a:t>
            </a:r>
            <a:r>
              <a:rPr lang="en-US" dirty="0"/>
              <a:t> Variable Naming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9541A-C66F-BD7D-4502-4F1C84D723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JEDI </a:t>
            </a:r>
            <a:r>
              <a:rPr lang="en-US" dirty="0" err="1"/>
              <a:t>Obs</a:t>
            </a:r>
            <a:r>
              <a:rPr lang="en-US" dirty="0"/>
              <a:t> Team has developed a naming standard being used with IODA and UFO variables.</a:t>
            </a:r>
          </a:p>
          <a:p>
            <a:r>
              <a:rPr lang="en-US" dirty="0"/>
              <a:t>Example name: </a:t>
            </a:r>
            <a:r>
              <a:rPr lang="en-US" dirty="0" err="1">
                <a:latin typeface="Andale Mono" panose="020B0509000000000004" pitchFamily="49" charset="0"/>
              </a:rPr>
              <a:t>potentialTemperature</a:t>
            </a:r>
            <a:endParaRPr lang="en-US" dirty="0">
              <a:latin typeface="Andale Mono" panose="020B0509000000000004" pitchFamily="49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Names were developed through meetings.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See the JCSDA JEDI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ReadTheDocs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Search for “Convention Tables”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29FF2-7C5C-68D4-7322-BD62748798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5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3243-0B38-B0A8-DC89-32B99C6F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BD75D-D8C2-6F27-7EC2-B17D78826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Some people seem to not care much about the names. ”It’s just a string”.</a:t>
            </a:r>
          </a:p>
          <a:p>
            <a:r>
              <a:rPr lang="en-US" sz="2400" dirty="0"/>
              <a:t>Some people do:</a:t>
            </a:r>
          </a:p>
          <a:p>
            <a:pPr lvl="1"/>
            <a:r>
              <a:rPr lang="en-US" sz="2000" dirty="0"/>
              <a:t>Name length vs. clarity</a:t>
            </a:r>
          </a:p>
          <a:p>
            <a:pPr lvl="1"/>
            <a:r>
              <a:rPr lang="en-US" sz="2000" dirty="0"/>
              <a:t>Consistency across JEDI</a:t>
            </a:r>
          </a:p>
          <a:p>
            <a:pPr lvl="1"/>
            <a:r>
              <a:rPr lang="en-US" sz="2000" dirty="0"/>
              <a:t>Since neither standard has all the names we’ll need, what is the process for adding new names? How many meetings and person-hours are required?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5874F-410E-1FA9-9511-E6190905F2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5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3243-0B38-B0A8-DC89-32B99C6F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Proposal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BD75D-D8C2-6F27-7EC2-B17D78826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Proceed with the CCPP Naming Standard</a:t>
            </a:r>
          </a:p>
          <a:p>
            <a:pPr lvl="1"/>
            <a:r>
              <a:rPr lang="en-US" sz="2000" dirty="0"/>
              <a:t>Long names</a:t>
            </a:r>
          </a:p>
          <a:p>
            <a:pPr lvl="1"/>
            <a:r>
              <a:rPr lang="en-US" sz="2000" dirty="0"/>
              <a:t>In some cases won’t be consistent with </a:t>
            </a:r>
            <a:r>
              <a:rPr lang="en-US" sz="2000" dirty="0" err="1"/>
              <a:t>Obs</a:t>
            </a:r>
            <a:r>
              <a:rPr lang="en-US" sz="2000" dirty="0"/>
              <a:t> name for the same thing</a:t>
            </a:r>
          </a:p>
          <a:p>
            <a:pPr lvl="1"/>
            <a:r>
              <a:rPr lang="en-US" sz="2000" dirty="0"/>
              <a:t>Clearly defined rules for adding new names</a:t>
            </a:r>
          </a:p>
          <a:p>
            <a:pPr lvl="1"/>
            <a:r>
              <a:rPr lang="en-US" sz="2000" dirty="0"/>
              <a:t>Also a defined process for both new name approval, and also new rules approval</a:t>
            </a:r>
          </a:p>
          <a:p>
            <a:pPr lvl="1"/>
            <a:r>
              <a:rPr lang="en-US" sz="2000" dirty="0"/>
              <a:t>Only metadata is the Units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5874F-410E-1FA9-9511-E6190905F2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3243-0B38-B0A8-DC89-32B99C6F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BD75D-D8C2-6F27-7EC2-B17D78826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Questions? (Please remember to use “Raise Hand” feature.)</a:t>
            </a:r>
          </a:p>
          <a:p>
            <a:r>
              <a:rPr lang="en-US" sz="2400" dirty="0"/>
              <a:t>Debate?</a:t>
            </a:r>
          </a:p>
          <a:p>
            <a:r>
              <a:rPr lang="en-US" sz="2400" dirty="0"/>
              <a:t>Unanimous approval?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5874F-410E-1FA9-9511-E6190905F2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1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30556</TotalTime>
  <Words>317</Words>
  <Application>Microsoft Macintosh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Andale Mono</vt:lpstr>
      <vt:lpstr>Arial</vt:lpstr>
      <vt:lpstr>Calibri</vt:lpstr>
      <vt:lpstr>Office Theme</vt:lpstr>
      <vt:lpstr>Model Variable Naming Standard  Steve Vahl, JCSDA 8 Sept 2022                 </vt:lpstr>
      <vt:lpstr>Why now?</vt:lpstr>
      <vt:lpstr>What are the choices</vt:lpstr>
      <vt:lpstr>CCPP</vt:lpstr>
      <vt:lpstr>JEDI Obs Variable Naming</vt:lpstr>
      <vt:lpstr>Considerations</vt:lpstr>
      <vt:lpstr>Today’s Proposal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Validation of JEDI Unified Forward Operator  Hui Shao, JCSDA huishao@ucar.edu     18th JCSDA Technical Review Meeting and Science Workshop  JUNE 7 - 11, 2021  HELD VIRTUALLY         </dc:title>
  <cp:lastModifiedBy>Steven Vahl</cp:lastModifiedBy>
  <cp:revision>150</cp:revision>
  <dcterms:modified xsi:type="dcterms:W3CDTF">2022-09-07T22:02:20Z</dcterms:modified>
</cp:coreProperties>
</file>