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64" r:id="rId4"/>
    <p:sldId id="262" r:id="rId5"/>
    <p:sldId id="263" r:id="rId6"/>
    <p:sldId id="257" r:id="rId7"/>
    <p:sldId id="265" r:id="rId8"/>
    <p:sldId id="258" r:id="rId9"/>
    <p:sldId id="259" r:id="rId10"/>
    <p:sldId id="266" r:id="rId11"/>
    <p:sldId id="260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fld id="{21E30B08-971A-4730-86C0-E3A75ED54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80" charset="0"/>
              </a:defRPr>
            </a:lvl1pPr>
          </a:lstStyle>
          <a:p>
            <a:pPr>
              <a:defRPr/>
            </a:pPr>
            <a:fld id="{03E2062B-B727-4AB9-8200-8909BDB41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43400"/>
            <a:ext cx="50323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2150"/>
            <a:ext cx="455295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8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F9E38-EA25-4822-9181-20B9E295FFE5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202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203" name="Rectangle 1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28"/>
          <p:cNvSpPr>
            <a:spLocks/>
          </p:cNvSpPr>
          <p:nvPr/>
        </p:nvSpPr>
        <p:spPr bwMode="auto">
          <a:xfrm>
            <a:off x="-317500" y="730250"/>
            <a:ext cx="97551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" name="Rectangle 1032"/>
          <p:cNvSpPr>
            <a:spLocks noChangeArrowheads="1"/>
          </p:cNvSpPr>
          <p:nvPr/>
        </p:nvSpPr>
        <p:spPr bwMode="auto">
          <a:xfrm>
            <a:off x="457200" y="640080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700" b="1" dirty="0"/>
              <a:t>KTC </a:t>
            </a:r>
            <a:fld id="{CBB0C04D-279C-4786-8281-1732939D3A8B}" type="datetime1">
              <a:rPr lang="en-US" sz="700" b="1"/>
              <a:pPr algn="ctr" eaLnBrk="0" hangingPunct="0">
                <a:defRPr/>
              </a:pPr>
              <a:t>11/23/2009</a:t>
            </a:fld>
            <a:endParaRPr lang="en-US" sz="700" b="1" dirty="0"/>
          </a:p>
        </p:txBody>
      </p:sp>
      <p:sp>
        <p:nvSpPr>
          <p:cNvPr id="6" name="Freeform 1033"/>
          <p:cNvSpPr>
            <a:spLocks/>
          </p:cNvSpPr>
          <p:nvPr/>
        </p:nvSpPr>
        <p:spPr bwMode="auto">
          <a:xfrm flipV="1">
            <a:off x="-309563" y="6016625"/>
            <a:ext cx="9753601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7" name="Rectangle 1084"/>
          <p:cNvSpPr>
            <a:spLocks noChangeArrowheads="1"/>
          </p:cNvSpPr>
          <p:nvPr/>
        </p:nvSpPr>
        <p:spPr bwMode="auto">
          <a:xfrm>
            <a:off x="6586538" y="6019800"/>
            <a:ext cx="21415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0000FF"/>
                </a:solidFill>
              </a:rPr>
              <a:t>MIT Lincoln Laboratory</a:t>
            </a:r>
          </a:p>
        </p:txBody>
      </p:sp>
      <p:pic>
        <p:nvPicPr>
          <p:cNvPr id="8" name="Picture 108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98425"/>
            <a:ext cx="5588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525588"/>
            <a:ext cx="7772400" cy="1565275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02" name="Rectangle 108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  <a:ln w="12700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lnSpc>
                <a:spcPct val="100000"/>
              </a:lnSpc>
              <a:spcBef>
                <a:spcPct val="50000"/>
              </a:spcBef>
              <a:spcAft>
                <a:spcPct val="50000"/>
              </a:spcAft>
              <a:buFontTx/>
              <a:buNone/>
              <a:defRPr sz="2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335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64" tIns="46033" rIns="92064" bIns="460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-317500" y="855663"/>
            <a:ext cx="975518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586538" y="6303963"/>
            <a:ext cx="2141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0000FF"/>
                </a:solidFill>
              </a:rPr>
              <a:t>MIT Lincoln Laboratory</a:t>
            </a:r>
          </a:p>
        </p:txBody>
      </p:sp>
      <p:pic>
        <p:nvPicPr>
          <p:cNvPr id="1030" name="Picture 1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250" y="98425"/>
            <a:ext cx="5588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Freeform 14"/>
          <p:cNvSpPr>
            <a:spLocks/>
          </p:cNvSpPr>
          <p:nvPr/>
        </p:nvSpPr>
        <p:spPr bwMode="auto">
          <a:xfrm flipV="1">
            <a:off x="8763000" y="6248400"/>
            <a:ext cx="914400" cy="182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457200" y="640080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700" b="1" dirty="0"/>
              <a:t>KTC </a:t>
            </a:r>
            <a:fld id="{6EB85C72-F3A7-4CAF-9675-9B45AEB95605}" type="datetime1">
              <a:rPr lang="en-US" sz="700" b="1"/>
              <a:pPr algn="ctr" eaLnBrk="0" hangingPunct="0">
                <a:defRPr/>
              </a:pPr>
              <a:t>11/23/2009</a:t>
            </a:fld>
            <a:endParaRPr lang="en-US" sz="700" b="1" dirty="0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 flipV="1">
            <a:off x="-304800" y="6324600"/>
            <a:ext cx="6859588" cy="106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4" y="0"/>
              </a:cxn>
              <a:cxn ang="0">
                <a:pos x="0" y="0"/>
              </a:cxn>
            </a:cxnLst>
            <a:rect l="0" t="0" r="r" b="b"/>
            <a:pathLst>
              <a:path w="6145" h="1">
                <a:moveTo>
                  <a:pt x="0" y="0"/>
                </a:moveTo>
                <a:lnTo>
                  <a:pt x="6144" y="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0" r:id="rId3"/>
  </p:sldLayoutIdLst>
  <p:hf hdr="0" ftr="0" dt="0"/>
  <p:txStyles>
    <p:titleStyle>
      <a:lvl1pPr algn="ctr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SzPct val="125000"/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41313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</a:defRPr>
      </a:lvl2pPr>
      <a:lvl3pPr marL="1204913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 b="1">
          <a:solidFill>
            <a:schemeClr val="tx1"/>
          </a:solidFill>
          <a:latin typeface="+mn-lt"/>
        </a:defRPr>
      </a:lvl3pPr>
      <a:lvl4pPr marL="1546225" indent="-119063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4pPr>
      <a:lvl5pPr marL="18288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5pPr>
      <a:lvl6pPr marL="22860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6pPr>
      <a:lvl7pPr marL="27432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7pPr>
      <a:lvl8pPr marL="32004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8pPr>
      <a:lvl9pPr marL="36576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gresql.org/" TargetMode="External"/><Relationship Id="rId7" Type="http://schemas.openxmlformats.org/officeDocument/2006/relationships/hyperlink" Target="http://www.postgresonline.com/periodical.php?i_id=17" TargetMode="External"/><Relationship Id="rId2" Type="http://schemas.openxmlformats.org/officeDocument/2006/relationships/hyperlink" Target="http://www.bostongis.com/PrinterFriendly.aspx?content_name=sqlserver2008_postgis_mysql_compa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postgresql.org/wiki/Performance_Optimization" TargetMode="External"/><Relationship Id="rId5" Type="http://schemas.openxmlformats.org/officeDocument/2006/relationships/hyperlink" Target="http://postgis.refractions.net/" TargetMode="External"/><Relationship Id="rId4" Type="http://schemas.openxmlformats.org/officeDocument/2006/relationships/hyperlink" Target="http://wiki.postgresql.org/wiki/Main_Pa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Using Postgres/PostGIS for WFSRI</a:t>
            </a:r>
          </a:p>
        </p:txBody>
      </p:sp>
      <p:sp>
        <p:nvSpPr>
          <p:cNvPr id="7170" name="Text Box 14"/>
          <p:cNvSpPr>
            <a:spLocks noGrp="1" noChangeArrowheads="1"/>
          </p:cNvSpPr>
          <p:nvPr>
            <p:ph type="subTitle" idx="1"/>
          </p:nvPr>
        </p:nvSpPr>
        <p:spPr>
          <a:ln w="9525">
            <a:headEnd/>
            <a:tailEnd/>
          </a:ln>
        </p:spPr>
        <p:txBody>
          <a:bodyPr/>
          <a:lstStyle/>
          <a:p>
            <a:r>
              <a:rPr lang="en-US" smtClean="0"/>
              <a:t>Kajal Claypool, Oliver Newell</a:t>
            </a:r>
          </a:p>
          <a:p>
            <a:r>
              <a:rPr lang="en-US" sz="1800" smtClean="0"/>
              <a:t>19 Nov 2009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Oracle vs Postgres/PostGIS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990600"/>
          <a:ext cx="8686800" cy="3170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832"/>
                <a:gridCol w="2084832"/>
                <a:gridCol w="2258568"/>
                <a:gridCol w="22585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Oracle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Postgres/PostGIS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Impact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Partitioning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Yes together with partitioned indexes for better performance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Base support -- implemented using tables. Unclear whether this would really perform well.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Arial"/>
                          <a:cs typeface="Arial"/>
                        </a:rPr>
                        <a:t>Required for performance and archiving. Could be implemented with</a:t>
                      </a:r>
                      <a:r>
                        <a:rPr lang="en-US" sz="1400" b="0" i="0" u="none" strike="noStrike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  <a:cs typeface="Arial"/>
                        </a:rPr>
                        <a:t>Postgres</a:t>
                      </a:r>
                      <a:r>
                        <a:rPr lang="en-US" sz="1400" b="0" i="0" u="none" strike="noStrike" baseline="0" dirty="0" smtClean="0">
                          <a:latin typeface="Arial"/>
                          <a:cs typeface="Arial"/>
                        </a:rPr>
                        <a:t> Partitioning. Performance impact unclear.</a:t>
                      </a:r>
                      <a:endParaRPr lang="en-US" sz="14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Arial"/>
                          <a:cs typeface="Arial"/>
                        </a:rPr>
                        <a:t>Security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extensive security features, from basic authentication and LDAP integration to Virtual Private Databases. Extensive auditing capabilities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Basic authentication and some LDAP integration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We are not currently using many of the Oracle security features other than basic authentication and authorization. This will likely expand in Version 2 and it is unclear how </a:t>
                      </a:r>
                      <a:r>
                        <a:rPr lang="en-US" sz="1400" b="0" i="0" u="none" strike="noStrike" dirty="0" err="1">
                          <a:latin typeface="Arial"/>
                          <a:cs typeface="Arial"/>
                        </a:rPr>
                        <a:t>Postgres</a:t>
                      </a:r>
                      <a:r>
                        <a:rPr lang="en-US" sz="1400" b="0" i="0" u="none" strike="noStrike" dirty="0">
                          <a:latin typeface="Arial"/>
                          <a:cs typeface="Arial"/>
                        </a:rPr>
                        <a:t> will match up with that.</a:t>
                      </a:r>
                    </a:p>
                  </a:txBody>
                  <a:tcPr marL="12700" marR="12700" marT="1270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Summary/Options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685800" y="1081088"/>
            <a:ext cx="7772400" cy="4481512"/>
          </a:xfrm>
        </p:spPr>
        <p:txBody>
          <a:bodyPr/>
          <a:lstStyle/>
          <a:p>
            <a:pPr marL="457200" indent="-457200"/>
            <a:r>
              <a:rPr lang="en-US" smtClean="0"/>
              <a:t>Using Postgres/PostGIS to support WFS-Subscription conformance is not feasible (would require many man-hours of work)</a:t>
            </a:r>
          </a:p>
          <a:p>
            <a:pPr marL="457200" indent="-457200"/>
            <a:endParaRPr lang="en-US" i="1" smtClean="0"/>
          </a:p>
          <a:p>
            <a:pPr marL="457200" indent="-457200">
              <a:buFontTx/>
              <a:buNone/>
            </a:pPr>
            <a:r>
              <a:rPr lang="en-US" sz="2400" i="1" smtClean="0"/>
              <a:t>Options: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Redo the WFSRI architecture to have layered functionality</a:t>
            </a:r>
          </a:p>
          <a:p>
            <a:pPr marL="1319213" lvl="2" indent="-457200"/>
            <a:r>
              <a:rPr lang="en-US" smtClean="0">
                <a:solidFill>
                  <a:srgbClr val="FF0000"/>
                </a:solidFill>
              </a:rPr>
              <a:t>WFSRI-Basic</a:t>
            </a:r>
            <a:r>
              <a:rPr lang="en-US" smtClean="0"/>
              <a:t>: Supports Read only access. Can be cross DBMS vendor</a:t>
            </a:r>
          </a:p>
          <a:p>
            <a:pPr marL="1319213" lvl="2" indent="-457200"/>
            <a:r>
              <a:rPr lang="en-US" smtClean="0">
                <a:solidFill>
                  <a:srgbClr val="FF0000"/>
                </a:solidFill>
              </a:rPr>
              <a:t>WFSRI-Transaction</a:t>
            </a:r>
            <a:r>
              <a:rPr lang="en-US" smtClean="0"/>
              <a:t>: Supports WFSRI-Basic + Txn Insert. Can be cross DBMS vendor</a:t>
            </a:r>
          </a:p>
          <a:p>
            <a:pPr marL="1319213" lvl="2" indent="-457200"/>
            <a:r>
              <a:rPr lang="en-US" smtClean="0">
                <a:solidFill>
                  <a:srgbClr val="FF0000"/>
                </a:solidFill>
              </a:rPr>
              <a:t>WFSRI-Subscription</a:t>
            </a:r>
            <a:r>
              <a:rPr lang="en-US" smtClean="0"/>
              <a:t>: Supports subscription capability in addition to WFSRI-T. Oracle implementation only!</a:t>
            </a:r>
          </a:p>
          <a:p>
            <a:pPr marL="1319213" lvl="2" indent="-457200"/>
            <a:r>
              <a:rPr lang="en-US" smtClean="0">
                <a:solidFill>
                  <a:srgbClr val="FF0000"/>
                </a:solidFill>
              </a:rPr>
              <a:t>WFSRI-Hybrid</a:t>
            </a:r>
            <a:r>
              <a:rPr lang="en-US" smtClean="0"/>
              <a:t>: Supports WFS-T and JMS based subscription layer with no spatial and temporal subsetting for subscriptions.</a:t>
            </a:r>
          </a:p>
          <a:p>
            <a:pPr marL="976313" lvl="1" indent="-457200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 startAt="2"/>
            </a:pPr>
            <a:r>
              <a:rPr lang="en-US" smtClean="0"/>
              <a:t>Use </a:t>
            </a:r>
            <a:r>
              <a:rPr lang="en-US" i="1" smtClean="0"/>
              <a:t>GeoServer </a:t>
            </a:r>
            <a:r>
              <a:rPr lang="en-US" smtClean="0"/>
              <a:t>or </a:t>
            </a:r>
            <a:r>
              <a:rPr lang="en-US" i="1" smtClean="0"/>
              <a:t>Deegree </a:t>
            </a:r>
            <a:r>
              <a:rPr lang="en-US" smtClean="0"/>
              <a:t>open source WFS implementations for WFS-T and use JMS for subscriptions. WFSRI-hybrid constraints apply. </a:t>
            </a:r>
          </a:p>
          <a:p>
            <a:pPr marL="1319213" lvl="2" indent="-457200"/>
            <a:r>
              <a:rPr lang="en-US" smtClean="0"/>
              <a:t>Performance and other issues do exist for the open source implementation</a:t>
            </a:r>
          </a:p>
          <a:p>
            <a:pPr marL="457200" indent="-457200">
              <a:buFontTx/>
              <a:buNone/>
            </a:pPr>
            <a:endParaRPr lang="en-US" smtClean="0"/>
          </a:p>
          <a:p>
            <a:pPr marL="457200" indent="-457200">
              <a:buFontTx/>
              <a:buAutoNum type="arabicPeriod" startAt="2"/>
            </a:pPr>
            <a:r>
              <a:rPr lang="en-US" smtClean="0"/>
              <a:t>Use Oracle Express – Oracle’s free version</a:t>
            </a:r>
          </a:p>
          <a:p>
            <a:pPr marL="976313" lvl="1" indent="-457200"/>
            <a:r>
              <a:rPr lang="en-US" smtClean="0"/>
              <a:t>Does not support Oracle Spatial but has a free version “Oracle Locator”</a:t>
            </a:r>
          </a:p>
          <a:p>
            <a:pPr marL="976313" lvl="1" indent="-457200"/>
            <a:r>
              <a:rPr lang="en-US" smtClean="0"/>
              <a:t>Functionality equivalent to PostGIS</a:t>
            </a:r>
          </a:p>
          <a:p>
            <a:pPr marL="976313" lvl="1" indent="-457200"/>
            <a:r>
              <a:rPr lang="en-US" smtClean="0"/>
              <a:t>Supports Advanced queues </a:t>
            </a:r>
            <a:r>
              <a:rPr lang="en-US" smtClean="0">
                <a:sym typeface="Wingdings" pitchFamily="2" charset="2"/>
              </a:rPr>
              <a:t> can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support WFSRI-Subscription</a:t>
            </a:r>
            <a:r>
              <a:rPr lang="en-US" smtClean="0">
                <a:sym typeface="Wingdings" pitchFamily="2" charset="2"/>
              </a:rPr>
              <a:t> but with 2D geometries only. Volumetric analysis will likely not be supported.</a:t>
            </a:r>
          </a:p>
          <a:p>
            <a:pPr marL="976313" lvl="1" indent="-457200"/>
            <a:r>
              <a:rPr lang="en-US" smtClean="0">
                <a:sym typeface="Wingdings" pitchFamily="2" charset="2"/>
              </a:rPr>
              <a:t>Partitioning will not be supported</a:t>
            </a:r>
          </a:p>
          <a:p>
            <a:pPr marL="976313" lvl="1" indent="-457200"/>
            <a:r>
              <a:rPr lang="en-US" smtClean="0">
                <a:sym typeface="Wingdings" pitchFamily="2" charset="2"/>
              </a:rPr>
              <a:t>Security is scaled down</a:t>
            </a:r>
            <a:endParaRPr lang="en-US" smtClean="0"/>
          </a:p>
          <a:p>
            <a:pPr marL="457200" indent="-457200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http://www.bostongis.com/PrinterFriendly.aspx?content_name=sqlserver2008_postgis_mysql_compare</a:t>
            </a:r>
            <a:endParaRPr lang="en-US" smtClean="0"/>
          </a:p>
          <a:p>
            <a:r>
              <a:rPr lang="en-US" b="0" u="sng" smtClean="0">
                <a:hlinkClick r:id="rId3"/>
              </a:rPr>
              <a:t>http://www.postgresql.org/</a:t>
            </a:r>
            <a:r>
              <a:rPr lang="en-US" smtClean="0"/>
              <a:t> </a:t>
            </a:r>
          </a:p>
          <a:p>
            <a:r>
              <a:rPr lang="en-US" b="0" u="sng" smtClean="0">
                <a:hlinkClick r:id="rId4"/>
              </a:rPr>
              <a:t>http://wiki.postgresql.org/wiki/Main_Page</a:t>
            </a:r>
            <a:r>
              <a:rPr lang="en-US" smtClean="0"/>
              <a:t> </a:t>
            </a:r>
          </a:p>
          <a:p>
            <a:r>
              <a:rPr lang="en-US" b="0" u="sng" smtClean="0">
                <a:hlinkClick r:id="rId5"/>
              </a:rPr>
              <a:t>http://postgis.refractions.net/</a:t>
            </a:r>
            <a:r>
              <a:rPr lang="en-US" smtClean="0"/>
              <a:t> </a:t>
            </a:r>
          </a:p>
          <a:p>
            <a:r>
              <a:rPr lang="en-US" b="0" u="sng" smtClean="0">
                <a:hlinkClick r:id="rId6"/>
              </a:rPr>
              <a:t>http://wiki.postgresql.org/wiki/Performance_Optimization</a:t>
            </a:r>
            <a:r>
              <a:rPr lang="en-US" smtClean="0"/>
              <a:t> </a:t>
            </a:r>
          </a:p>
          <a:p>
            <a:r>
              <a:rPr lang="en-US" smtClean="0">
                <a:hlinkClick r:id="rId7"/>
              </a:rPr>
              <a:t>http://www.postgresonline.com/periodical.php?i_id=17</a:t>
            </a:r>
            <a:endParaRPr lang="en-US" smtClean="0"/>
          </a:p>
          <a:p>
            <a:pPr lvl="1"/>
            <a:r>
              <a:rPr lang="en-US" smtClean="0"/>
              <a:t>There is an accompanying video that also does a comparison between Oracle Spatial and PostGIS (http://blip.tv/file/2795843/)</a:t>
            </a:r>
          </a:p>
          <a:p>
            <a:pPr lvl="1"/>
            <a:r>
              <a:rPr lang="en-US" smtClean="0"/>
              <a:t>Interesting take: not one or the other but maybe both!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WFS Specification at a Glance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10200"/>
          </a:xfrm>
        </p:spPr>
        <p:txBody>
          <a:bodyPr/>
          <a:lstStyle/>
          <a:p>
            <a:r>
              <a:rPr lang="en-US" smtClean="0"/>
              <a:t>Basic WFS:</a:t>
            </a:r>
          </a:p>
          <a:p>
            <a:pPr lvl="1"/>
            <a:r>
              <a:rPr lang="en-US" smtClean="0"/>
              <a:t>“Read-only”</a:t>
            </a:r>
          </a:p>
          <a:p>
            <a:pPr lvl="1"/>
            <a:r>
              <a:rPr lang="en-US" smtClean="0"/>
              <a:t>Disseminates geographic features and associated attributes for analysis and display</a:t>
            </a:r>
          </a:p>
          <a:p>
            <a:pPr lvl="1"/>
            <a:r>
              <a:rPr lang="en-US" smtClean="0"/>
              <a:t>Supported Operations:</a:t>
            </a:r>
          </a:p>
          <a:p>
            <a:pPr lvl="2"/>
            <a:r>
              <a:rPr lang="en-US" b="0" i="1" smtClean="0"/>
              <a:t>getCapabilities</a:t>
            </a:r>
            <a:r>
              <a:rPr lang="en-US" smtClean="0"/>
              <a:t> – retrieves a listing of services offered by a given server</a:t>
            </a:r>
          </a:p>
          <a:p>
            <a:pPr lvl="2"/>
            <a:r>
              <a:rPr lang="en-US" b="0" i="1" smtClean="0"/>
              <a:t>describeFeatureType</a:t>
            </a:r>
            <a:r>
              <a:rPr lang="en-US" smtClean="0"/>
              <a:t> – retrieves a description of the available feature types</a:t>
            </a:r>
          </a:p>
          <a:p>
            <a:pPr lvl="2"/>
            <a:r>
              <a:rPr lang="en-US" b="0" i="1" smtClean="0"/>
              <a:t>getFeature</a:t>
            </a:r>
            <a:r>
              <a:rPr lang="en-US" smtClean="0"/>
              <a:t> – retrieve a collection of features from a given feature type (Filtered or not)</a:t>
            </a:r>
          </a:p>
          <a:p>
            <a:pPr lvl="2"/>
            <a:r>
              <a:rPr lang="en-US" smtClean="0"/>
              <a:t>** Supports OGC Filter Specification</a:t>
            </a:r>
          </a:p>
          <a:p>
            <a:pPr lvl="2"/>
            <a:endParaRPr lang="en-US" smtClean="0"/>
          </a:p>
          <a:p>
            <a:r>
              <a:rPr lang="en-US" smtClean="0"/>
              <a:t>Transactional WFS (WFS-T)</a:t>
            </a:r>
          </a:p>
          <a:p>
            <a:pPr lvl="1"/>
            <a:r>
              <a:rPr lang="en-US" smtClean="0"/>
              <a:t>Supports Basic WFS + CRUD operations on geographic feature instances</a:t>
            </a:r>
          </a:p>
          <a:p>
            <a:pPr lvl="2"/>
            <a:r>
              <a:rPr lang="en-US" smtClean="0"/>
              <a:t>Insert</a:t>
            </a:r>
          </a:p>
          <a:p>
            <a:pPr lvl="2"/>
            <a:r>
              <a:rPr lang="en-US" smtClean="0"/>
              <a:t>Update </a:t>
            </a:r>
          </a:p>
          <a:p>
            <a:pPr lvl="2"/>
            <a:r>
              <a:rPr lang="en-US" smtClean="0"/>
              <a:t>Delete</a:t>
            </a:r>
          </a:p>
          <a:p>
            <a:pPr>
              <a:buFontTx/>
              <a:buNone/>
            </a:pPr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NNEW – WFS Extension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Subscription WFS</a:t>
            </a:r>
          </a:p>
          <a:p>
            <a:pPr lvl="1"/>
            <a:r>
              <a:rPr lang="en-US" smtClean="0"/>
              <a:t>Supports Transactional WFS + subscription capabilities</a:t>
            </a:r>
          </a:p>
          <a:p>
            <a:pPr lvl="1"/>
            <a:r>
              <a:rPr lang="en-US" smtClean="0"/>
              <a:t>Operations supported</a:t>
            </a:r>
          </a:p>
          <a:p>
            <a:pPr lvl="2"/>
            <a:r>
              <a:rPr lang="en-US" b="0" i="1" smtClean="0"/>
              <a:t>subscribe </a:t>
            </a:r>
            <a:r>
              <a:rPr lang="en-US" smtClean="0"/>
              <a:t>– sets up a subscription to receive a collection of features from a given feature type (Filtered or not)</a:t>
            </a:r>
          </a:p>
          <a:p>
            <a:pPr lvl="2"/>
            <a:r>
              <a:rPr lang="en-US" smtClean="0"/>
              <a:t>** Supports OGC Filter Specification</a:t>
            </a:r>
          </a:p>
          <a:p>
            <a:pPr lvl="2"/>
            <a:r>
              <a:rPr lang="en-US" b="0" i="1" smtClean="0"/>
              <a:t>subscribeResponse </a:t>
            </a:r>
            <a:r>
              <a:rPr lang="en-US" smtClean="0"/>
              <a:t>– pushes filtered features from a given feature type to the subscriber</a:t>
            </a:r>
          </a:p>
          <a:p>
            <a:pPr lvl="2"/>
            <a:r>
              <a:rPr lang="en-US" smtClean="0"/>
              <a:t>** cannot be invoked by the user. 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Rounded Rectangle 303"/>
          <p:cNvSpPr/>
          <p:nvPr/>
        </p:nvSpPr>
        <p:spPr bwMode="auto">
          <a:xfrm>
            <a:off x="2566988" y="2492375"/>
            <a:ext cx="3833812" cy="2079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NNEW WFSRI Architecture</a:t>
            </a:r>
          </a:p>
        </p:txBody>
      </p:sp>
      <p:sp>
        <p:nvSpPr>
          <p:cNvPr id="4" name="Flowchart: Magnetic Disk 3"/>
          <p:cNvSpPr/>
          <p:nvPr/>
        </p:nvSpPr>
        <p:spPr bwMode="auto">
          <a:xfrm>
            <a:off x="3667125" y="4630738"/>
            <a:ext cx="1930400" cy="1770062"/>
          </a:xfrm>
          <a:prstGeom prst="flowChartMagneticDisk">
            <a:avLst/>
          </a:prstGeom>
          <a:solidFill>
            <a:srgbClr val="FFD96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0" hangingPunct="0">
              <a:lnSpc>
                <a:spcPts val="1000"/>
              </a:lnSpc>
              <a:defRPr/>
            </a:pPr>
            <a:endParaRPr lang="en-US" sz="1200" dirty="0"/>
          </a:p>
          <a:p>
            <a:pPr algn="ctr" eaLnBrk="0" hangingPunct="0">
              <a:lnSpc>
                <a:spcPts val="1000"/>
              </a:lnSpc>
              <a:defRPr/>
            </a:pPr>
            <a:r>
              <a:rPr lang="en-US" sz="1200" dirty="0"/>
              <a:t>Data Store</a:t>
            </a:r>
          </a:p>
        </p:txBody>
      </p:sp>
      <p:sp>
        <p:nvSpPr>
          <p:cNvPr id="8" name="Left-Right-Up Arrow 7"/>
          <p:cNvSpPr/>
          <p:nvPr/>
        </p:nvSpPr>
        <p:spPr bwMode="auto">
          <a:xfrm flipV="1">
            <a:off x="2598291" y="2787445"/>
            <a:ext cx="3802509" cy="1781856"/>
          </a:xfrm>
          <a:prstGeom prst="leftRightUpArrow">
            <a:avLst/>
          </a:prstGeom>
          <a:solidFill>
            <a:srgbClr val="FFFFCC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prst="relaxedInset"/>
          </a:sp3d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11271" name="Picture 4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13" y="1217613"/>
            <a:ext cx="114935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00038" y="2747963"/>
            <a:ext cx="1887537" cy="1262062"/>
          </a:xfrm>
          <a:prstGeom prst="rect">
            <a:avLst/>
          </a:prstGeom>
          <a:solidFill>
            <a:srgbClr val="CCFFCC">
              <a:alpha val="43000"/>
            </a:srgbClr>
          </a:solidFill>
          <a:ln w="38100">
            <a:solidFill>
              <a:schemeClr val="accent2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00" dirty="0"/>
              <a:t>&lt;</a:t>
            </a:r>
            <a:r>
              <a:rPr lang="en-US" sz="400" dirty="0" err="1"/>
              <a:t>wfs:featureCollection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endParaRPr lang="en-US" sz="400" dirty="0"/>
          </a:p>
          <a:p>
            <a:pPr eaLnBrk="0" hangingPunct="0">
              <a:defRPr/>
            </a:pPr>
            <a:r>
              <a:rPr lang="en-US" sz="400" dirty="0"/>
              <a:t>&lt;</a:t>
            </a:r>
            <a:r>
              <a:rPr lang="en-US" sz="400" dirty="0" err="1"/>
              <a:t>nawx:LightningFlash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="id5" 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wx:observationTime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</a:t>
            </a:r>
            <a:r>
              <a:rPr lang="en-US" sz="400" dirty="0" err="1"/>
              <a:t>gml:TimeInstant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="id6"&gt;</a:t>
            </a:r>
          </a:p>
          <a:p>
            <a:pPr eaLnBrk="0" hangingPunct="0">
              <a:defRPr/>
            </a:pPr>
            <a:r>
              <a:rPr lang="en-US" sz="400" dirty="0"/>
              <a:t>       	&lt;</a:t>
            </a:r>
            <a:r>
              <a:rPr lang="en-US" sz="400" dirty="0" err="1"/>
              <a:t>gml:timePosition</a:t>
            </a:r>
            <a:r>
              <a:rPr lang="en-US" sz="400" dirty="0"/>
              <a:t>&gt;2008-07-09T03:54:25Z&lt;/</a:t>
            </a:r>
            <a:r>
              <a:rPr lang="en-US" sz="400" dirty="0" err="1"/>
              <a:t>gml:timePosition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&lt;/</a:t>
            </a:r>
            <a:r>
              <a:rPr lang="en-US" sz="400" dirty="0" err="1"/>
              <a:t>gml:TimeInstant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&lt;/</a:t>
            </a:r>
            <a:r>
              <a:rPr lang="en-US" sz="400" dirty="0" err="1"/>
              <a:t>wx:observationTime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nawx:strength</a:t>
            </a:r>
            <a:r>
              <a:rPr lang="en-US" sz="400" dirty="0"/>
              <a:t> </a:t>
            </a:r>
            <a:r>
              <a:rPr lang="en-US" sz="400" dirty="0" err="1"/>
              <a:t>uom</a:t>
            </a:r>
            <a:r>
              <a:rPr lang="en-US" sz="400" dirty="0"/>
              <a:t>="kA"&gt;-30.0&lt;/</a:t>
            </a:r>
            <a:r>
              <a:rPr lang="en-US" sz="400" dirty="0" err="1"/>
              <a:t>nawx:strength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nawx:numStrokes</a:t>
            </a:r>
            <a:r>
              <a:rPr lang="en-US" sz="400" dirty="0"/>
              <a:t>&gt;3&lt;/</a:t>
            </a:r>
            <a:r>
              <a:rPr lang="en-US" sz="400" dirty="0" err="1"/>
              <a:t>nawx:numStrokes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nawx:geometry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</a:t>
            </a:r>
            <a:r>
              <a:rPr lang="en-US" sz="400" dirty="0" err="1"/>
              <a:t>gml:Point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="id7" </a:t>
            </a:r>
            <a:r>
              <a:rPr lang="en-US" sz="400" dirty="0" err="1"/>
              <a:t>srsName</a:t>
            </a:r>
            <a:r>
              <a:rPr lang="en-US" sz="400" dirty="0"/>
              <a:t>="</a:t>
            </a:r>
            <a:r>
              <a:rPr lang="en-US" sz="400" dirty="0" err="1"/>
              <a:t>urn:ogc:def:crs:EPSG</a:t>
            </a:r>
            <a:r>
              <a:rPr lang="en-US" sz="400" dirty="0"/>
              <a:t>::4326" </a:t>
            </a:r>
            <a:r>
              <a:rPr lang="en-US" sz="400" dirty="0" err="1"/>
              <a:t>srsDimension</a:t>
            </a:r>
            <a:r>
              <a:rPr lang="en-US" sz="400" dirty="0"/>
              <a:t>="2"&gt;</a:t>
            </a:r>
          </a:p>
          <a:p>
            <a:pPr eaLnBrk="0" hangingPunct="0">
              <a:defRPr/>
            </a:pPr>
            <a:r>
              <a:rPr lang="en-US" sz="400" dirty="0"/>
              <a:t>      	&lt;</a:t>
            </a:r>
            <a:r>
              <a:rPr lang="en-US" sz="400" dirty="0" err="1"/>
              <a:t>gml:pos</a:t>
            </a:r>
            <a:r>
              <a:rPr lang="en-US" sz="400" dirty="0"/>
              <a:t>&gt;38.611629486083984 -81.6015625&lt;/</a:t>
            </a:r>
            <a:r>
              <a:rPr lang="en-US" sz="400" dirty="0" err="1"/>
              <a:t>gml:pos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 &lt;/</a:t>
            </a:r>
            <a:r>
              <a:rPr lang="en-US" sz="400" dirty="0" err="1"/>
              <a:t>gml:Point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&lt;/</a:t>
            </a:r>
            <a:r>
              <a:rPr lang="en-US" sz="400" dirty="0" err="1"/>
              <a:t>nawx:geometry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&lt;/</a:t>
            </a:r>
            <a:r>
              <a:rPr lang="en-US" sz="400" dirty="0" err="1"/>
              <a:t>nawx:LightningFlash</a:t>
            </a:r>
            <a:r>
              <a:rPr lang="en-US" sz="400" dirty="0"/>
              <a:t>&gt;</a:t>
            </a: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504825" y="3235325"/>
            <a:ext cx="15017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XML Over HTTP</a:t>
            </a:r>
          </a:p>
        </p:txBody>
      </p:sp>
      <p:sp>
        <p:nvSpPr>
          <p:cNvPr id="12" name="Down Arrow 11"/>
          <p:cNvSpPr/>
          <p:nvPr/>
        </p:nvSpPr>
        <p:spPr bwMode="auto">
          <a:xfrm>
            <a:off x="1024570" y="2339619"/>
            <a:ext cx="277090" cy="3810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3" name="Right Arrow 12"/>
          <p:cNvSpPr/>
          <p:nvPr/>
        </p:nvSpPr>
        <p:spPr bwMode="auto">
          <a:xfrm>
            <a:off x="2235055" y="3025322"/>
            <a:ext cx="332509" cy="35329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1280" name="TextBox 13"/>
          <p:cNvSpPr txBox="1">
            <a:spLocks noChangeArrowheads="1"/>
          </p:cNvSpPr>
          <p:nvPr/>
        </p:nvSpPr>
        <p:spPr bwMode="auto">
          <a:xfrm>
            <a:off x="3438525" y="3030538"/>
            <a:ext cx="2206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/>
              <a:t>WFS – Real Time Access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871788" y="3165475"/>
            <a:ext cx="96837" cy="103188"/>
          </a:xfrm>
          <a:prstGeom prst="rect">
            <a:avLst/>
          </a:prstGeom>
          <a:solidFill>
            <a:srgbClr val="CCFFCC"/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4475163" y="3505200"/>
            <a:ext cx="96837" cy="103188"/>
          </a:xfrm>
          <a:prstGeom prst="rect">
            <a:avLst/>
          </a:prstGeom>
          <a:solidFill>
            <a:srgbClr val="CCFFCC"/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23100" y="2944813"/>
            <a:ext cx="1887538" cy="1262062"/>
          </a:xfrm>
          <a:prstGeom prst="rect">
            <a:avLst/>
          </a:prstGeom>
          <a:solidFill>
            <a:srgbClr val="CCFFCC">
              <a:alpha val="43000"/>
            </a:srgbClr>
          </a:solidFill>
          <a:ln w="38100">
            <a:solidFill>
              <a:schemeClr val="accent2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400" dirty="0"/>
              <a:t>&lt;</a:t>
            </a:r>
            <a:r>
              <a:rPr lang="en-US" sz="400" dirty="0" err="1"/>
              <a:t>wfs:featureCollection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endParaRPr lang="en-US" sz="400" dirty="0"/>
          </a:p>
          <a:p>
            <a:pPr eaLnBrk="0" hangingPunct="0">
              <a:defRPr/>
            </a:pPr>
            <a:r>
              <a:rPr lang="en-US" sz="400" dirty="0"/>
              <a:t>&lt;</a:t>
            </a:r>
            <a:r>
              <a:rPr lang="en-US" sz="400" dirty="0" err="1"/>
              <a:t>nawx:LightningFlash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="id5" 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wx:observationTime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</a:t>
            </a:r>
            <a:r>
              <a:rPr lang="en-US" sz="400" dirty="0" err="1"/>
              <a:t>gml:TimeInstant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="id6"&gt;</a:t>
            </a:r>
          </a:p>
          <a:p>
            <a:pPr eaLnBrk="0" hangingPunct="0">
              <a:defRPr/>
            </a:pPr>
            <a:r>
              <a:rPr lang="en-US" sz="400" dirty="0"/>
              <a:t>       	&lt;</a:t>
            </a:r>
            <a:r>
              <a:rPr lang="en-US" sz="400" dirty="0" err="1"/>
              <a:t>gml:timePosition</a:t>
            </a:r>
            <a:r>
              <a:rPr lang="en-US" sz="400" dirty="0"/>
              <a:t>&gt;2008-07-09T03:54:25Z&lt;/</a:t>
            </a:r>
            <a:r>
              <a:rPr lang="en-US" sz="400" dirty="0" err="1"/>
              <a:t>gml:timePosition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&lt;/</a:t>
            </a:r>
            <a:r>
              <a:rPr lang="en-US" sz="400" dirty="0" err="1"/>
              <a:t>gml:TimeInstant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&lt;/</a:t>
            </a:r>
            <a:r>
              <a:rPr lang="en-US" sz="400" dirty="0" err="1"/>
              <a:t>wx:observationTime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nawx:strength</a:t>
            </a:r>
            <a:r>
              <a:rPr lang="en-US" sz="400" dirty="0"/>
              <a:t> </a:t>
            </a:r>
            <a:r>
              <a:rPr lang="en-US" sz="400" dirty="0" err="1"/>
              <a:t>uom</a:t>
            </a:r>
            <a:r>
              <a:rPr lang="en-US" sz="400" dirty="0"/>
              <a:t>="kA"&gt;-30.0&lt;/</a:t>
            </a:r>
            <a:r>
              <a:rPr lang="en-US" sz="400" dirty="0" err="1"/>
              <a:t>nawx:strength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nawx:numStrokes</a:t>
            </a:r>
            <a:r>
              <a:rPr lang="en-US" sz="400" dirty="0"/>
              <a:t>&gt;3&lt;/</a:t>
            </a:r>
            <a:r>
              <a:rPr lang="en-US" sz="400" dirty="0" err="1"/>
              <a:t>nawx:numStrokes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</a:t>
            </a:r>
            <a:r>
              <a:rPr lang="en-US" sz="400" dirty="0" err="1"/>
              <a:t>nawx:geometry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&lt;</a:t>
            </a:r>
            <a:r>
              <a:rPr lang="en-US" sz="400" dirty="0" err="1"/>
              <a:t>gml:Point</a:t>
            </a:r>
            <a:r>
              <a:rPr lang="en-US" sz="400" dirty="0"/>
              <a:t> </a:t>
            </a:r>
            <a:r>
              <a:rPr lang="en-US" sz="400" dirty="0" err="1"/>
              <a:t>gml:id</a:t>
            </a:r>
            <a:r>
              <a:rPr lang="en-US" sz="400" dirty="0"/>
              <a:t>="id7" </a:t>
            </a:r>
            <a:r>
              <a:rPr lang="en-US" sz="400" dirty="0" err="1"/>
              <a:t>srsName</a:t>
            </a:r>
            <a:r>
              <a:rPr lang="en-US" sz="400" dirty="0"/>
              <a:t>="</a:t>
            </a:r>
            <a:r>
              <a:rPr lang="en-US" sz="400" dirty="0" err="1"/>
              <a:t>urn:ogc:def:crs:EPSG</a:t>
            </a:r>
            <a:r>
              <a:rPr lang="en-US" sz="400" dirty="0"/>
              <a:t>::4326" </a:t>
            </a:r>
            <a:r>
              <a:rPr lang="en-US" sz="400" dirty="0" err="1"/>
              <a:t>srsDimension</a:t>
            </a:r>
            <a:r>
              <a:rPr lang="en-US" sz="400" dirty="0"/>
              <a:t>="2"&gt;</a:t>
            </a:r>
          </a:p>
          <a:p>
            <a:pPr eaLnBrk="0" hangingPunct="0">
              <a:defRPr/>
            </a:pPr>
            <a:r>
              <a:rPr lang="en-US" sz="400" dirty="0"/>
              <a:t>      	&lt;</a:t>
            </a:r>
            <a:r>
              <a:rPr lang="en-US" sz="400" dirty="0" err="1"/>
              <a:t>gml:pos</a:t>
            </a:r>
            <a:r>
              <a:rPr lang="en-US" sz="400" dirty="0"/>
              <a:t>&gt;38.611629486083984 -81.6015625&lt;/</a:t>
            </a:r>
            <a:r>
              <a:rPr lang="en-US" sz="400" dirty="0" err="1"/>
              <a:t>gml:pos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         &lt;/</a:t>
            </a:r>
            <a:r>
              <a:rPr lang="en-US" sz="400" dirty="0" err="1"/>
              <a:t>gml:Point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           &lt;/</a:t>
            </a:r>
            <a:r>
              <a:rPr lang="en-US" sz="400" dirty="0" err="1"/>
              <a:t>nawx:geometry</a:t>
            </a:r>
            <a:r>
              <a:rPr lang="en-US" sz="400" dirty="0"/>
              <a:t>&gt;</a:t>
            </a:r>
          </a:p>
          <a:p>
            <a:pPr eaLnBrk="0" hangingPunct="0">
              <a:defRPr/>
            </a:pPr>
            <a:r>
              <a:rPr lang="en-US" sz="400" dirty="0"/>
              <a:t>&lt;/</a:t>
            </a:r>
            <a:r>
              <a:rPr lang="en-US" sz="400" dirty="0" err="1"/>
              <a:t>nawx:LightningFlash</a:t>
            </a:r>
            <a:r>
              <a:rPr lang="en-US" sz="400" dirty="0"/>
              <a:t>&gt;</a:t>
            </a:r>
          </a:p>
        </p:txBody>
      </p:sp>
      <p:pic>
        <p:nvPicPr>
          <p:cNvPr id="11284" name="Picture 19" descr="lightn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1663" y="1035050"/>
            <a:ext cx="189706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5" name="TextBox 20"/>
          <p:cNvSpPr txBox="1">
            <a:spLocks noChangeArrowheads="1"/>
          </p:cNvSpPr>
          <p:nvPr/>
        </p:nvSpPr>
        <p:spPr bwMode="auto">
          <a:xfrm>
            <a:off x="7494588" y="1524000"/>
            <a:ext cx="1092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/>
              <a:t>WFS Client</a:t>
            </a:r>
          </a:p>
        </p:txBody>
      </p:sp>
      <p:sp>
        <p:nvSpPr>
          <p:cNvPr id="22" name="Up Arrow 21"/>
          <p:cNvSpPr/>
          <p:nvPr/>
        </p:nvSpPr>
        <p:spPr bwMode="auto">
          <a:xfrm>
            <a:off x="7816645" y="2455606"/>
            <a:ext cx="302342" cy="420329"/>
          </a:xfrm>
          <a:prstGeom prst="upArrow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1289" name="TextBox 22"/>
          <p:cNvSpPr txBox="1">
            <a:spLocks noChangeArrowheads="1"/>
          </p:cNvSpPr>
          <p:nvPr/>
        </p:nvSpPr>
        <p:spPr bwMode="auto">
          <a:xfrm>
            <a:off x="4881563" y="3621088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WFS-Archiving</a:t>
            </a:r>
          </a:p>
        </p:txBody>
      </p:sp>
      <p:sp>
        <p:nvSpPr>
          <p:cNvPr id="24" name="Left-Right Arrow 23"/>
          <p:cNvSpPr/>
          <p:nvPr/>
        </p:nvSpPr>
        <p:spPr bwMode="auto">
          <a:xfrm>
            <a:off x="5773995" y="5169304"/>
            <a:ext cx="966020" cy="346587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1293" name="TextBox 24"/>
          <p:cNvSpPr txBox="1">
            <a:spLocks noChangeArrowheads="1"/>
          </p:cNvSpPr>
          <p:nvPr/>
        </p:nvSpPr>
        <p:spPr bwMode="auto">
          <a:xfrm>
            <a:off x="6046788" y="1851025"/>
            <a:ext cx="8286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100"/>
              <a:t>Real Time</a:t>
            </a:r>
          </a:p>
          <a:p>
            <a:pPr algn="ctr" eaLnBrk="0" hangingPunct="0"/>
            <a:r>
              <a:rPr lang="en-US" sz="1100"/>
              <a:t>Client</a:t>
            </a:r>
          </a:p>
        </p:txBody>
      </p:sp>
      <p:sp>
        <p:nvSpPr>
          <p:cNvPr id="11294" name="TextBox 25"/>
          <p:cNvSpPr txBox="1">
            <a:spLocks noChangeArrowheads="1"/>
          </p:cNvSpPr>
          <p:nvPr/>
        </p:nvSpPr>
        <p:spPr bwMode="auto">
          <a:xfrm>
            <a:off x="1588" y="2151063"/>
            <a:ext cx="7747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100"/>
              <a:t>Data </a:t>
            </a:r>
          </a:p>
          <a:p>
            <a:pPr algn="ctr" eaLnBrk="0" hangingPunct="0"/>
            <a:r>
              <a:rPr lang="en-US" sz="1100"/>
              <a:t>Publisher</a:t>
            </a:r>
          </a:p>
        </p:txBody>
      </p:sp>
      <p:pic>
        <p:nvPicPr>
          <p:cNvPr id="11295" name="Picture 4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3738" y="4724400"/>
            <a:ext cx="1149350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6" name="TextBox 27"/>
          <p:cNvSpPr txBox="1">
            <a:spLocks noChangeArrowheads="1"/>
          </p:cNvSpPr>
          <p:nvPr/>
        </p:nvSpPr>
        <p:spPr bwMode="auto">
          <a:xfrm>
            <a:off x="6910388" y="5848350"/>
            <a:ext cx="1685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Asynchronous Access</a:t>
            </a:r>
          </a:p>
        </p:txBody>
      </p:sp>
      <p:grpSp>
        <p:nvGrpSpPr>
          <p:cNvPr id="11297" name="Group 895"/>
          <p:cNvGrpSpPr>
            <a:grpSpLocks/>
          </p:cNvGrpSpPr>
          <p:nvPr/>
        </p:nvGrpSpPr>
        <p:grpSpPr bwMode="auto">
          <a:xfrm>
            <a:off x="3941763" y="5389563"/>
            <a:ext cx="1216025" cy="1028700"/>
            <a:chOff x="1143000" y="4762457"/>
            <a:chExt cx="1628454" cy="1828880"/>
          </a:xfrm>
        </p:grpSpPr>
        <p:grpSp>
          <p:nvGrpSpPr>
            <p:cNvPr id="5" name="Group 392"/>
            <p:cNvGrpSpPr/>
            <p:nvPr/>
          </p:nvGrpSpPr>
          <p:grpSpPr>
            <a:xfrm>
              <a:off x="1690721" y="4914855"/>
              <a:ext cx="1080733" cy="1072983"/>
              <a:chOff x="3007239" y="511367"/>
              <a:chExt cx="2211917" cy="3168255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90" name="Rounded Rectangle 289"/>
              <p:cNvSpPr/>
              <p:nvPr/>
            </p:nvSpPr>
            <p:spPr bwMode="auto">
              <a:xfrm>
                <a:off x="3007239" y="930477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1" name="Rounded Rectangle 290"/>
              <p:cNvSpPr/>
              <p:nvPr/>
            </p:nvSpPr>
            <p:spPr bwMode="auto">
              <a:xfrm>
                <a:off x="3083439" y="511367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2" name="Rounded Rectangle 291"/>
              <p:cNvSpPr/>
              <p:nvPr/>
            </p:nvSpPr>
            <p:spPr bwMode="auto">
              <a:xfrm>
                <a:off x="3083439" y="739972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3" name="Rounded Rectangle 292"/>
              <p:cNvSpPr/>
              <p:nvPr/>
            </p:nvSpPr>
            <p:spPr bwMode="auto">
              <a:xfrm>
                <a:off x="3083439" y="968571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4" name="Rounded Rectangle 293"/>
              <p:cNvSpPr/>
              <p:nvPr/>
            </p:nvSpPr>
            <p:spPr bwMode="auto">
              <a:xfrm>
                <a:off x="3083439" y="1349572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5" name="Rounded Rectangle 294"/>
              <p:cNvSpPr/>
              <p:nvPr/>
            </p:nvSpPr>
            <p:spPr bwMode="auto">
              <a:xfrm>
                <a:off x="3921639" y="511372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6" name="Rounded Rectangle 295"/>
              <p:cNvSpPr/>
              <p:nvPr/>
            </p:nvSpPr>
            <p:spPr bwMode="auto">
              <a:xfrm>
                <a:off x="3921639" y="739972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7" name="Rounded Rectangle 296"/>
              <p:cNvSpPr/>
              <p:nvPr/>
            </p:nvSpPr>
            <p:spPr bwMode="auto">
              <a:xfrm>
                <a:off x="3921639" y="968571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8" name="Rounded Rectangle 297"/>
              <p:cNvSpPr/>
              <p:nvPr/>
            </p:nvSpPr>
            <p:spPr bwMode="auto">
              <a:xfrm>
                <a:off x="3921639" y="1349571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99" name="Rounded Rectangle 298"/>
              <p:cNvSpPr/>
              <p:nvPr/>
            </p:nvSpPr>
            <p:spPr bwMode="auto">
              <a:xfrm>
                <a:off x="4378840" y="511372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300" name="Rounded Rectangle 299"/>
              <p:cNvSpPr/>
              <p:nvPr/>
            </p:nvSpPr>
            <p:spPr bwMode="auto">
              <a:xfrm>
                <a:off x="4378840" y="739972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301" name="Rounded Rectangle 300"/>
              <p:cNvSpPr/>
              <p:nvPr/>
            </p:nvSpPr>
            <p:spPr bwMode="auto">
              <a:xfrm>
                <a:off x="4378840" y="968571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302" name="Rounded Rectangle 301"/>
              <p:cNvSpPr/>
              <p:nvPr/>
            </p:nvSpPr>
            <p:spPr bwMode="auto">
              <a:xfrm>
                <a:off x="4378840" y="1349571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grpSp>
          <p:nvGrpSpPr>
            <p:cNvPr id="6" name="Group 406"/>
            <p:cNvGrpSpPr/>
            <p:nvPr/>
          </p:nvGrpSpPr>
          <p:grpSpPr>
            <a:xfrm>
              <a:off x="1677529" y="4762457"/>
              <a:ext cx="1080733" cy="1072983"/>
              <a:chOff x="3007239" y="511372"/>
              <a:chExt cx="2211917" cy="3168251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77" name="Rounded Rectangle 276"/>
              <p:cNvSpPr/>
              <p:nvPr/>
            </p:nvSpPr>
            <p:spPr bwMode="auto">
              <a:xfrm>
                <a:off x="3007239" y="930472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8" name="Rounded Rectangle 277"/>
              <p:cNvSpPr/>
              <p:nvPr/>
            </p:nvSpPr>
            <p:spPr bwMode="auto">
              <a:xfrm>
                <a:off x="3083439" y="511377"/>
                <a:ext cx="840316" cy="2330051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9" name="Rounded Rectangle 278"/>
              <p:cNvSpPr/>
              <p:nvPr/>
            </p:nvSpPr>
            <p:spPr bwMode="auto">
              <a:xfrm>
                <a:off x="3083439" y="739971"/>
                <a:ext cx="840316" cy="2330047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0" name="Rounded Rectangle 279"/>
              <p:cNvSpPr/>
              <p:nvPr/>
            </p:nvSpPr>
            <p:spPr bwMode="auto">
              <a:xfrm>
                <a:off x="3083439" y="968571"/>
                <a:ext cx="840316" cy="2330047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1" name="Rounded Rectangle 280"/>
              <p:cNvSpPr/>
              <p:nvPr/>
            </p:nvSpPr>
            <p:spPr bwMode="auto">
              <a:xfrm>
                <a:off x="3083439" y="1349570"/>
                <a:ext cx="840316" cy="2330047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2" name="Rounded Rectangle 281"/>
              <p:cNvSpPr/>
              <p:nvPr/>
            </p:nvSpPr>
            <p:spPr bwMode="auto">
              <a:xfrm>
                <a:off x="3921639" y="511372"/>
                <a:ext cx="840316" cy="2330047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3" name="Rounded Rectangle 282"/>
              <p:cNvSpPr/>
              <p:nvPr/>
            </p:nvSpPr>
            <p:spPr bwMode="auto">
              <a:xfrm>
                <a:off x="3921639" y="739977"/>
                <a:ext cx="840316" cy="2330047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4" name="Rounded Rectangle 283"/>
              <p:cNvSpPr/>
              <p:nvPr/>
            </p:nvSpPr>
            <p:spPr bwMode="auto">
              <a:xfrm>
                <a:off x="3921639" y="968576"/>
                <a:ext cx="840316" cy="2330047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5" name="Rounded Rectangle 284"/>
              <p:cNvSpPr/>
              <p:nvPr/>
            </p:nvSpPr>
            <p:spPr bwMode="auto">
              <a:xfrm>
                <a:off x="3921639" y="1349576"/>
                <a:ext cx="840316" cy="2330047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6" name="Rounded Rectangle 285"/>
              <p:cNvSpPr/>
              <p:nvPr/>
            </p:nvSpPr>
            <p:spPr bwMode="auto">
              <a:xfrm>
                <a:off x="4378840" y="511377"/>
                <a:ext cx="840316" cy="2330047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7" name="Rounded Rectangle 286"/>
              <p:cNvSpPr/>
              <p:nvPr/>
            </p:nvSpPr>
            <p:spPr bwMode="auto">
              <a:xfrm>
                <a:off x="4378840" y="739977"/>
                <a:ext cx="840316" cy="2330047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8" name="Rounded Rectangle 287"/>
              <p:cNvSpPr/>
              <p:nvPr/>
            </p:nvSpPr>
            <p:spPr bwMode="auto">
              <a:xfrm>
                <a:off x="4378840" y="968577"/>
                <a:ext cx="840316" cy="2330047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89" name="Rounded Rectangle 288"/>
              <p:cNvSpPr/>
              <p:nvPr/>
            </p:nvSpPr>
            <p:spPr bwMode="auto">
              <a:xfrm>
                <a:off x="4378840" y="1349576"/>
                <a:ext cx="840316" cy="2330047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grpSp>
          <p:nvGrpSpPr>
            <p:cNvPr id="7" name="Group 420"/>
            <p:cNvGrpSpPr/>
            <p:nvPr/>
          </p:nvGrpSpPr>
          <p:grpSpPr>
            <a:xfrm>
              <a:off x="1677529" y="5061163"/>
              <a:ext cx="1080733" cy="1072981"/>
              <a:chOff x="3007239" y="511378"/>
              <a:chExt cx="2211917" cy="3168250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64" name="Rounded Rectangle 263"/>
              <p:cNvSpPr/>
              <p:nvPr/>
            </p:nvSpPr>
            <p:spPr bwMode="auto">
              <a:xfrm>
                <a:off x="3007239" y="930477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5" name="Rounded Rectangle 264"/>
              <p:cNvSpPr/>
              <p:nvPr/>
            </p:nvSpPr>
            <p:spPr bwMode="auto">
              <a:xfrm>
                <a:off x="3083439" y="511378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6" name="Rounded Rectangle 265"/>
              <p:cNvSpPr/>
              <p:nvPr/>
            </p:nvSpPr>
            <p:spPr bwMode="auto">
              <a:xfrm>
                <a:off x="3083439" y="739978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7" name="Rounded Rectangle 266"/>
              <p:cNvSpPr/>
              <p:nvPr/>
            </p:nvSpPr>
            <p:spPr bwMode="auto">
              <a:xfrm>
                <a:off x="3083439" y="968578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8" name="Rounded Rectangle 267"/>
              <p:cNvSpPr/>
              <p:nvPr/>
            </p:nvSpPr>
            <p:spPr bwMode="auto">
              <a:xfrm>
                <a:off x="3083439" y="1349578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9" name="Rounded Rectangle 268"/>
              <p:cNvSpPr/>
              <p:nvPr/>
            </p:nvSpPr>
            <p:spPr bwMode="auto">
              <a:xfrm>
                <a:off x="3921639" y="511378"/>
                <a:ext cx="840316" cy="2330050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0" name="Rounded Rectangle 269"/>
              <p:cNvSpPr/>
              <p:nvPr/>
            </p:nvSpPr>
            <p:spPr bwMode="auto">
              <a:xfrm>
                <a:off x="3921639" y="739978"/>
                <a:ext cx="840316" cy="2330050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1" name="Rounded Rectangle 270"/>
              <p:cNvSpPr/>
              <p:nvPr/>
            </p:nvSpPr>
            <p:spPr bwMode="auto">
              <a:xfrm>
                <a:off x="3921639" y="968578"/>
                <a:ext cx="840316" cy="2330050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2" name="Rounded Rectangle 271"/>
              <p:cNvSpPr/>
              <p:nvPr/>
            </p:nvSpPr>
            <p:spPr bwMode="auto">
              <a:xfrm>
                <a:off x="3921639" y="1349578"/>
                <a:ext cx="840316" cy="2330050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3" name="Rounded Rectangle 272"/>
              <p:cNvSpPr/>
              <p:nvPr/>
            </p:nvSpPr>
            <p:spPr bwMode="auto">
              <a:xfrm>
                <a:off x="4378840" y="511378"/>
                <a:ext cx="840316" cy="2330050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4" name="Rounded Rectangle 273"/>
              <p:cNvSpPr/>
              <p:nvPr/>
            </p:nvSpPr>
            <p:spPr bwMode="auto">
              <a:xfrm>
                <a:off x="4378840" y="739978"/>
                <a:ext cx="840316" cy="2330050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5" name="Rounded Rectangle 274"/>
              <p:cNvSpPr/>
              <p:nvPr/>
            </p:nvSpPr>
            <p:spPr bwMode="auto">
              <a:xfrm>
                <a:off x="4378840" y="968578"/>
                <a:ext cx="840316" cy="2330050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76" name="Rounded Rectangle 275"/>
              <p:cNvSpPr/>
              <p:nvPr/>
            </p:nvSpPr>
            <p:spPr bwMode="auto">
              <a:xfrm>
                <a:off x="4378840" y="1349578"/>
                <a:ext cx="840316" cy="2330050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grpSp>
          <p:nvGrpSpPr>
            <p:cNvPr id="15" name="Group 434"/>
            <p:cNvGrpSpPr/>
            <p:nvPr/>
          </p:nvGrpSpPr>
          <p:grpSpPr>
            <a:xfrm>
              <a:off x="1677529" y="5213562"/>
              <a:ext cx="1080733" cy="1072983"/>
              <a:chOff x="3007239" y="511378"/>
              <a:chExt cx="2211917" cy="3168255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51" name="Rounded Rectangle 250"/>
              <p:cNvSpPr/>
              <p:nvPr/>
            </p:nvSpPr>
            <p:spPr bwMode="auto">
              <a:xfrm>
                <a:off x="3007239" y="930482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2" name="Rounded Rectangle 251"/>
              <p:cNvSpPr/>
              <p:nvPr/>
            </p:nvSpPr>
            <p:spPr bwMode="auto">
              <a:xfrm>
                <a:off x="3083439" y="511383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3" name="Rounded Rectangle 252"/>
              <p:cNvSpPr/>
              <p:nvPr/>
            </p:nvSpPr>
            <p:spPr bwMode="auto">
              <a:xfrm>
                <a:off x="3083439" y="739983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4" name="Rounded Rectangle 253"/>
              <p:cNvSpPr/>
              <p:nvPr/>
            </p:nvSpPr>
            <p:spPr bwMode="auto">
              <a:xfrm>
                <a:off x="3083439" y="968583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5" name="Rounded Rectangle 254"/>
              <p:cNvSpPr/>
              <p:nvPr/>
            </p:nvSpPr>
            <p:spPr bwMode="auto">
              <a:xfrm>
                <a:off x="3083439" y="1349583"/>
                <a:ext cx="840316" cy="2330050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6" name="Rounded Rectangle 255"/>
              <p:cNvSpPr/>
              <p:nvPr/>
            </p:nvSpPr>
            <p:spPr bwMode="auto">
              <a:xfrm>
                <a:off x="3921639" y="511378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7" name="Rounded Rectangle 256"/>
              <p:cNvSpPr/>
              <p:nvPr/>
            </p:nvSpPr>
            <p:spPr bwMode="auto">
              <a:xfrm>
                <a:off x="3921639" y="739978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8" name="Rounded Rectangle 257"/>
              <p:cNvSpPr/>
              <p:nvPr/>
            </p:nvSpPr>
            <p:spPr bwMode="auto">
              <a:xfrm>
                <a:off x="3921639" y="968577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9" name="Rounded Rectangle 258"/>
              <p:cNvSpPr/>
              <p:nvPr/>
            </p:nvSpPr>
            <p:spPr bwMode="auto">
              <a:xfrm>
                <a:off x="3921639" y="1349576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0" name="Rounded Rectangle 259"/>
              <p:cNvSpPr/>
              <p:nvPr/>
            </p:nvSpPr>
            <p:spPr bwMode="auto">
              <a:xfrm>
                <a:off x="4378840" y="511378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1" name="Rounded Rectangle 260"/>
              <p:cNvSpPr/>
              <p:nvPr/>
            </p:nvSpPr>
            <p:spPr bwMode="auto">
              <a:xfrm>
                <a:off x="4378840" y="739978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2" name="Rounded Rectangle 261"/>
              <p:cNvSpPr/>
              <p:nvPr/>
            </p:nvSpPr>
            <p:spPr bwMode="auto">
              <a:xfrm>
                <a:off x="4378840" y="968577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63" name="Rounded Rectangle 262"/>
              <p:cNvSpPr/>
              <p:nvPr/>
            </p:nvSpPr>
            <p:spPr bwMode="auto">
              <a:xfrm>
                <a:off x="4378840" y="1349576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grpSp>
          <p:nvGrpSpPr>
            <p:cNvPr id="16" name="Group 448"/>
            <p:cNvGrpSpPr/>
            <p:nvPr/>
          </p:nvGrpSpPr>
          <p:grpSpPr>
            <a:xfrm>
              <a:off x="1677529" y="5365957"/>
              <a:ext cx="1080733" cy="1072979"/>
              <a:chOff x="3007239" y="511363"/>
              <a:chExt cx="2211917" cy="3168243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38" name="Rounded Rectangle 237"/>
              <p:cNvSpPr/>
              <p:nvPr/>
            </p:nvSpPr>
            <p:spPr bwMode="auto">
              <a:xfrm>
                <a:off x="3007239" y="930472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9" name="Rounded Rectangle 238"/>
              <p:cNvSpPr/>
              <p:nvPr/>
            </p:nvSpPr>
            <p:spPr bwMode="auto">
              <a:xfrm>
                <a:off x="3083439" y="511368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0" name="Rounded Rectangle 239"/>
              <p:cNvSpPr/>
              <p:nvPr/>
            </p:nvSpPr>
            <p:spPr bwMode="auto">
              <a:xfrm>
                <a:off x="3083439" y="739967"/>
                <a:ext cx="840316" cy="2330045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1" name="Rounded Rectangle 240"/>
              <p:cNvSpPr/>
              <p:nvPr/>
            </p:nvSpPr>
            <p:spPr bwMode="auto">
              <a:xfrm>
                <a:off x="3083439" y="968567"/>
                <a:ext cx="840316" cy="2330045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2" name="Rounded Rectangle 241"/>
              <p:cNvSpPr/>
              <p:nvPr/>
            </p:nvSpPr>
            <p:spPr bwMode="auto">
              <a:xfrm>
                <a:off x="3083439" y="1349561"/>
                <a:ext cx="840316" cy="2330045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3" name="Rounded Rectangle 242"/>
              <p:cNvSpPr/>
              <p:nvPr/>
            </p:nvSpPr>
            <p:spPr bwMode="auto">
              <a:xfrm>
                <a:off x="3921639" y="511363"/>
                <a:ext cx="840316" cy="2330045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4" name="Rounded Rectangle 243"/>
              <p:cNvSpPr/>
              <p:nvPr/>
            </p:nvSpPr>
            <p:spPr bwMode="auto">
              <a:xfrm>
                <a:off x="3921639" y="739962"/>
                <a:ext cx="840316" cy="2330045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5" name="Rounded Rectangle 244"/>
              <p:cNvSpPr/>
              <p:nvPr/>
            </p:nvSpPr>
            <p:spPr bwMode="auto">
              <a:xfrm>
                <a:off x="3921639" y="968562"/>
                <a:ext cx="840316" cy="2330045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6" name="Rounded Rectangle 245"/>
              <p:cNvSpPr/>
              <p:nvPr/>
            </p:nvSpPr>
            <p:spPr bwMode="auto">
              <a:xfrm>
                <a:off x="3921639" y="1349561"/>
                <a:ext cx="840316" cy="2330045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7" name="Rounded Rectangle 246"/>
              <p:cNvSpPr/>
              <p:nvPr/>
            </p:nvSpPr>
            <p:spPr bwMode="auto">
              <a:xfrm>
                <a:off x="4378840" y="511363"/>
                <a:ext cx="840316" cy="2330045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8" name="Rounded Rectangle 247"/>
              <p:cNvSpPr/>
              <p:nvPr/>
            </p:nvSpPr>
            <p:spPr bwMode="auto">
              <a:xfrm>
                <a:off x="4378840" y="739962"/>
                <a:ext cx="840316" cy="2330045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49" name="Rounded Rectangle 248"/>
              <p:cNvSpPr/>
              <p:nvPr/>
            </p:nvSpPr>
            <p:spPr bwMode="auto">
              <a:xfrm>
                <a:off x="4378840" y="968562"/>
                <a:ext cx="840316" cy="2330045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50" name="Rounded Rectangle 249"/>
              <p:cNvSpPr/>
              <p:nvPr/>
            </p:nvSpPr>
            <p:spPr bwMode="auto">
              <a:xfrm>
                <a:off x="4378840" y="1349561"/>
                <a:ext cx="840316" cy="2330045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grpSp>
          <p:nvGrpSpPr>
            <p:cNvPr id="29" name="Group 462"/>
            <p:cNvGrpSpPr/>
            <p:nvPr/>
          </p:nvGrpSpPr>
          <p:grpSpPr>
            <a:xfrm>
              <a:off x="1677529" y="5518356"/>
              <a:ext cx="1080733" cy="1072981"/>
              <a:chOff x="3007239" y="511357"/>
              <a:chExt cx="2211917" cy="3168249"/>
            </a:xfrm>
            <a:scene3d>
              <a:camera prst="isometricOffAxis1Top">
                <a:rot lat="18077999" lon="18390000" rev="3456000"/>
              </a:camera>
              <a:lightRig rig="threePt" dir="t"/>
            </a:scene3d>
          </p:grpSpPr>
          <p:sp>
            <p:nvSpPr>
              <p:cNvPr id="225" name="Rounded Rectangle 224"/>
              <p:cNvSpPr/>
              <p:nvPr/>
            </p:nvSpPr>
            <p:spPr bwMode="auto">
              <a:xfrm>
                <a:off x="3007239" y="930456"/>
                <a:ext cx="840316" cy="2330051"/>
              </a:xfrm>
              <a:prstGeom prst="roundRect">
                <a:avLst/>
              </a:prstGeom>
              <a:solidFill>
                <a:srgbClr val="EAEAEA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26" name="Rounded Rectangle 225"/>
              <p:cNvSpPr/>
              <p:nvPr/>
            </p:nvSpPr>
            <p:spPr bwMode="auto">
              <a:xfrm>
                <a:off x="3083439" y="511357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27" name="Rounded Rectangle 226"/>
              <p:cNvSpPr/>
              <p:nvPr/>
            </p:nvSpPr>
            <p:spPr bwMode="auto">
              <a:xfrm>
                <a:off x="3083439" y="739956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28" name="Rounded Rectangle 227"/>
              <p:cNvSpPr/>
              <p:nvPr/>
            </p:nvSpPr>
            <p:spPr bwMode="auto">
              <a:xfrm>
                <a:off x="3083439" y="968556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29" name="Rounded Rectangle 228"/>
              <p:cNvSpPr/>
              <p:nvPr/>
            </p:nvSpPr>
            <p:spPr bwMode="auto">
              <a:xfrm>
                <a:off x="3083439" y="1349560"/>
                <a:ext cx="840316" cy="2330046"/>
              </a:xfrm>
              <a:prstGeom prst="roundRect">
                <a:avLst/>
              </a:prstGeom>
              <a:solidFill>
                <a:srgbClr val="80008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0" name="Rounded Rectangle 229"/>
              <p:cNvSpPr/>
              <p:nvPr/>
            </p:nvSpPr>
            <p:spPr bwMode="auto">
              <a:xfrm>
                <a:off x="3921639" y="511357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1" name="Rounded Rectangle 230"/>
              <p:cNvSpPr/>
              <p:nvPr/>
            </p:nvSpPr>
            <p:spPr bwMode="auto">
              <a:xfrm>
                <a:off x="3921639" y="739956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2" name="Rounded Rectangle 231"/>
              <p:cNvSpPr/>
              <p:nvPr/>
            </p:nvSpPr>
            <p:spPr bwMode="auto">
              <a:xfrm>
                <a:off x="3921639" y="968556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3" name="Rounded Rectangle 232"/>
              <p:cNvSpPr/>
              <p:nvPr/>
            </p:nvSpPr>
            <p:spPr bwMode="auto">
              <a:xfrm>
                <a:off x="3921639" y="1349555"/>
                <a:ext cx="840316" cy="2330046"/>
              </a:xfrm>
              <a:prstGeom prst="roundRect">
                <a:avLst/>
              </a:prstGeom>
              <a:solidFill>
                <a:srgbClr val="FF6600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4" name="Rounded Rectangle 233"/>
              <p:cNvSpPr/>
              <p:nvPr/>
            </p:nvSpPr>
            <p:spPr bwMode="auto">
              <a:xfrm>
                <a:off x="4378840" y="511357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5" name="Rounded Rectangle 234"/>
              <p:cNvSpPr/>
              <p:nvPr/>
            </p:nvSpPr>
            <p:spPr bwMode="auto">
              <a:xfrm>
                <a:off x="4378840" y="739956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6" name="Rounded Rectangle 235"/>
              <p:cNvSpPr/>
              <p:nvPr/>
            </p:nvSpPr>
            <p:spPr bwMode="auto">
              <a:xfrm>
                <a:off x="4378840" y="968556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  <p:sp>
            <p:nvSpPr>
              <p:cNvPr id="237" name="Rounded Rectangle 236"/>
              <p:cNvSpPr/>
              <p:nvPr/>
            </p:nvSpPr>
            <p:spPr bwMode="auto">
              <a:xfrm>
                <a:off x="4378840" y="1349555"/>
                <a:ext cx="840316" cy="2330046"/>
              </a:xfrm>
              <a:prstGeom prst="roundRect">
                <a:avLst/>
              </a:prstGeom>
              <a:solidFill>
                <a:srgbClr val="3366FF"/>
              </a:solidFill>
              <a:ln w="19050" cap="flat" cmpd="sng" algn="ctr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none" lIns="137160" tIns="137160" rIns="137160" bIns="137160" anchor="ctr">
                <a:spAutoFit/>
              </a:bodyPr>
              <a:lstStyle/>
              <a:p>
                <a:pPr eaLnBrk="0" hangingPunct="0">
                  <a:spcBef>
                    <a:spcPct val="25000"/>
                  </a:spcBef>
                  <a:buSzPct val="125000"/>
                  <a:defRPr/>
                </a:pPr>
                <a:endParaRPr lang="en-US" sz="900" b="1"/>
              </a:p>
            </p:txBody>
          </p:sp>
        </p:grpSp>
        <p:sp>
          <p:nvSpPr>
            <p:cNvPr id="11313" name="TextBox 902"/>
            <p:cNvSpPr txBox="1">
              <a:spLocks noChangeArrowheads="1"/>
            </p:cNvSpPr>
            <p:nvPr/>
          </p:nvSpPr>
          <p:spPr bwMode="auto">
            <a:xfrm>
              <a:off x="1143000" y="5209395"/>
              <a:ext cx="496398" cy="41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/>
                <a:t>Jan</a:t>
              </a:r>
            </a:p>
          </p:txBody>
        </p:sp>
        <p:sp>
          <p:nvSpPr>
            <p:cNvPr id="11314" name="TextBox 903"/>
            <p:cNvSpPr txBox="1">
              <a:spLocks noChangeArrowheads="1"/>
            </p:cNvSpPr>
            <p:nvPr/>
          </p:nvSpPr>
          <p:spPr bwMode="auto">
            <a:xfrm>
              <a:off x="1143000" y="5361795"/>
              <a:ext cx="513574" cy="41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/>
                <a:t>Feb</a:t>
              </a:r>
            </a:p>
          </p:txBody>
        </p:sp>
        <p:sp>
          <p:nvSpPr>
            <p:cNvPr id="11315" name="TextBox 904"/>
            <p:cNvSpPr txBox="1">
              <a:spLocks noChangeArrowheads="1"/>
            </p:cNvSpPr>
            <p:nvPr/>
          </p:nvSpPr>
          <p:spPr bwMode="auto">
            <a:xfrm>
              <a:off x="1143000" y="5514194"/>
              <a:ext cx="513574" cy="41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/>
                <a:t>Mar</a:t>
              </a:r>
            </a:p>
          </p:txBody>
        </p:sp>
        <p:sp>
          <p:nvSpPr>
            <p:cNvPr id="11316" name="TextBox 905"/>
            <p:cNvSpPr txBox="1">
              <a:spLocks noChangeArrowheads="1"/>
            </p:cNvSpPr>
            <p:nvPr/>
          </p:nvSpPr>
          <p:spPr bwMode="auto">
            <a:xfrm>
              <a:off x="1143000" y="5971394"/>
              <a:ext cx="522162" cy="41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/>
                <a:t>Dec</a:t>
              </a:r>
            </a:p>
          </p:txBody>
        </p:sp>
        <p:sp>
          <p:nvSpPr>
            <p:cNvPr id="11317" name="TextBox 906"/>
            <p:cNvSpPr txBox="1">
              <a:spLocks noChangeArrowheads="1"/>
            </p:cNvSpPr>
            <p:nvPr/>
          </p:nvSpPr>
          <p:spPr bwMode="auto">
            <a:xfrm>
              <a:off x="1143000" y="5791193"/>
              <a:ext cx="487810" cy="41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/>
                <a:t>Oct</a:t>
              </a:r>
            </a:p>
          </p:txBody>
        </p:sp>
      </p:grpSp>
      <p:sp>
        <p:nvSpPr>
          <p:cNvPr id="11298" name="TextBox 302"/>
          <p:cNvSpPr txBox="1">
            <a:spLocks noChangeArrowheads="1"/>
          </p:cNvSpPr>
          <p:nvPr/>
        </p:nvSpPr>
        <p:spPr bwMode="auto">
          <a:xfrm>
            <a:off x="2322513" y="5346700"/>
            <a:ext cx="1063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/>
              <a:t>Partitioned </a:t>
            </a:r>
          </a:p>
          <a:p>
            <a:pPr algn="ctr" eaLnBrk="0" hangingPunct="0"/>
            <a:r>
              <a:rPr lang="en-US" sz="1200"/>
              <a:t>For Optimal </a:t>
            </a:r>
          </a:p>
          <a:p>
            <a:pPr algn="ctr" eaLnBrk="0" hangingPunct="0"/>
            <a:r>
              <a:rPr lang="en-US" sz="1200"/>
              <a:t>Performance</a:t>
            </a:r>
          </a:p>
        </p:txBody>
      </p:sp>
      <p:sp>
        <p:nvSpPr>
          <p:cNvPr id="305" name="Right Arrow 304"/>
          <p:cNvSpPr/>
          <p:nvPr/>
        </p:nvSpPr>
        <p:spPr bwMode="auto">
          <a:xfrm>
            <a:off x="6400800" y="3304742"/>
            <a:ext cx="597311" cy="35329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1302" name="TextBox 305"/>
          <p:cNvSpPr txBox="1">
            <a:spLocks noChangeArrowheads="1"/>
          </p:cNvSpPr>
          <p:nvPr/>
        </p:nvSpPr>
        <p:spPr bwMode="auto">
          <a:xfrm>
            <a:off x="2603500" y="4217988"/>
            <a:ext cx="1943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/>
              <a:t>Web Feature Service</a:t>
            </a:r>
          </a:p>
        </p:txBody>
      </p:sp>
      <p:sp>
        <p:nvSpPr>
          <p:cNvPr id="11303" name="Double Bracket 116"/>
          <p:cNvSpPr>
            <a:spLocks noChangeArrowheads="1"/>
          </p:cNvSpPr>
          <p:nvPr/>
        </p:nvSpPr>
        <p:spPr bwMode="auto">
          <a:xfrm>
            <a:off x="6019800" y="5181600"/>
            <a:ext cx="381000" cy="304800"/>
          </a:xfrm>
          <a:prstGeom prst="bracketPair">
            <a:avLst>
              <a:gd name="adj" fmla="val 16667"/>
            </a:avLst>
          </a:prstGeom>
          <a:solidFill>
            <a:srgbClr val="FF66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1304" name="Double Bracket 117"/>
          <p:cNvSpPr>
            <a:spLocks noChangeArrowheads="1"/>
          </p:cNvSpPr>
          <p:nvPr/>
        </p:nvSpPr>
        <p:spPr bwMode="auto">
          <a:xfrm>
            <a:off x="6477000" y="3352800"/>
            <a:ext cx="304800" cy="228600"/>
          </a:xfrm>
          <a:prstGeom prst="bracketPair">
            <a:avLst>
              <a:gd name="adj" fmla="val 16667"/>
            </a:avLst>
          </a:prstGeom>
          <a:solidFill>
            <a:srgbClr val="FF66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1305" name="Double Bracket 118"/>
          <p:cNvSpPr>
            <a:spLocks noChangeArrowheads="1"/>
          </p:cNvSpPr>
          <p:nvPr/>
        </p:nvSpPr>
        <p:spPr bwMode="auto">
          <a:xfrm>
            <a:off x="152400" y="5943600"/>
            <a:ext cx="381000" cy="304800"/>
          </a:xfrm>
          <a:prstGeom prst="bracketPair">
            <a:avLst>
              <a:gd name="adj" fmla="val 16667"/>
            </a:avLst>
          </a:prstGeom>
          <a:solidFill>
            <a:srgbClr val="FF66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1306" name="TextBox 119"/>
          <p:cNvSpPr txBox="1">
            <a:spLocks noChangeArrowheads="1"/>
          </p:cNvSpPr>
          <p:nvPr/>
        </p:nvSpPr>
        <p:spPr bwMode="auto">
          <a:xfrm>
            <a:off x="533400" y="5943600"/>
            <a:ext cx="1044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OGC Filter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40156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0.00069 0.1215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086600" cy="762000"/>
          </a:xfrm>
        </p:spPr>
        <p:txBody>
          <a:bodyPr/>
          <a:lstStyle/>
          <a:p>
            <a:r>
              <a:rPr lang="en-US" smtClean="0"/>
              <a:t>NNEW WFS RI Capabilities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993775"/>
          <a:ext cx="8534400" cy="5143500"/>
        </p:xfrm>
        <a:graphic>
          <a:graphicData uri="http://schemas.openxmlformats.org/drawingml/2006/table">
            <a:tbl>
              <a:tblPr/>
              <a:tblGrid>
                <a:gridCol w="2517775"/>
                <a:gridCol w="987425"/>
                <a:gridCol w="1185863"/>
                <a:gridCol w="3843337"/>
              </a:tblGrid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Capability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WFS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NNEW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WFSRI 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82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getFeature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Supports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Temporal subsetting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Geographic subsetting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Property –value filtering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Does not support projections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Does not support all NNEW WFSRI filtering requirements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getCapabilities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describeFeatureType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WFS-T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Insert only. There are no plans to support update/deletes in the NNEW WFSRI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subscribe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Supports all filtering capabilities of the getFeature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subscribeResponse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Supports transport of filtered data to JMS queue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Data storage support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Supports fast performance partitioning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WFSRI 1.1 supports flexible creation of feature tables based on either a mapping file or an annotated schema.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186C"/>
                          </a:solidFill>
                          <a:effectLst/>
                          <a:latin typeface="Arial" charset="0"/>
                        </a:rPr>
                        <a:t>FeatureType Admin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Allows creation of feature types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Secure “write” for feature producer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pic>
        <p:nvPicPr>
          <p:cNvPr id="12342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4875" y="2116138"/>
            <a:ext cx="3651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3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8194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4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8194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5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097088"/>
            <a:ext cx="3651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6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2766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7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2766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8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7338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9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7338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50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41910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51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46482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52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51816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53" name="Picture 4" descr="C:\Documents and Settings\claypool\Local Settings\Temporary Internet Files\Content.IE5\VWY8KDG8\MCj044213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5715000"/>
            <a:ext cx="3651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54" name="Left Brace 18"/>
          <p:cNvSpPr>
            <a:spLocks/>
          </p:cNvSpPr>
          <p:nvPr/>
        </p:nvSpPr>
        <p:spPr bwMode="auto">
          <a:xfrm>
            <a:off x="304800" y="1447800"/>
            <a:ext cx="228600" cy="2209800"/>
          </a:xfrm>
          <a:prstGeom prst="leftBrace">
            <a:avLst>
              <a:gd name="adj1" fmla="val 124682"/>
              <a:gd name="adj2" fmla="val 49042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55" name="Left Brace 20"/>
          <p:cNvSpPr>
            <a:spLocks/>
          </p:cNvSpPr>
          <p:nvPr/>
        </p:nvSpPr>
        <p:spPr bwMode="auto">
          <a:xfrm>
            <a:off x="381000" y="3657600"/>
            <a:ext cx="152400" cy="533400"/>
          </a:xfrm>
          <a:prstGeom prst="leftBrace">
            <a:avLst>
              <a:gd name="adj1" fmla="val 39083"/>
              <a:gd name="adj2" fmla="val 49042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56" name="Left Brace 21"/>
          <p:cNvSpPr>
            <a:spLocks/>
          </p:cNvSpPr>
          <p:nvPr/>
        </p:nvSpPr>
        <p:spPr bwMode="auto">
          <a:xfrm>
            <a:off x="381000" y="4191000"/>
            <a:ext cx="152400" cy="990600"/>
          </a:xfrm>
          <a:prstGeom prst="leftBrace">
            <a:avLst>
              <a:gd name="adj1" fmla="val 124704"/>
              <a:gd name="adj2" fmla="val 49042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57" name="TextBox 22"/>
          <p:cNvSpPr txBox="1">
            <a:spLocks noChangeArrowheads="1"/>
          </p:cNvSpPr>
          <p:nvPr/>
        </p:nvSpPr>
        <p:spPr bwMode="auto">
          <a:xfrm rot="-5400000">
            <a:off x="-399256" y="2380456"/>
            <a:ext cx="1108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BASIC</a:t>
            </a:r>
          </a:p>
        </p:txBody>
      </p:sp>
      <p:sp>
        <p:nvSpPr>
          <p:cNvPr id="12358" name="TextBox 23"/>
          <p:cNvSpPr txBox="1">
            <a:spLocks noChangeArrowheads="1"/>
          </p:cNvSpPr>
          <p:nvPr/>
        </p:nvSpPr>
        <p:spPr bwMode="auto">
          <a:xfrm rot="-5400000">
            <a:off x="-194468" y="3686968"/>
            <a:ext cx="698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Txn</a:t>
            </a:r>
          </a:p>
        </p:txBody>
      </p:sp>
      <p:sp>
        <p:nvSpPr>
          <p:cNvPr id="12359" name="TextBox 24"/>
          <p:cNvSpPr txBox="1">
            <a:spLocks noChangeArrowheads="1"/>
          </p:cNvSpPr>
          <p:nvPr/>
        </p:nvSpPr>
        <p:spPr bwMode="auto">
          <a:xfrm rot="-5400000">
            <a:off x="-211137" y="4402137"/>
            <a:ext cx="731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Oracle Technologies Used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143000"/>
          <a:ext cx="8686800" cy="5126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194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WFSRI Feature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Advanced Queues</a:t>
                      </a:r>
                    </a:p>
                    <a:p>
                      <a:r>
                        <a:rPr lang="en-US" sz="1600" dirty="0" smtClean="0"/>
                        <a:t>(crucial for WFS Subscription)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Supports WFSRI Architecture</a:t>
                      </a:r>
                      <a:r>
                        <a:rPr lang="en-US" sz="1600" baseline="0" dirty="0" smtClean="0"/>
                        <a:t>: subscribe, </a:t>
                      </a:r>
                      <a:r>
                        <a:rPr lang="en-US" sz="1600" baseline="0" dirty="0" err="1" smtClean="0"/>
                        <a:t>subscribeResponse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getFeature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latin typeface="Times New Roman"/>
                        </a:rPr>
                        <a:t>This feature is </a:t>
                      </a:r>
                      <a:r>
                        <a:rPr lang="en-US" sz="1600" b="0" i="0" u="none" strike="noStrike" dirty="0">
                          <a:latin typeface="Times New Roman"/>
                        </a:rPr>
                        <a:t>key for supporting equivalent spatial and temporal </a:t>
                      </a:r>
                      <a:r>
                        <a:rPr lang="en-US" sz="1600" b="0" i="0" u="none" strike="noStrike" dirty="0" err="1">
                          <a:latin typeface="Times New Roman"/>
                        </a:rPr>
                        <a:t>subsetting</a:t>
                      </a:r>
                      <a:r>
                        <a:rPr lang="en-US" sz="1600" b="0" i="0" u="none" strike="noStrike" dirty="0">
                          <a:latin typeface="Times New Roman"/>
                        </a:rPr>
                        <a:t> capabilities for request/response and subscriptions.</a:t>
                      </a: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Spatial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Spatial support and filtering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Provides</a:t>
                      </a:r>
                      <a:r>
                        <a:rPr lang="en-US" sz="1600" baseline="0" dirty="0" smtClean="0"/>
                        <a:t> the core capabilities for meeting NNEW WFSRI spatial </a:t>
                      </a:r>
                      <a:r>
                        <a:rPr lang="en-US" sz="1600" baseline="0" dirty="0" err="1" smtClean="0"/>
                        <a:t>subsetting</a:t>
                      </a:r>
                      <a:r>
                        <a:rPr lang="en-US" sz="1600" baseline="0" dirty="0" smtClean="0"/>
                        <a:t> requirements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XML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XML Storage and </a:t>
                      </a:r>
                      <a:r>
                        <a:rPr lang="en-US" sz="1600" dirty="0" err="1" smtClean="0"/>
                        <a:t>Xpath</a:t>
                      </a:r>
                      <a:r>
                        <a:rPr lang="en-US" sz="1600" dirty="0" smtClean="0"/>
                        <a:t> filtering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Supports flexible storage of feature instances, allowing extraction of elements</a:t>
                      </a:r>
                      <a:r>
                        <a:rPr lang="en-US" sz="1600" baseline="0" dirty="0" smtClean="0"/>
                        <a:t> for fast query access. Access to everything in the XML message is granted through </a:t>
                      </a:r>
                      <a:r>
                        <a:rPr lang="en-US" sz="1600" baseline="0" dirty="0" err="1" smtClean="0"/>
                        <a:t>Xpath</a:t>
                      </a:r>
                      <a:r>
                        <a:rPr lang="en-US" sz="1600" baseline="0" dirty="0" smtClean="0"/>
                        <a:t> queries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Timestamp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Temporal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subsetting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</a:t>
                      </a:r>
                      <a:r>
                        <a:rPr lang="en-US" sz="1600" baseline="0" dirty="0" smtClean="0"/>
                        <a:t> for supporting NNEW WFSRI temporal </a:t>
                      </a:r>
                      <a:r>
                        <a:rPr lang="en-US" sz="1600" baseline="0" dirty="0" err="1" smtClean="0"/>
                        <a:t>subsetting</a:t>
                      </a:r>
                      <a:r>
                        <a:rPr lang="en-US" sz="1600" baseline="0" dirty="0" smtClean="0"/>
                        <a:t> requirements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Oracle Technologies Used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371600"/>
          <a:ext cx="8686800" cy="3825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194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WFSRI Feature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XML Indexing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Performance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Provides fast access for </a:t>
                      </a:r>
                      <a:r>
                        <a:rPr lang="en-US" sz="1600" dirty="0" err="1" smtClean="0"/>
                        <a:t>Xpath/Xquery</a:t>
                      </a:r>
                      <a:r>
                        <a:rPr lang="en-US" sz="1600" baseline="0" dirty="0" smtClean="0"/>
                        <a:t> queries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Spatial Indexing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Performance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Provides fast access for spatial queries (within, BBOX, overlap)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 Partitioning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Performance/Archiving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Oracle</a:t>
                      </a:r>
                      <a:r>
                        <a:rPr lang="en-US" sz="1600" baseline="0" dirty="0" smtClean="0"/>
                        <a:t> Security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Haven’t really explored this beyond basic role</a:t>
                      </a:r>
                      <a:r>
                        <a:rPr lang="en-US" sz="1600" baseline="0" dirty="0" smtClean="0"/>
                        <a:t> based authorization and a “sandbox” environment for developers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Could be</a:t>
                      </a:r>
                      <a:r>
                        <a:rPr lang="en-US" sz="1600" baseline="0" dirty="0" smtClean="0"/>
                        <a:t> leveraged heavily depending on the WFSRI security requirements.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with Postgres/PostGIS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90600"/>
          <a:ext cx="8686800" cy="2822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832"/>
                <a:gridCol w="2084832"/>
                <a:gridCol w="2258568"/>
                <a:gridCol w="22585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Feature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Oracle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/>
                          <a:cs typeface="Arial"/>
                        </a:rPr>
                        <a:t>Postgres/PostGIS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Impact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Queues/Subscription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Support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Oracle Advanced Queues</a:t>
                      </a:r>
                    </a:p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(crucial for WFS Subscription)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No equivalent support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Arial"/>
                          <a:cs typeface="Arial"/>
                        </a:rPr>
                        <a:t>WFS</a:t>
                      </a:r>
                      <a:r>
                        <a:rPr lang="en-US" sz="1400" b="0" i="0" u="none" strike="noStrike" baseline="0" dirty="0" smtClean="0">
                          <a:latin typeface="Arial"/>
                          <a:cs typeface="Arial"/>
                        </a:rPr>
                        <a:t> Subscription can not be supported using the current RI architecture</a:t>
                      </a:r>
                      <a:r>
                        <a:rPr lang="en-US" sz="1400" b="0" i="0" u="none" strike="noStrike" dirty="0" smtClean="0">
                          <a:latin typeface="Arial"/>
                          <a:cs typeface="Arial"/>
                        </a:rPr>
                        <a:t>. Significant implementation effort would be required to support</a:t>
                      </a:r>
                      <a:r>
                        <a:rPr lang="en-US" sz="1400" b="0" i="0" u="none" strike="noStrike" baseline="0" dirty="0" smtClean="0">
                          <a:latin typeface="Arial"/>
                          <a:cs typeface="Arial"/>
                        </a:rPr>
                        <a:t> this using just JMS</a:t>
                      </a:r>
                      <a:r>
                        <a:rPr lang="en-US" sz="1400" b="0" i="0" u="none" strike="noStrike" dirty="0" smtClean="0">
                          <a:latin typeface="Arial"/>
                          <a:cs typeface="Arial"/>
                        </a:rPr>
                        <a:t>.</a:t>
                      </a:r>
                      <a:endParaRPr lang="en-US" sz="14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Spatial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Support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Support</a:t>
                      </a:r>
                    </a:p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Supports 2D and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3D geometries.</a:t>
                      </a:r>
                    </a:p>
                    <a:p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Supports geodetic data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Supports 2D geometries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and some 3D geometries. PostGIS 1.5 is likely to have more spatial support. </a:t>
                      </a:r>
                      <a:endParaRPr 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with Postgres/PostGIS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8686800" cy="4160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832"/>
                <a:gridCol w="2084832"/>
                <a:gridCol w="2258568"/>
                <a:gridCol w="22585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Oracle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Postgres/PostGIS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Impact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Spatial Filtering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Supports ~400 functions. Geodetic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~300 functions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Times New Roman"/>
                        </a:rPr>
                        <a:t>Equivalent support between Oracle and </a:t>
                      </a:r>
                      <a:r>
                        <a:rPr lang="en-US" sz="1400" b="0" i="0" u="none" strike="noStrike" dirty="0" err="1" smtClean="0">
                          <a:latin typeface="Times New Roman"/>
                        </a:rPr>
                        <a:t>PostGis</a:t>
                      </a:r>
                      <a:r>
                        <a:rPr lang="en-US" sz="1400" b="0" i="0" u="none" strike="noStrike" dirty="0" smtClean="0">
                          <a:latin typeface="Times New Roman"/>
                        </a:rPr>
                        <a:t> for 2D</a:t>
                      </a:r>
                      <a:endParaRPr lang="en-US" sz="14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XML Storage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Native</a:t>
                      </a:r>
                      <a:r>
                        <a:rPr lang="en-US" sz="1400" baseline="0" dirty="0" smtClean="0">
                          <a:latin typeface="+mn-lt"/>
                        </a:rPr>
                        <a:t> storage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1400" baseline="0" dirty="0" smtClean="0">
                          <a:latin typeface="+mn-lt"/>
                        </a:rPr>
                        <a:t>Binary XML (post-process, optimized format)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1400" baseline="0" dirty="0" smtClean="0">
                          <a:latin typeface="+mn-lt"/>
                        </a:rPr>
                        <a:t>Data validation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Native</a:t>
                      </a:r>
                      <a:r>
                        <a:rPr lang="en-US" sz="1400" baseline="0" dirty="0" smtClean="0">
                          <a:latin typeface="+mn-lt"/>
                        </a:rPr>
                        <a:t> XML type as of </a:t>
                      </a:r>
                      <a:r>
                        <a:rPr lang="en-US" sz="1400" baseline="0" dirty="0" err="1" smtClean="0">
                          <a:latin typeface="+mn-lt"/>
                        </a:rPr>
                        <a:t>Postgres</a:t>
                      </a:r>
                      <a:r>
                        <a:rPr lang="en-US" sz="1400" baseline="0" dirty="0" smtClean="0">
                          <a:latin typeface="+mn-lt"/>
                        </a:rPr>
                        <a:t> 8.3 and 8.4</a:t>
                      </a:r>
                    </a:p>
                    <a:p>
                      <a:r>
                        <a:rPr lang="en-US" sz="1400" dirty="0" smtClean="0">
                          <a:latin typeface="+mn-lt"/>
                        </a:rPr>
                        <a:t>No validation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Times New Roman"/>
                          <a:cs typeface="Times New Roman"/>
                        </a:rPr>
                        <a:t>No</a:t>
                      </a:r>
                      <a:r>
                        <a:rPr lang="en-US" sz="1400" b="0" i="0" u="none" strike="noStrike" baseline="0" dirty="0" smtClean="0">
                          <a:latin typeface="Times New Roman"/>
                          <a:cs typeface="Times New Roman"/>
                        </a:rPr>
                        <a:t> real impact. Data validation is big difference, but WFSRI is not currently using Oracle validation due to issues with GML 3.2</a:t>
                      </a:r>
                      <a:endParaRPr lang="en-US" sz="1400" b="0" i="0" u="none" strike="noStrike" dirty="0"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XML Querying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baseline="0" dirty="0" smtClean="0">
                          <a:latin typeface="+mn-lt"/>
                        </a:rPr>
                        <a:t>Supports </a:t>
                      </a:r>
                      <a:r>
                        <a:rPr lang="en-US" sz="1400" baseline="0" dirty="0" err="1" smtClean="0">
                          <a:latin typeface="+mn-lt"/>
                        </a:rPr>
                        <a:t>Xpath</a:t>
                      </a:r>
                      <a:r>
                        <a:rPr lang="en-US" sz="1400" baseline="0" dirty="0" smtClean="0">
                          <a:latin typeface="+mn-lt"/>
                        </a:rPr>
                        <a:t> and </a:t>
                      </a:r>
                      <a:r>
                        <a:rPr lang="en-US" sz="1400" baseline="0" dirty="0" err="1" smtClean="0">
                          <a:latin typeface="+mn-lt"/>
                        </a:rPr>
                        <a:t>Xquery</a:t>
                      </a:r>
                      <a:r>
                        <a:rPr lang="en-US" sz="1400" baseline="0" dirty="0" smtClean="0">
                          <a:latin typeface="+mn-lt"/>
                        </a:rPr>
                        <a:t> as well as SQL and embedded </a:t>
                      </a:r>
                      <a:r>
                        <a:rPr lang="en-US" sz="1400" baseline="0" dirty="0" err="1" smtClean="0">
                          <a:latin typeface="+mn-lt"/>
                        </a:rPr>
                        <a:t>Xpath/Xquery</a:t>
                      </a:r>
                      <a:endParaRPr lang="en-US" sz="1400" baseline="0" dirty="0" smtClean="0">
                        <a:latin typeface="+mn-lt"/>
                      </a:endParaRPr>
                    </a:p>
                    <a:p>
                      <a:pPr>
                        <a:buFontTx/>
                        <a:buNone/>
                      </a:pP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Supports </a:t>
                      </a:r>
                      <a:r>
                        <a:rPr lang="en-US" sz="1400" dirty="0" err="1" smtClean="0">
                          <a:latin typeface="+mn-lt"/>
                        </a:rPr>
                        <a:t>Xpath</a:t>
                      </a:r>
                      <a:r>
                        <a:rPr lang="en-US" sz="1400" dirty="0" smtClean="0">
                          <a:latin typeface="+mn-lt"/>
                        </a:rPr>
                        <a:t>. No </a:t>
                      </a:r>
                      <a:r>
                        <a:rPr lang="en-US" sz="1400" dirty="0" err="1" smtClean="0">
                          <a:latin typeface="+mn-lt"/>
                        </a:rPr>
                        <a:t>Xquery</a:t>
                      </a:r>
                      <a:r>
                        <a:rPr lang="en-US" sz="1400" dirty="0" smtClean="0">
                          <a:latin typeface="+mn-lt"/>
                        </a:rPr>
                        <a:t> support.</a:t>
                      </a:r>
                    </a:p>
                    <a:p>
                      <a:r>
                        <a:rPr lang="en-US" sz="1400" dirty="0" smtClean="0">
                          <a:latin typeface="+mn-lt"/>
                        </a:rPr>
                        <a:t>Suggest using text based searching which</a:t>
                      </a:r>
                      <a:r>
                        <a:rPr lang="en-US" sz="1400" baseline="0" dirty="0" smtClean="0">
                          <a:latin typeface="+mn-lt"/>
                        </a:rPr>
                        <a:t> is inefficient!</a:t>
                      </a:r>
                      <a:endParaRPr lang="en-US" sz="14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Times New Roman"/>
                          <a:cs typeface="Times New Roman"/>
                        </a:rPr>
                        <a:t>Performance for </a:t>
                      </a:r>
                      <a:r>
                        <a:rPr lang="en-US" sz="1400" b="0" i="0" u="none" strike="noStrike" dirty="0" err="1" smtClean="0">
                          <a:latin typeface="Times New Roman"/>
                          <a:cs typeface="Times New Roman"/>
                        </a:rPr>
                        <a:t>Xpath</a:t>
                      </a:r>
                      <a:r>
                        <a:rPr lang="en-US" sz="1400" b="0" i="0" u="none" strike="noStrike" baseline="0" dirty="0" smtClean="0">
                          <a:latin typeface="Times New Roman"/>
                          <a:cs typeface="Times New Roman"/>
                        </a:rPr>
                        <a:t> queries could be an issue</a:t>
                      </a:r>
                      <a:endParaRPr lang="en-US" sz="1400" b="0" i="0" u="none" strike="noStrike" dirty="0"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Spatial Indexing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Yes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XML Indexing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Yes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Times New Roman"/>
                          <a:cs typeface="Times New Roman"/>
                        </a:rPr>
                        <a:t>Performance</a:t>
                      </a:r>
                      <a:endParaRPr lang="en-US" sz="1400" b="0" i="0" u="none" strike="noStrike" dirty="0"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C-Whi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NC-White</Template>
  <TotalTime>266</TotalTime>
  <Pages>1</Pages>
  <Words>979</Words>
  <Application>Microsoft Office PowerPoint</Application>
  <PresentationFormat>On-screen Show (4:3)</PresentationFormat>
  <Paragraphs>231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+mj-lt</vt:lpstr>
      <vt:lpstr>Wingdings</vt:lpstr>
      <vt:lpstr>NC-White</vt:lpstr>
      <vt:lpstr>NC-White</vt:lpstr>
      <vt:lpstr>Using Postgres/PostGIS for WFSRI</vt:lpstr>
      <vt:lpstr>WFS Specification at a Glance</vt:lpstr>
      <vt:lpstr>NNEW – WFS Extension</vt:lpstr>
      <vt:lpstr>NNEW WFSRI Architecture</vt:lpstr>
      <vt:lpstr>NNEW WFS RI Capabilities</vt:lpstr>
      <vt:lpstr>Oracle Technologies Used</vt:lpstr>
      <vt:lpstr>Oracle Technologies Used</vt:lpstr>
      <vt:lpstr>Comparison with Postgres/PostGIS</vt:lpstr>
      <vt:lpstr>Comparison with Postgres/PostGIS</vt:lpstr>
      <vt:lpstr>Oracle vs Postgres/PostGIS</vt:lpstr>
      <vt:lpstr>Summary/Options</vt:lpstr>
      <vt:lpstr>Options</vt:lpstr>
      <vt:lpstr>References</vt:lpstr>
    </vt:vector>
  </TitlesOfParts>
  <Company>Weather Sensing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Overview</dc:title>
  <dc:subject/>
  <dc:creator>claypool</dc:creator>
  <cp:keywords/>
  <dc:description/>
  <cp:lastModifiedBy>Jarrod Lichty</cp:lastModifiedBy>
  <cp:revision>20</cp:revision>
  <cp:lastPrinted>2001-06-18T18:57:59Z</cp:lastPrinted>
  <dcterms:created xsi:type="dcterms:W3CDTF">2009-11-19T13:57:07Z</dcterms:created>
  <dcterms:modified xsi:type="dcterms:W3CDTF">2009-11-23T14:08:31Z</dcterms:modified>
</cp:coreProperties>
</file>