
<file path=[Content_Types].xml><?xml version="1.0" encoding="utf-8"?>
<Types xmlns="http://schemas.openxmlformats.org/package/2006/content-types"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Default Extension="wmf" ContentType="image/x-wmf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9" r:id="rId3"/>
    <p:sldId id="261" r:id="rId4"/>
    <p:sldId id="270" r:id="rId5"/>
    <p:sldId id="264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notes"/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howGuides="1">
      <p:cViewPr varScale="1">
        <p:scale>
          <a:sx n="94" d="100"/>
          <a:sy n="94" d="100"/>
        </p:scale>
        <p:origin x="-1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80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80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80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80" charset="0"/>
              </a:defRPr>
            </a:lvl1pPr>
          </a:lstStyle>
          <a:p>
            <a:fld id="{F790C694-08C0-4196-9D89-3C2951CD94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80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80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80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80" charset="0"/>
              </a:defRPr>
            </a:lvl1pPr>
          </a:lstStyle>
          <a:p>
            <a:fld id="{480CD039-2EC5-4F24-88CA-5063A302B2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43400"/>
            <a:ext cx="50323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2150"/>
            <a:ext cx="455295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8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80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80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80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80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0CF693-6C9B-4E6A-B596-309BFEED3DFD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pitchFamily="80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pitchFamily="80" charset="0"/>
              </a:rPr>
              <a:t>1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Rectangle 10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31" name="Rectangle 11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1525588"/>
            <a:ext cx="7772400" cy="1565275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148" name="Freeform 1028"/>
          <p:cNvSpPr>
            <a:spLocks/>
          </p:cNvSpPr>
          <p:nvPr/>
        </p:nvSpPr>
        <p:spPr bwMode="auto">
          <a:xfrm>
            <a:off x="-317500" y="730250"/>
            <a:ext cx="97551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44" y="0"/>
              </a:cxn>
              <a:cxn ang="0">
                <a:pos x="0" y="0"/>
              </a:cxn>
            </a:cxnLst>
            <a:rect l="0" t="0" r="r" b="b"/>
            <a:pathLst>
              <a:path w="6145" h="1">
                <a:moveTo>
                  <a:pt x="0" y="0"/>
                </a:moveTo>
                <a:lnTo>
                  <a:pt x="6144" y="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2" name="Rectangle 1032"/>
          <p:cNvSpPr>
            <a:spLocks noChangeArrowheads="1"/>
          </p:cNvSpPr>
          <p:nvPr/>
        </p:nvSpPr>
        <p:spPr bwMode="auto">
          <a:xfrm>
            <a:off x="457200" y="6400800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64" tIns="46033" rIns="92064" bIns="46033" anchor="ctr"/>
          <a:lstStyle/>
          <a:p>
            <a:pPr algn="ctr"/>
            <a:r>
              <a:rPr lang="en-US" sz="700" b="1" dirty="0" smtClean="0"/>
              <a:t>KTC </a:t>
            </a:r>
            <a:fld id="{CBB0C04D-279C-4786-8281-1732939D3A8B}" type="datetime1">
              <a:rPr lang="en-US" sz="700" b="1"/>
              <a:pPr algn="ctr"/>
              <a:t>11/19/09</a:t>
            </a:fld>
            <a:endParaRPr lang="en-US" sz="700" b="1" dirty="0"/>
          </a:p>
        </p:txBody>
      </p:sp>
      <p:sp>
        <p:nvSpPr>
          <p:cNvPr id="6153" name="Freeform 1033"/>
          <p:cNvSpPr>
            <a:spLocks/>
          </p:cNvSpPr>
          <p:nvPr/>
        </p:nvSpPr>
        <p:spPr bwMode="auto">
          <a:xfrm flipV="1">
            <a:off x="-309563" y="6016625"/>
            <a:ext cx="9753601" cy="1508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44" y="0"/>
              </a:cxn>
              <a:cxn ang="0">
                <a:pos x="0" y="0"/>
              </a:cxn>
            </a:cxnLst>
            <a:rect l="0" t="0" r="r" b="b"/>
            <a:pathLst>
              <a:path w="6145" h="1">
                <a:moveTo>
                  <a:pt x="0" y="0"/>
                </a:moveTo>
                <a:lnTo>
                  <a:pt x="6144" y="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2" name="Rectangle 108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  <a:ln w="12700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lnSpc>
                <a:spcPct val="100000"/>
              </a:lnSpc>
              <a:spcBef>
                <a:spcPct val="50000"/>
              </a:spcBef>
              <a:spcAft>
                <a:spcPct val="50000"/>
              </a:spcAft>
              <a:buFontTx/>
              <a:buNone/>
              <a:defRPr sz="22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204" name="Rectangle 1084"/>
          <p:cNvSpPr>
            <a:spLocks noChangeArrowheads="1"/>
          </p:cNvSpPr>
          <p:nvPr/>
        </p:nvSpPr>
        <p:spPr bwMode="auto">
          <a:xfrm>
            <a:off x="6586538" y="6019800"/>
            <a:ext cx="21415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1400" b="1">
                <a:solidFill>
                  <a:srgbClr val="0000FF"/>
                </a:solidFill>
              </a:rPr>
              <a:t>MIT Lincoln Laboratory</a:t>
            </a:r>
          </a:p>
        </p:txBody>
      </p:sp>
      <p:pic>
        <p:nvPicPr>
          <p:cNvPr id="6205" name="Picture 108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98425"/>
            <a:ext cx="5588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5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335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4" tIns="46033" rIns="92064" bIns="460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-317500" y="855663"/>
            <a:ext cx="9755188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44" y="0"/>
              </a:cxn>
              <a:cxn ang="0">
                <a:pos x="0" y="0"/>
              </a:cxn>
            </a:cxnLst>
            <a:rect l="0" t="0" r="r" b="b"/>
            <a:pathLst>
              <a:path w="6145" h="1">
                <a:moveTo>
                  <a:pt x="0" y="0"/>
                </a:moveTo>
                <a:lnTo>
                  <a:pt x="6144" y="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586538" y="6303963"/>
            <a:ext cx="21415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64" tIns="46033" rIns="92064" bIns="46033">
            <a:spAutoFit/>
          </a:bodyPr>
          <a:lstStyle/>
          <a:p>
            <a:r>
              <a:rPr lang="en-US" sz="1400" b="1">
                <a:solidFill>
                  <a:srgbClr val="0000FF"/>
                </a:solidFill>
              </a:rPr>
              <a:t>MIT Lincoln Laboratory</a:t>
            </a:r>
          </a:p>
        </p:txBody>
      </p:sp>
      <p:pic>
        <p:nvPicPr>
          <p:cNvPr id="1036" name="Picture 1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250" y="98425"/>
            <a:ext cx="5588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8" name="Freeform 14"/>
          <p:cNvSpPr>
            <a:spLocks/>
          </p:cNvSpPr>
          <p:nvPr/>
        </p:nvSpPr>
        <p:spPr bwMode="auto">
          <a:xfrm flipV="1">
            <a:off x="8763000" y="6248400"/>
            <a:ext cx="914400" cy="182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44" y="0"/>
              </a:cxn>
              <a:cxn ang="0">
                <a:pos x="0" y="0"/>
              </a:cxn>
            </a:cxnLst>
            <a:rect l="0" t="0" r="r" b="b"/>
            <a:pathLst>
              <a:path w="6145" h="1">
                <a:moveTo>
                  <a:pt x="0" y="0"/>
                </a:moveTo>
                <a:lnTo>
                  <a:pt x="6144" y="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457200" y="6400800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64" tIns="46033" rIns="92064" bIns="46033" anchor="ctr"/>
          <a:lstStyle/>
          <a:p>
            <a:pPr algn="ctr"/>
            <a:r>
              <a:rPr lang="en-US" sz="700" b="1" dirty="0" smtClean="0"/>
              <a:t>KTC </a:t>
            </a:r>
            <a:fld id="{6EB85C72-F3A7-4CAF-9675-9B45AEB95605}" type="datetime1">
              <a:rPr lang="en-US" sz="700" b="1"/>
              <a:pPr algn="ctr"/>
              <a:t>11/19/09</a:t>
            </a:fld>
            <a:endParaRPr lang="en-US" sz="700" b="1" dirty="0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 flipV="1">
            <a:off x="-304800" y="6324600"/>
            <a:ext cx="6859588" cy="1063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44" y="0"/>
              </a:cxn>
              <a:cxn ang="0">
                <a:pos x="0" y="0"/>
              </a:cxn>
            </a:cxnLst>
            <a:rect l="0" t="0" r="r" b="b"/>
            <a:pathLst>
              <a:path w="6145" h="1">
                <a:moveTo>
                  <a:pt x="0" y="0"/>
                </a:moveTo>
                <a:lnTo>
                  <a:pt x="6144" y="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 ftr="0" dt="0"/>
  <p:txStyles>
    <p:titleStyle>
      <a:lvl1pPr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25000"/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862013" indent="-341313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</a:defRPr>
      </a:lvl2pPr>
      <a:lvl3pPr marL="1204913" indent="-2286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600" b="1">
          <a:solidFill>
            <a:schemeClr val="tx1"/>
          </a:solidFill>
          <a:latin typeface="+mn-lt"/>
        </a:defRPr>
      </a:lvl3pPr>
      <a:lvl4pPr marL="1546225" indent="-119063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4pPr>
      <a:lvl5pPr marL="18288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5pPr>
      <a:lvl6pPr marL="22860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6pPr>
      <a:lvl7pPr marL="27432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7pPr>
      <a:lvl8pPr marL="32004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8pPr>
      <a:lvl9pPr marL="36576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WFS 2.0</a:t>
            </a:r>
            <a:endParaRPr lang="en-US" dirty="0"/>
          </a:p>
        </p:txBody>
      </p:sp>
      <p:sp>
        <p:nvSpPr>
          <p:cNvPr id="4110" name="Text Box 14"/>
          <p:cNvSpPr txBox="1"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Kajal </a:t>
            </a:r>
            <a:r>
              <a:rPr lang="en-US" dirty="0" smtClean="0"/>
              <a:t>Claypool, Oliver Newell</a:t>
            </a:r>
          </a:p>
          <a:p>
            <a:r>
              <a:rPr lang="en-US" sz="1800" dirty="0" smtClean="0"/>
              <a:t>19 </a:t>
            </a:r>
            <a:r>
              <a:rPr lang="en-US" sz="1800" dirty="0" smtClean="0"/>
              <a:t>Nov 2009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WFS 2.0 Highlights	(ISO Draft)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Better developed than current WFS 1.1 specification</a:t>
            </a:r>
          </a:p>
          <a:p>
            <a:endParaRPr lang="en-US" dirty="0" smtClean="0"/>
          </a:p>
          <a:p>
            <a:r>
              <a:rPr lang="en-US" dirty="0" smtClean="0"/>
              <a:t>Improved exception handling specification</a:t>
            </a:r>
          </a:p>
          <a:p>
            <a:endParaRPr lang="en-US" dirty="0" smtClean="0"/>
          </a:p>
          <a:p>
            <a:r>
              <a:rPr lang="en-US" dirty="0" smtClean="0"/>
              <a:t>Improved conformance classes and test suites for the conformance classes</a:t>
            </a:r>
          </a:p>
          <a:p>
            <a:endParaRPr lang="en-US" dirty="0" smtClean="0"/>
          </a:p>
          <a:p>
            <a:r>
              <a:rPr lang="en-US" dirty="0" smtClean="0"/>
              <a:t>Much more advanced filtering support</a:t>
            </a:r>
          </a:p>
          <a:p>
            <a:pPr lvl="1"/>
            <a:r>
              <a:rPr lang="en-US" dirty="0" smtClean="0"/>
              <a:t>(Spatial and temporal joins, stored queries)</a:t>
            </a:r>
          </a:p>
          <a:p>
            <a:endParaRPr lang="en-US" dirty="0" smtClean="0"/>
          </a:p>
          <a:p>
            <a:r>
              <a:rPr lang="en-US" dirty="0" smtClean="0"/>
              <a:t>Supports GML 3.2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WFS</a:t>
            </a:r>
            <a:r>
              <a:rPr lang="en-US" dirty="0" smtClean="0"/>
              <a:t> 2.0 Specification </a:t>
            </a:r>
            <a:r>
              <a:rPr lang="en-US" dirty="0" smtClean="0"/>
              <a:t>at a Glance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410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Defines 11 operations</a:t>
            </a:r>
          </a:p>
          <a:p>
            <a:pPr lvl="1">
              <a:spcAft>
                <a:spcPts val="600"/>
              </a:spcAft>
            </a:pPr>
            <a:r>
              <a:rPr lang="en-US" b="0" i="1" dirty="0" err="1" smtClean="0"/>
              <a:t>GetCapabilities</a:t>
            </a:r>
            <a:endParaRPr lang="en-US" b="0" i="1" dirty="0" smtClean="0"/>
          </a:p>
          <a:p>
            <a:pPr lvl="1">
              <a:spcAft>
                <a:spcPts val="600"/>
              </a:spcAft>
            </a:pPr>
            <a:r>
              <a:rPr lang="en-US" b="0" i="1" dirty="0" err="1" smtClean="0"/>
              <a:t>DescribeFeatureType</a:t>
            </a:r>
            <a:endParaRPr lang="en-US" b="0" i="1" dirty="0" smtClean="0"/>
          </a:p>
          <a:p>
            <a:pPr lvl="1">
              <a:spcAft>
                <a:spcPts val="600"/>
              </a:spcAft>
            </a:pPr>
            <a:r>
              <a:rPr lang="en-US" b="0" i="1" dirty="0" err="1" smtClean="0">
                <a:solidFill>
                  <a:srgbClr val="FF0000"/>
                </a:solidFill>
              </a:rPr>
              <a:t>GetPropertyValue</a:t>
            </a:r>
            <a:r>
              <a:rPr lang="en-US" b="0" i="1" dirty="0" smtClean="0">
                <a:solidFill>
                  <a:srgbClr val="FF0000"/>
                </a:solidFill>
              </a:rPr>
              <a:t>**</a:t>
            </a:r>
          </a:p>
          <a:p>
            <a:pPr lvl="1">
              <a:spcAft>
                <a:spcPts val="600"/>
              </a:spcAft>
            </a:pPr>
            <a:r>
              <a:rPr lang="en-US" b="0" i="1" dirty="0" err="1" smtClean="0"/>
              <a:t>GetFeature</a:t>
            </a:r>
            <a:endParaRPr lang="en-US" b="0" i="1" dirty="0" smtClean="0"/>
          </a:p>
          <a:p>
            <a:pPr lvl="1">
              <a:spcAft>
                <a:spcPts val="600"/>
              </a:spcAft>
            </a:pPr>
            <a:r>
              <a:rPr lang="en-US" b="0" i="1" dirty="0" err="1" smtClean="0">
                <a:solidFill>
                  <a:schemeClr val="accent1">
                    <a:lumMod val="75000"/>
                  </a:schemeClr>
                </a:solidFill>
              </a:rPr>
              <a:t>GetFeatureWithLock</a:t>
            </a:r>
            <a:r>
              <a:rPr lang="en-US" b="0" i="1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  <a:p>
            <a:pPr lvl="1">
              <a:spcAft>
                <a:spcPts val="600"/>
              </a:spcAft>
            </a:pPr>
            <a:r>
              <a:rPr lang="en-US" b="0" i="1" dirty="0" err="1" smtClean="0">
                <a:solidFill>
                  <a:srgbClr val="0B52FC"/>
                </a:solidFill>
              </a:rPr>
              <a:t>LockFeature</a:t>
            </a:r>
            <a:r>
              <a:rPr lang="en-US" b="0" i="1" dirty="0" smtClean="0">
                <a:solidFill>
                  <a:srgbClr val="0B52FC"/>
                </a:solidFill>
              </a:rPr>
              <a:t>*</a:t>
            </a:r>
          </a:p>
          <a:p>
            <a:pPr lvl="1">
              <a:spcAft>
                <a:spcPts val="600"/>
              </a:spcAft>
            </a:pPr>
            <a:r>
              <a:rPr lang="en-US" b="0" i="1" dirty="0" smtClean="0"/>
              <a:t>Transaction</a:t>
            </a:r>
          </a:p>
          <a:p>
            <a:pPr lvl="1">
              <a:spcAft>
                <a:spcPts val="600"/>
              </a:spcAft>
            </a:pPr>
            <a:r>
              <a:rPr lang="en-US" b="0" i="1" dirty="0" err="1" smtClean="0">
                <a:solidFill>
                  <a:srgbClr val="FF0000"/>
                </a:solidFill>
              </a:rPr>
              <a:t>CreateStoredQuery</a:t>
            </a:r>
            <a:r>
              <a:rPr lang="en-US" b="0" i="1" dirty="0" smtClean="0">
                <a:solidFill>
                  <a:srgbClr val="FF0000"/>
                </a:solidFill>
              </a:rPr>
              <a:t>**</a:t>
            </a:r>
          </a:p>
          <a:p>
            <a:pPr lvl="1">
              <a:spcAft>
                <a:spcPts val="600"/>
              </a:spcAft>
            </a:pPr>
            <a:r>
              <a:rPr lang="en-US" b="0" i="1" dirty="0" err="1" smtClean="0">
                <a:solidFill>
                  <a:srgbClr val="FF0000"/>
                </a:solidFill>
              </a:rPr>
              <a:t>DropStoredQuery</a:t>
            </a:r>
            <a:r>
              <a:rPr lang="en-US" b="0" i="1" dirty="0" smtClean="0">
                <a:solidFill>
                  <a:srgbClr val="FF0000"/>
                </a:solidFill>
              </a:rPr>
              <a:t>**</a:t>
            </a:r>
          </a:p>
          <a:p>
            <a:pPr lvl="1">
              <a:spcAft>
                <a:spcPts val="600"/>
              </a:spcAft>
            </a:pPr>
            <a:r>
              <a:rPr lang="en-US" b="0" i="1" dirty="0" err="1" smtClean="0">
                <a:solidFill>
                  <a:srgbClr val="FF0000"/>
                </a:solidFill>
              </a:rPr>
              <a:t>ListStoredQueries</a:t>
            </a:r>
            <a:r>
              <a:rPr lang="en-US" b="0" i="1" dirty="0" smtClean="0">
                <a:solidFill>
                  <a:srgbClr val="FF0000"/>
                </a:solidFill>
              </a:rPr>
              <a:t>**</a:t>
            </a:r>
          </a:p>
          <a:p>
            <a:pPr lvl="1">
              <a:spcAft>
                <a:spcPts val="600"/>
              </a:spcAft>
            </a:pPr>
            <a:r>
              <a:rPr lang="en-US" b="0" i="1" dirty="0" err="1" smtClean="0">
                <a:solidFill>
                  <a:srgbClr val="FF0000"/>
                </a:solidFill>
              </a:rPr>
              <a:t>DescribeStoredQueries</a:t>
            </a:r>
            <a:r>
              <a:rPr lang="en-US" b="0" i="1" dirty="0" smtClean="0">
                <a:solidFill>
                  <a:srgbClr val="FF0000"/>
                </a:solidFill>
              </a:rPr>
              <a:t>**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Conformance Classes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90600"/>
            <a:ext cx="7848600" cy="53149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to WFS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Positives:</a:t>
            </a:r>
          </a:p>
          <a:p>
            <a:pPr lvl="1"/>
            <a:r>
              <a:rPr lang="en-US" dirty="0" smtClean="0"/>
              <a:t>Can participate in OWS-7</a:t>
            </a:r>
          </a:p>
          <a:p>
            <a:pPr lvl="1"/>
            <a:r>
              <a:rPr lang="en-US" dirty="0" smtClean="0"/>
              <a:t>Provides a “spec” form for satisfying WFSRI requirements such as “aggregation”</a:t>
            </a:r>
          </a:p>
          <a:p>
            <a:pPr lvl="1"/>
            <a:r>
              <a:rPr lang="en-US" dirty="0" smtClean="0"/>
              <a:t>Move to GML 3.2</a:t>
            </a:r>
          </a:p>
          <a:p>
            <a:endParaRPr lang="en-US" dirty="0" smtClean="0"/>
          </a:p>
          <a:p>
            <a:r>
              <a:rPr lang="en-US" dirty="0" smtClean="0"/>
              <a:t>Negatives:</a:t>
            </a:r>
          </a:p>
          <a:p>
            <a:pPr lvl="1"/>
            <a:r>
              <a:rPr lang="en-US" dirty="0" smtClean="0"/>
              <a:t>More work </a:t>
            </a:r>
            <a:r>
              <a:rPr lang="en-US" dirty="0" err="1" smtClean="0">
                <a:sym typeface="Wingdings"/>
              </a:rPr>
              <a:t>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Still a draft – we think it is stable but there is potential for change</a:t>
            </a:r>
          </a:p>
          <a:p>
            <a:pPr lvl="1"/>
            <a:r>
              <a:rPr lang="en-US" dirty="0" smtClean="0">
                <a:sym typeface="Wingdings"/>
              </a:rPr>
              <a:t>Move to GML 3.2 – impact on service adaptor work</a:t>
            </a:r>
          </a:p>
          <a:p>
            <a:pPr lvl="1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Move to WFS 2.0 without taking on additional functionality (beyond what is in WFSRI requirements) may be a good, yet manageable option.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C-Whit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NC-White</Template>
  <TotalTime>319</TotalTime>
  <Pages>1</Pages>
  <Words>180</Words>
  <Application>Microsoft Office PowerPoint</Application>
  <PresentationFormat>On-screen Show (4:3)</PresentationFormat>
  <Paragraphs>43</Paragraphs>
  <Slides>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NC-White</vt:lpstr>
      <vt:lpstr>WFS 2.0</vt:lpstr>
      <vt:lpstr>WFS 2.0 Highlights (ISO Draft)</vt:lpstr>
      <vt:lpstr>WFS 2.0 Specification at a Glance</vt:lpstr>
      <vt:lpstr>Conformance Classes</vt:lpstr>
      <vt:lpstr>Moving to WFS 2.0</vt:lpstr>
    </vt:vector>
  </TitlesOfParts>
  <Company>Weather Sensing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Overview</dc:title>
  <dc:subject/>
  <dc:creator>claypool</dc:creator>
  <cp:keywords/>
  <dc:description/>
  <cp:lastModifiedBy>Kajal Claypool</cp:lastModifiedBy>
  <cp:revision>22</cp:revision>
  <cp:lastPrinted>2001-06-18T18:57:59Z</cp:lastPrinted>
  <dcterms:created xsi:type="dcterms:W3CDTF">2009-11-19T13:57:07Z</dcterms:created>
  <dcterms:modified xsi:type="dcterms:W3CDTF">2009-11-19T17:05:41Z</dcterms:modified>
</cp:coreProperties>
</file>