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578" r:id="rId3"/>
    <p:sldId id="550" r:id="rId4"/>
    <p:sldId id="561" r:id="rId5"/>
    <p:sldId id="555" r:id="rId6"/>
    <p:sldId id="568" r:id="rId7"/>
    <p:sldId id="579" r:id="rId8"/>
    <p:sldId id="580" r:id="rId9"/>
    <p:sldId id="581" r:id="rId10"/>
    <p:sldId id="582" r:id="rId11"/>
    <p:sldId id="583" r:id="rId12"/>
    <p:sldId id="584" r:id="rId13"/>
    <p:sldId id="571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6" roundtripDataSignature="AMtx7mgMbifmOVY3FeqCuOzxbFm6uQJJA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67EC04B-405F-4FDE-AC71-4A0FA4AA7462}">
  <a:tblStyle styleId="{867EC04B-405F-4FDE-AC71-4A0FA4AA7462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49"/>
    <p:restoredTop sz="90581"/>
  </p:normalViewPr>
  <p:slideViewPr>
    <p:cSldViewPr snapToGrid="0">
      <p:cViewPr varScale="1">
        <p:scale>
          <a:sx n="136" d="100"/>
          <a:sy n="136" d="100"/>
        </p:scale>
        <p:origin x="2040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0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6" d="100"/>
          <a:sy n="116" d="100"/>
        </p:scale>
        <p:origin x="3024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67" Type="http://schemas.openxmlformats.org/officeDocument/2006/relationships/presProps" Target="presProps.xml"/><Relationship Id="rId2" Type="http://schemas.openxmlformats.org/officeDocument/2006/relationships/slide" Target="slides/slide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66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6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afb9357305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afb9357305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gafb9357305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VADER is the new UFO</a:t>
            </a:r>
          </a:p>
        </p:txBody>
      </p:sp>
    </p:spTree>
    <p:extLst>
      <p:ext uri="{BB962C8B-B14F-4D97-AF65-F5344CB8AC3E}">
        <p14:creationId xmlns:p14="http://schemas.microsoft.com/office/powerpoint/2010/main" val="2410722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0"/>
          <p:cNvSpPr txBox="1"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60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  <a:defRPr sz="135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1200"/>
            </a:lvl9pPr>
          </a:lstStyle>
          <a:p>
            <a:endParaRPr/>
          </a:p>
        </p:txBody>
      </p:sp>
      <p:sp>
        <p:nvSpPr>
          <p:cNvPr id="14" name="Google Shape;14;p60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60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60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full image alt">
  <p:cSld name="Title slide - full image alt">
    <p:bg>
      <p:bgPr>
        <a:solidFill>
          <a:schemeClr val="lt2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5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56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56"/>
          <p:cNvSpPr txBox="1">
            <a:spLocks noGrp="1"/>
          </p:cNvSpPr>
          <p:nvPr>
            <p:ph type="body" idx="1"/>
          </p:nvPr>
        </p:nvSpPr>
        <p:spPr>
          <a:xfrm>
            <a:off x="197644" y="2348707"/>
            <a:ext cx="8437500" cy="815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  <a:defRPr>
                <a:solidFill>
                  <a:schemeClr val="lt2"/>
                </a:solidFill>
              </a:defRPr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  <a:defRPr>
                <a:solidFill>
                  <a:schemeClr val="lt2"/>
                </a:solidFill>
              </a:defRPr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>
                <a:solidFill>
                  <a:schemeClr val="lt2"/>
                </a:solidFill>
              </a:defRPr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Char char="–"/>
              <a:defRPr>
                <a:solidFill>
                  <a:schemeClr val="lt2"/>
                </a:solidFill>
              </a:defRPr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»"/>
              <a:defRPr>
                <a:solidFill>
                  <a:schemeClr val="lt2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96" name="Google Shape;96;p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307" y="54000"/>
            <a:ext cx="1803780" cy="7542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56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56"/>
          <p:cNvSpPr txBox="1">
            <a:spLocks noGrp="1"/>
          </p:cNvSpPr>
          <p:nvPr>
            <p:ph type="sldNum" idx="12"/>
          </p:nvPr>
        </p:nvSpPr>
        <p:spPr>
          <a:xfrm>
            <a:off x="8556784" y="6333134"/>
            <a:ext cx="548700" cy="52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buNone/>
              <a:defRPr sz="1300">
                <a:solidFill>
                  <a:schemeClr val="lt2"/>
                </a:solidFill>
              </a:defRPr>
            </a:lvl1pPr>
            <a:lvl2pPr lvl="1">
              <a:buNone/>
              <a:defRPr sz="1300">
                <a:solidFill>
                  <a:schemeClr val="lt2"/>
                </a:solidFill>
              </a:defRPr>
            </a:lvl2pPr>
            <a:lvl3pPr lvl="2">
              <a:buNone/>
              <a:defRPr sz="1300">
                <a:solidFill>
                  <a:schemeClr val="lt2"/>
                </a:solidFill>
              </a:defRPr>
            </a:lvl3pPr>
            <a:lvl4pPr lvl="3">
              <a:buNone/>
              <a:defRPr sz="1300">
                <a:solidFill>
                  <a:schemeClr val="lt2"/>
                </a:solidFill>
              </a:defRPr>
            </a:lvl4pPr>
            <a:lvl5pPr lvl="4">
              <a:buNone/>
              <a:defRPr sz="1300">
                <a:solidFill>
                  <a:schemeClr val="lt2"/>
                </a:solidFill>
              </a:defRPr>
            </a:lvl5pPr>
            <a:lvl6pPr lvl="5">
              <a:buNone/>
              <a:defRPr sz="1300">
                <a:solidFill>
                  <a:schemeClr val="lt2"/>
                </a:solidFill>
              </a:defRPr>
            </a:lvl6pPr>
            <a:lvl7pPr lvl="6">
              <a:buNone/>
              <a:defRPr sz="1300">
                <a:solidFill>
                  <a:schemeClr val="lt2"/>
                </a:solidFill>
              </a:defRPr>
            </a:lvl7pPr>
            <a:lvl8pPr lvl="7">
              <a:buNone/>
              <a:defRPr sz="1300">
                <a:solidFill>
                  <a:schemeClr val="lt2"/>
                </a:solidFill>
              </a:defRPr>
            </a:lvl8pPr>
            <a:lvl9pPr lvl="8">
              <a:buNone/>
              <a:defRPr sz="13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2"/>
          <p:cNvSpPr txBox="1">
            <a:spLocks noGrp="1"/>
          </p:cNvSpPr>
          <p:nvPr>
            <p:ph type="title"/>
          </p:nvPr>
        </p:nvSpPr>
        <p:spPr>
          <a:xfrm>
            <a:off x="457200" y="1009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sz="3600" b="1">
                <a:solidFill>
                  <a:schemeClr val="bg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2"/>
          <p:cNvSpPr txBox="1">
            <a:spLocks noGrp="1"/>
          </p:cNvSpPr>
          <p:nvPr>
            <p:ph type="body" idx="1"/>
          </p:nvPr>
        </p:nvSpPr>
        <p:spPr>
          <a:xfrm>
            <a:off x="307492" y="1444143"/>
            <a:ext cx="8558100" cy="50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  <a:defRPr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  <a:defRPr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–"/>
              <a:defRPr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»"/>
              <a:defRPr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2"/>
          <p:cNvSpPr txBox="1">
            <a:spLocks noGrp="1"/>
          </p:cNvSpPr>
          <p:nvPr>
            <p:ph type="sldNum" idx="12"/>
          </p:nvPr>
        </p:nvSpPr>
        <p:spPr>
          <a:xfrm>
            <a:off x="8556784" y="6333134"/>
            <a:ext cx="548700" cy="52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_OBJECTS" type="twoObj">
  <p:cSld name="TWO_OBJECT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8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body" idx="1"/>
          </p:nvPr>
        </p:nvSpPr>
        <p:spPr>
          <a:xfrm>
            <a:off x="457200" y="1600203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body" idx="2"/>
          </p:nvPr>
        </p:nvSpPr>
        <p:spPr>
          <a:xfrm>
            <a:off x="4648200" y="1600203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8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8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_OBJECTS_WITH_TEXT" type="twoTxTwoObj">
  <p:cSld name="TWO_OBJECTS_WITH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9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body" idx="1"/>
          </p:nvPr>
        </p:nvSpPr>
        <p:spPr>
          <a:xfrm>
            <a:off x="457200" y="1535115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1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5" name="Google Shape;55;p19"/>
          <p:cNvSpPr txBox="1">
            <a:spLocks noGrp="1"/>
          </p:cNvSpPr>
          <p:nvPr>
            <p:ph type="body" idx="3"/>
          </p:nvPr>
        </p:nvSpPr>
        <p:spPr>
          <a:xfrm>
            <a:off x="4645028" y="1535115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body" idx="4"/>
          </p:nvPr>
        </p:nvSpPr>
        <p:spPr>
          <a:xfrm>
            <a:off x="4645028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9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9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OBJECT_WITH_CAPTION_TEXT" type="objTx">
  <p:cSld name="OBJECT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0"/>
          <p:cNvSpPr txBox="1">
            <a:spLocks noGrp="1"/>
          </p:cNvSpPr>
          <p:nvPr>
            <p:ph type="title"/>
          </p:nvPr>
        </p:nvSpPr>
        <p:spPr>
          <a:xfrm>
            <a:off x="457202" y="273051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0"/>
          <p:cNvSpPr txBox="1">
            <a:spLocks noGrp="1"/>
          </p:cNvSpPr>
          <p:nvPr>
            <p:ph type="body" idx="1"/>
          </p:nvPr>
        </p:nvSpPr>
        <p:spPr>
          <a:xfrm>
            <a:off x="3575050" y="273054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3" name="Google Shape;63;p20"/>
          <p:cNvSpPr txBox="1">
            <a:spLocks noGrp="1"/>
          </p:cNvSpPr>
          <p:nvPr>
            <p:ph type="body" idx="2"/>
          </p:nvPr>
        </p:nvSpPr>
        <p:spPr>
          <a:xfrm>
            <a:off x="457202" y="1435103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4" name="Google Shape;64;p20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_WITH_CAPTION_TEXT" type="picTx">
  <p:cSld name="PICTURE_WITH_CAPTION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1"/>
          <p:cNvSpPr txBox="1">
            <a:spLocks noGrp="1"/>
          </p:cNvSpPr>
          <p:nvPr>
            <p:ph type="title"/>
          </p:nvPr>
        </p:nvSpPr>
        <p:spPr>
          <a:xfrm>
            <a:off x="1792288" y="4800602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body" idx="1"/>
          </p:nvPr>
        </p:nvSpPr>
        <p:spPr>
          <a:xfrm>
            <a:off x="1792288" y="5367340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_TEXT" type="vertTx">
  <p:cSld name="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body" idx="1"/>
          </p:nvPr>
        </p:nvSpPr>
        <p:spPr>
          <a:xfrm rot="5400000">
            <a:off x="2308951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2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2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_TITLE_AND_VERTICAL_TEXT" type="vertTitleAndTx">
  <p:cSld name="VERTICAL_TITLE_AND_VERTICAL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3"/>
          <p:cNvSpPr txBox="1">
            <a:spLocks noGrp="1"/>
          </p:cNvSpPr>
          <p:nvPr>
            <p:ph type="title"/>
          </p:nvPr>
        </p:nvSpPr>
        <p:spPr>
          <a:xfrm rot="5400000">
            <a:off x="4732351" y="2171689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3"/>
          <p:cNvSpPr txBox="1">
            <a:spLocks noGrp="1"/>
          </p:cNvSpPr>
          <p:nvPr>
            <p:ph type="body" idx="1"/>
          </p:nvPr>
        </p:nvSpPr>
        <p:spPr>
          <a:xfrm rot="5400000">
            <a:off x="541352" y="190490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23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3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3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2 columns thirds">
  <p:cSld name="Content - 2 columns thirds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61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61"/>
          <p:cNvSpPr txBox="1">
            <a:spLocks noGrp="1"/>
          </p:cNvSpPr>
          <p:nvPr>
            <p:ph type="body" idx="1"/>
          </p:nvPr>
        </p:nvSpPr>
        <p:spPr>
          <a:xfrm>
            <a:off x="252000" y="2064000"/>
            <a:ext cx="5670000" cy="40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  <a:defRPr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  <a:defRPr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–"/>
              <a:defRPr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»"/>
              <a:defRPr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61"/>
          <p:cNvSpPr txBox="1">
            <a:spLocks noGrp="1"/>
          </p:cNvSpPr>
          <p:nvPr>
            <p:ph type="body" idx="2"/>
          </p:nvPr>
        </p:nvSpPr>
        <p:spPr>
          <a:xfrm>
            <a:off x="6192000" y="2064000"/>
            <a:ext cx="2700000" cy="40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•"/>
              <a:defRPr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  <a:defRPr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–"/>
              <a:defRPr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»"/>
              <a:defRPr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>
            <a:endParaRPr/>
          </a:p>
        </p:txBody>
      </p:sp>
      <p:cxnSp>
        <p:nvCxnSpPr>
          <p:cNvPr id="90" name="Google Shape;90;p61"/>
          <p:cNvCxnSpPr/>
          <p:nvPr/>
        </p:nvCxnSpPr>
        <p:spPr>
          <a:xfrm>
            <a:off x="6057352" y="2064000"/>
            <a:ext cx="0" cy="408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1" name="Google Shape;91;p61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457200" y="1600203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7"/>
          <p:cNvSpPr txBox="1">
            <a:spLocks noGrp="1"/>
          </p:cNvSpPr>
          <p:nvPr>
            <p:ph type="dt" idx="10"/>
          </p:nvPr>
        </p:nvSpPr>
        <p:spPr>
          <a:xfrm>
            <a:off x="457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7"/>
          <p:cNvSpPr txBox="1">
            <a:spLocks noGrp="1"/>
          </p:cNvSpPr>
          <p:nvPr>
            <p:ph type="ftr" idx="11"/>
          </p:nvPr>
        </p:nvSpPr>
        <p:spPr>
          <a:xfrm>
            <a:off x="3124200" y="6356353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7"/>
          <p:cNvSpPr txBox="1">
            <a:spLocks noGrp="1"/>
          </p:cNvSpPr>
          <p:nvPr>
            <p:ph type="sldNum" idx="12"/>
          </p:nvPr>
        </p:nvSpPr>
        <p:spPr>
          <a:xfrm>
            <a:off x="6553200" y="6356353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afb9357305_1_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0196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afb9357305_1_0"/>
          <p:cNvSpPr/>
          <p:nvPr/>
        </p:nvSpPr>
        <p:spPr>
          <a:xfrm>
            <a:off x="1370873" y="1843092"/>
            <a:ext cx="3429000" cy="7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br>
              <a:rPr lang="en-US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6" name="Google Shape;106;gafb9357305_1_0" descr="full_disk_ahi_true_color_20150819070000 (1).jpg"/>
          <p:cNvPicPr preferRelativeResize="0"/>
          <p:nvPr/>
        </p:nvPicPr>
        <p:blipFill rotWithShape="1">
          <a:blip r:embed="rId3">
            <a:alphaModFix/>
          </a:blip>
          <a:srcRect r="37416" b="24276"/>
          <a:stretch/>
        </p:blipFill>
        <p:spPr>
          <a:xfrm>
            <a:off x="4870863" y="1692448"/>
            <a:ext cx="4291997" cy="5193148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gafb9357305_1_0"/>
          <p:cNvSpPr/>
          <p:nvPr/>
        </p:nvSpPr>
        <p:spPr>
          <a:xfrm>
            <a:off x="1140512" y="492896"/>
            <a:ext cx="900300" cy="9156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afb9357305_1_0"/>
          <p:cNvSpPr txBox="1">
            <a:spLocks noGrp="1"/>
          </p:cNvSpPr>
          <p:nvPr>
            <p:ph type="ctrTitle"/>
          </p:nvPr>
        </p:nvSpPr>
        <p:spPr>
          <a:xfrm>
            <a:off x="384931" y="2090850"/>
            <a:ext cx="5221182" cy="4090800"/>
          </a:xfrm>
          <a:prstGeom prst="rect">
            <a:avLst/>
          </a:prstGeom>
          <a:gradFill>
            <a:gsLst>
              <a:gs pos="0">
                <a:schemeClr val="dk1"/>
              </a:gs>
              <a:gs pos="6000">
                <a:schemeClr val="dk1"/>
              </a:gs>
              <a:gs pos="100000">
                <a:srgbClr val="E0E8F4">
                  <a:alpha val="0"/>
                </a:srgbClr>
              </a:gs>
            </a:gsLst>
            <a:lin ang="0" scaled="0"/>
          </a:gradFill>
          <a:ln>
            <a:noFill/>
          </a:ln>
          <a:effectLst>
            <a:outerShdw blurRad="50800" dist="50800" dir="2700000" algn="tl" rotWithShape="0">
              <a:srgbClr val="000000">
                <a:alpha val="81568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</a:pPr>
            <a:r>
              <a:rPr lang="en-US" sz="3200" b="1" dirty="0">
                <a:solidFill>
                  <a:schemeClr val="lt1"/>
                </a:solidFill>
              </a:rPr>
              <a:t>VADER Code Sprint Report</a:t>
            </a:r>
            <a:br>
              <a:rPr lang="en-US" sz="3200" b="1" dirty="0">
                <a:solidFill>
                  <a:schemeClr val="lt1"/>
                </a:solidFill>
              </a:rPr>
            </a:br>
            <a:r>
              <a:rPr lang="en-US" sz="3200" b="1" dirty="0">
                <a:solidFill>
                  <a:schemeClr val="lt1"/>
                </a:solidFill>
              </a:rPr>
              <a:t>November 7-11 2022</a:t>
            </a:r>
            <a:endParaRPr sz="3200" b="1" dirty="0">
              <a:solidFill>
                <a:schemeClr val="lt1"/>
              </a:solidFill>
            </a:endParaRPr>
          </a:p>
          <a:p>
            <a:pPr algn="l">
              <a:buClr>
                <a:schemeClr val="lt1"/>
              </a:buClr>
              <a:buSzPts val="2800"/>
            </a:pPr>
            <a:br>
              <a:rPr lang="en-US" sz="1800" b="1" dirty="0">
                <a:solidFill>
                  <a:schemeClr val="lt1"/>
                </a:solidFill>
              </a:rPr>
            </a:br>
            <a:r>
              <a:rPr lang="en-US" sz="1800" b="1" dirty="0">
                <a:solidFill>
                  <a:schemeClr val="lt1"/>
                </a:solidFill>
              </a:rPr>
              <a:t>Steve Vahl</a:t>
            </a:r>
            <a:r>
              <a:rPr lang="en-US" sz="1800" dirty="0">
                <a:solidFill>
                  <a:schemeClr val="lt1"/>
                </a:solidFill>
              </a:rPr>
              <a:t>, JCSDA</a:t>
            </a: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600" dirty="0">
                <a:solidFill>
                  <a:schemeClr val="bg1"/>
                </a:solidFill>
              </a:rPr>
            </a:br>
            <a:br>
              <a:rPr lang="en-US" sz="1600" dirty="0">
                <a:solidFill>
                  <a:schemeClr val="bg1"/>
                </a:solidFill>
              </a:rPr>
            </a:br>
            <a:br>
              <a:rPr lang="en-US" sz="1600" dirty="0">
                <a:solidFill>
                  <a:schemeClr val="bg1"/>
                </a:solidFill>
              </a:rPr>
            </a:br>
            <a:br>
              <a:rPr lang="en-US" sz="1200" dirty="0">
                <a:solidFill>
                  <a:schemeClr val="bg1"/>
                </a:solidFill>
              </a:rPr>
            </a:br>
            <a:br>
              <a:rPr lang="en-US" sz="1200" cap="all" dirty="0">
                <a:solidFill>
                  <a:schemeClr val="bg1"/>
                </a:solidFill>
              </a:rPr>
            </a:br>
            <a:br>
              <a:rPr lang="en-US" b="1" cap="all" dirty="0"/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800" dirty="0">
                <a:solidFill>
                  <a:schemeClr val="lt1"/>
                </a:solidFill>
              </a:rPr>
            </a:br>
            <a:br>
              <a:rPr lang="en-US" sz="1600" dirty="0">
                <a:solidFill>
                  <a:schemeClr val="lt1"/>
                </a:solidFill>
              </a:rPr>
            </a:br>
            <a:endParaRPr sz="1600" b="1" dirty="0">
              <a:solidFill>
                <a:srgbClr val="D6E3BC"/>
              </a:solidFill>
            </a:endParaRPr>
          </a:p>
        </p:txBody>
      </p:sp>
      <p:pic>
        <p:nvPicPr>
          <p:cNvPr id="109" name="Google Shape;109;gafb9357305_1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0180" y="-69517"/>
            <a:ext cx="6919326" cy="2160367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gafb9357305_1_0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F3BB5-891D-40CC-01A2-3FE9DB4AE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Sprint Accomplishments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04850D-BF20-8EDC-620F-7FB107FF95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2950" y="1310234"/>
            <a:ext cx="8558100" cy="5022900"/>
          </a:xfrm>
        </p:spPr>
        <p:txBody>
          <a:bodyPr/>
          <a:lstStyle/>
          <a:p>
            <a:r>
              <a:rPr lang="en-US" dirty="0"/>
              <a:t>Anna created the VADER Saber Block</a:t>
            </a:r>
          </a:p>
          <a:p>
            <a:r>
              <a:rPr lang="en-US" dirty="0"/>
              <a:t>Also developed new ways to test VADER code</a:t>
            </a:r>
          </a:p>
          <a:p>
            <a:r>
              <a:rPr lang="en-US" dirty="0"/>
              <a:t>Developed a naming standard for Recipes</a:t>
            </a:r>
          </a:p>
          <a:p>
            <a:r>
              <a:rPr lang="en-US" dirty="0"/>
              <a:t>Progress on the VADER implementation in MPAS and NEPTUNE.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A32BE8-F925-AA70-42D5-BD9FCAF356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302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F3BB5-891D-40CC-01A2-3FE9DB4AE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04850D-BF20-8EDC-620F-7FB107FF95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2950" y="1310234"/>
            <a:ext cx="8558100" cy="5022900"/>
          </a:xfrm>
        </p:spPr>
        <p:txBody>
          <a:bodyPr/>
          <a:lstStyle/>
          <a:p>
            <a:r>
              <a:rPr lang="en-US" dirty="0"/>
              <a:t>Code sprints are a journey…</a:t>
            </a:r>
          </a:p>
          <a:p>
            <a:pPr marL="25400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A32BE8-F925-AA70-42D5-BD9FCAF356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AB2557-9EEF-0900-6EEE-4B10C897C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046" y="2064470"/>
            <a:ext cx="4539006" cy="4539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326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F3BB5-891D-40CC-01A2-3FE9DB4AE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Sprint (Soft) Accomplishments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04850D-BF20-8EDC-620F-7FB107FF95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2950" y="1310234"/>
            <a:ext cx="8558100" cy="5022900"/>
          </a:xfrm>
        </p:spPr>
        <p:txBody>
          <a:bodyPr/>
          <a:lstStyle/>
          <a:p>
            <a:r>
              <a:rPr lang="en-US" dirty="0"/>
              <a:t>In a focused group, we identified and discussed important issues for “real world” use of VADER.</a:t>
            </a:r>
          </a:p>
          <a:p>
            <a:pPr lvl="1"/>
            <a:r>
              <a:rPr lang="en-US" dirty="0"/>
              <a:t>More complex Recipes</a:t>
            </a:r>
          </a:p>
          <a:p>
            <a:pPr lvl="1"/>
            <a:r>
              <a:rPr lang="en-US" dirty="0"/>
              <a:t>Multiple models</a:t>
            </a:r>
          </a:p>
          <a:p>
            <a:r>
              <a:rPr lang="en-US" dirty="0"/>
              <a:t>This would have been much more difficult outside of a sprint environment.</a:t>
            </a:r>
          </a:p>
          <a:p>
            <a:r>
              <a:rPr lang="en-US" dirty="0"/>
              <a:t>More work to do, but now the path is clearer.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A32BE8-F925-AA70-42D5-BD9FCAF356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731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750F3-214F-F8E2-1F00-8F5A6D858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B0F81B-B440-10E0-533D-DCFF312F75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5400" indent="0" algn="ctr">
              <a:buNone/>
            </a:pPr>
            <a:endParaRPr lang="en-US" dirty="0"/>
          </a:p>
          <a:p>
            <a:pPr marL="25400" indent="0" algn="ctr">
              <a:buNone/>
            </a:pPr>
            <a:endParaRPr lang="en-US" dirty="0"/>
          </a:p>
          <a:p>
            <a:pPr marL="25400" indent="0" algn="ctr">
              <a:buNone/>
            </a:pPr>
            <a:endParaRPr lang="en-US" dirty="0"/>
          </a:p>
          <a:p>
            <a:pPr marL="25400" indent="0" algn="ctr">
              <a:buNone/>
            </a:pPr>
            <a:r>
              <a:rPr lang="en-US" dirty="0"/>
              <a:t>Questions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3A86B3-1009-CD66-A90A-8440E082D30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840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8E563-54F5-0D4B-AE24-9C067EFCA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Participants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5364D7-1028-1844-ABE5-90E6BB9F2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7492" y="1444143"/>
            <a:ext cx="4104252" cy="5022900"/>
          </a:xfrm>
        </p:spPr>
        <p:txBody>
          <a:bodyPr/>
          <a:lstStyle/>
          <a:p>
            <a:r>
              <a:rPr lang="en-US" dirty="0"/>
              <a:t>Full time</a:t>
            </a:r>
          </a:p>
          <a:p>
            <a:pPr lvl="1"/>
            <a:r>
              <a:rPr lang="en-US" dirty="0"/>
              <a:t>Anna </a:t>
            </a:r>
            <a:r>
              <a:rPr lang="en-US" dirty="0" err="1"/>
              <a:t>Shlyaeva</a:t>
            </a:r>
            <a:endParaRPr lang="en-US" dirty="0"/>
          </a:p>
          <a:p>
            <a:pPr lvl="1"/>
            <a:r>
              <a:rPr lang="en-US" dirty="0"/>
              <a:t>Steve Vahl</a:t>
            </a:r>
          </a:p>
          <a:p>
            <a:pPr lvl="1"/>
            <a:r>
              <a:rPr lang="en-US" dirty="0"/>
              <a:t>Dan </a:t>
            </a:r>
            <a:r>
              <a:rPr lang="en-US" dirty="0" err="1"/>
              <a:t>Holdaway</a:t>
            </a:r>
            <a:r>
              <a:rPr lang="en-US" dirty="0"/>
              <a:t> (NASA)</a:t>
            </a:r>
          </a:p>
          <a:p>
            <a:pPr lvl="1"/>
            <a:r>
              <a:rPr lang="en-US" dirty="0"/>
              <a:t>Marek </a:t>
            </a:r>
            <a:r>
              <a:rPr lang="en-US" dirty="0" err="1"/>
              <a:t>Wlasak</a:t>
            </a:r>
            <a:r>
              <a:rPr lang="en-US" dirty="0"/>
              <a:t> (MO)</a:t>
            </a:r>
          </a:p>
          <a:p>
            <a:pPr lvl="1"/>
            <a:r>
              <a:rPr lang="en-US" dirty="0"/>
              <a:t>Stefano Migliorini (MO)</a:t>
            </a:r>
          </a:p>
          <a:p>
            <a:pPr lvl="1"/>
            <a:r>
              <a:rPr lang="en-US" dirty="0" err="1"/>
              <a:t>Yonggang</a:t>
            </a:r>
            <a:r>
              <a:rPr lang="en-US" dirty="0"/>
              <a:t> Yu (NCAR)</a:t>
            </a:r>
          </a:p>
          <a:p>
            <a:pPr lvl="1"/>
            <a:r>
              <a:rPr lang="en-US" dirty="0"/>
              <a:t>Sarah King (NRL)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6AF3B-DE27-3240-A895-507A840A111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6490D87C-BAF8-64A3-4FFD-58D007CC99C1}"/>
              </a:ext>
            </a:extLst>
          </p:cNvPr>
          <p:cNvSpPr txBox="1">
            <a:spLocks/>
          </p:cNvSpPr>
          <p:nvPr/>
        </p:nvSpPr>
        <p:spPr>
          <a:xfrm>
            <a:off x="4732258" y="1444143"/>
            <a:ext cx="4104252" cy="50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dirty="0"/>
              <a:t>Part time</a:t>
            </a:r>
          </a:p>
          <a:p>
            <a:pPr lvl="1"/>
            <a:r>
              <a:rPr lang="en-US" dirty="0"/>
              <a:t>Yannick </a:t>
            </a:r>
            <a:r>
              <a:rPr lang="en-US" dirty="0" err="1"/>
              <a:t>Tremolet</a:t>
            </a:r>
            <a:endParaRPr lang="en-US" dirty="0"/>
          </a:p>
          <a:p>
            <a:pPr lvl="1"/>
            <a:r>
              <a:rPr lang="en-US" dirty="0"/>
              <a:t>Francois Hebert</a:t>
            </a:r>
          </a:p>
          <a:p>
            <a:pPr lvl="1"/>
            <a:r>
              <a:rPr lang="en-US" dirty="0"/>
              <a:t>Greg Thompson</a:t>
            </a:r>
          </a:p>
        </p:txBody>
      </p:sp>
    </p:spTree>
    <p:extLst>
      <p:ext uri="{BB962C8B-B14F-4D97-AF65-F5344CB8AC3E}">
        <p14:creationId xmlns:p14="http://schemas.microsoft.com/office/powerpoint/2010/main" val="266530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2B7DA-8D68-8F4E-A547-49A4B2201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 VADER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125056-125E-D84B-82A0-3BC6D8E515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is VADER?</a:t>
            </a:r>
          </a:p>
          <a:p>
            <a:pPr lvl="1"/>
            <a:r>
              <a:rPr lang="en-US" b="1" dirty="0" err="1"/>
              <a:t>VAriable</a:t>
            </a:r>
            <a:r>
              <a:rPr lang="en-US" b="1" dirty="0"/>
              <a:t> </a:t>
            </a:r>
            <a:r>
              <a:rPr lang="en-US" b="1" dirty="0" err="1"/>
              <a:t>DErivation</a:t>
            </a:r>
            <a:r>
              <a:rPr lang="en-US" b="1" dirty="0"/>
              <a:t> Repository</a:t>
            </a:r>
          </a:p>
          <a:p>
            <a:pPr lvl="1"/>
            <a:r>
              <a:rPr lang="en-US" dirty="0"/>
              <a:t>VADER is a new repository that implements variable changes in a model-agnostic way, so that all models can use them.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83F646-F5BA-6A43-9998-2D04C3AF7FB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12512D-2FD9-259B-EC9C-6BC27B28EE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2324" y="3919181"/>
            <a:ext cx="4839283" cy="2547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998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9266A-91EC-92E5-9F36-EE6F1F819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Vader design metaphor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8F267F-1A13-35E2-6D65-4B5E8F4D33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397358" y="1481735"/>
            <a:ext cx="4150208" cy="3461232"/>
          </a:xfrm>
        </p:spPr>
        <p:txBody>
          <a:bodyPr anchor="ctr"/>
          <a:lstStyle/>
          <a:p>
            <a:pPr marL="25400" indent="0" algn="ctr">
              <a:buNone/>
            </a:pPr>
            <a:r>
              <a:rPr lang="en-US" dirty="0"/>
              <a:t>How does VADER work?</a:t>
            </a:r>
          </a:p>
          <a:p>
            <a:pPr marL="25400" indent="0" algn="ctr">
              <a:buNone/>
            </a:pPr>
            <a:endParaRPr lang="en-US" dirty="0"/>
          </a:p>
          <a:p>
            <a:pPr marL="25400" indent="0" algn="ctr">
              <a:buNone/>
            </a:pPr>
            <a:r>
              <a:rPr lang="en-US" dirty="0"/>
              <a:t>Peeking into the kitchen…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EEC3EB-C71D-2E01-8855-D51FA17E801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D8E1A6-2644-24A0-0F1D-FE0395555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6433" y="1153093"/>
            <a:ext cx="4849610" cy="565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145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8E563-54F5-0D4B-AE24-9C067EFCA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VADER design metaphor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5364D7-1028-1844-ABE5-90E6BB9F27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VADER code uses a recipe/cookbook metaphor.</a:t>
            </a:r>
          </a:p>
          <a:p>
            <a:r>
              <a:rPr lang="en-US" dirty="0"/>
              <a:t>Has “Recipes” to produce individual variables. </a:t>
            </a:r>
          </a:p>
          <a:p>
            <a:r>
              <a:rPr lang="en-US" dirty="0"/>
              <a:t>Recipes provide a list of their required “ingredients” (input variables).</a:t>
            </a:r>
          </a:p>
          <a:p>
            <a:r>
              <a:rPr lang="en-US" dirty="0"/>
              <a:t>Recipes are put in a “cookbook” that defines which recipes are attempted and in what order.</a:t>
            </a:r>
          </a:p>
          <a:p>
            <a:r>
              <a:rPr lang="en-US" dirty="0"/>
              <a:t>VADER has a default cookbook, but (in coming functionality) it can be configured by the caller.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6AF3B-DE27-3240-A895-507A840A111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088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70883-2FB5-7706-03E6-256B677AE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 for the sprint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45041A-9426-3B02-8A6C-11587AA8F6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5400" indent="0">
              <a:buNone/>
            </a:pPr>
            <a:r>
              <a:rPr lang="en-US" dirty="0"/>
              <a:t>Our (metaphorical) goal for the Sprint…take VADER from childhood to adolescence.</a:t>
            </a:r>
          </a:p>
          <a:p>
            <a:pPr marL="254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31B671-60FA-BA5F-EDA0-3AA804C5522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07789F-674C-1D26-D39A-F7ED9D9F9B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625922"/>
            <a:ext cx="3305795" cy="18595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223D1C-DDA4-2B84-647E-D4986BD69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1" y="4123463"/>
            <a:ext cx="3312851" cy="2209671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3B81DCF8-3E0A-69BA-0C2F-814E74066385}"/>
              </a:ext>
            </a:extLst>
          </p:cNvPr>
          <p:cNvSpPr/>
          <p:nvPr/>
        </p:nvSpPr>
        <p:spPr>
          <a:xfrm rot="1762010">
            <a:off x="3833099" y="4299123"/>
            <a:ext cx="1240268" cy="7434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187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F3BB5-891D-40CC-01A2-3FE9DB4AE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Starting point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04850D-BF20-8EDC-620F-7FB107FF95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2950" y="1310234"/>
            <a:ext cx="8558100" cy="5022900"/>
          </a:xfrm>
        </p:spPr>
        <p:txBody>
          <a:bodyPr/>
          <a:lstStyle/>
          <a:p>
            <a:r>
              <a:rPr lang="en-US" dirty="0"/>
              <a:t>At the beginning of the sprint:</a:t>
            </a:r>
          </a:p>
          <a:p>
            <a:pPr lvl="1"/>
            <a:r>
              <a:rPr lang="en-US" dirty="0"/>
              <a:t>Calls to VADER only implemented in FV3-JEDI</a:t>
            </a:r>
          </a:p>
          <a:p>
            <a:pPr lvl="1"/>
            <a:r>
              <a:rPr lang="en-US" dirty="0"/>
              <a:t>Only two fully implemented Recipes</a:t>
            </a:r>
          </a:p>
          <a:p>
            <a:pPr lvl="1"/>
            <a:r>
              <a:rPr lang="en-US" dirty="0"/>
              <a:t>These Recipes were the simplest I could find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A32BE8-F925-AA70-42D5-BD9FCAF356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752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F3BB5-891D-40CC-01A2-3FE9DB4AE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Sprint (Actual) Goals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04850D-BF20-8EDC-620F-7FB107FF95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2950" y="1310234"/>
            <a:ext cx="8558100" cy="5022900"/>
          </a:xfrm>
        </p:spPr>
        <p:txBody>
          <a:bodyPr/>
          <a:lstStyle/>
          <a:p>
            <a:r>
              <a:rPr lang="en-US" dirty="0"/>
              <a:t>Implement VADER calls into more model interfaces (MPAS and NEPTUNE)</a:t>
            </a:r>
          </a:p>
          <a:p>
            <a:r>
              <a:rPr lang="en-US" dirty="0"/>
              <a:t>Implement many more Recipes</a:t>
            </a:r>
          </a:p>
          <a:p>
            <a:r>
              <a:rPr lang="en-US" dirty="0"/>
              <a:t>Implement a VADER SABER block</a:t>
            </a:r>
          </a:p>
          <a:p>
            <a:r>
              <a:rPr lang="en-US" dirty="0"/>
              <a:t>Implement at least one Recipe shared between models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A32BE8-F925-AA70-42D5-BD9FCAF356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28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F3BB5-891D-40CC-01A2-3FE9DB4AE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Sprint Accomplishments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04850D-BF20-8EDC-620F-7FB107FF95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2950" y="1310234"/>
            <a:ext cx="8558100" cy="5022900"/>
          </a:xfrm>
        </p:spPr>
        <p:txBody>
          <a:bodyPr/>
          <a:lstStyle/>
          <a:p>
            <a:r>
              <a:rPr lang="en-US" dirty="0"/>
              <a:t>Implemented many Recipes:</a:t>
            </a:r>
          </a:p>
          <a:p>
            <a:pPr lvl="1"/>
            <a:r>
              <a:rPr lang="en-US" dirty="0"/>
              <a:t>Dan implemented Recipes for all the pressure variable changes in FV3. Once fully into VADER, an entire Fortran module of these changes can be deleted from FV3-JEDI.</a:t>
            </a:r>
          </a:p>
          <a:p>
            <a:pPr lvl="1"/>
            <a:r>
              <a:rPr lang="en-US" dirty="0"/>
              <a:t>Marek and Stefano created Recipes for </a:t>
            </a:r>
            <a:r>
              <a:rPr lang="en-US" dirty="0" err="1"/>
              <a:t>LFRic</a:t>
            </a:r>
            <a:r>
              <a:rPr lang="en-US" dirty="0"/>
              <a:t> Lite.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A32BE8-F925-AA70-42D5-BD9FCAF356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196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34469</TotalTime>
  <Words>431</Words>
  <Application>Microsoft Macintosh PowerPoint</Application>
  <PresentationFormat>On-screen Show (4:3)</PresentationFormat>
  <Paragraphs>79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VADER Code Sprint Report November 7-11 2022  Steve Vahl, JCSDA                 </vt:lpstr>
      <vt:lpstr>Participants</vt:lpstr>
      <vt:lpstr>Recall VADER</vt:lpstr>
      <vt:lpstr>Vader design metaphor</vt:lpstr>
      <vt:lpstr>VADER design metaphor</vt:lpstr>
      <vt:lpstr>Goal for the sprint</vt:lpstr>
      <vt:lpstr>Starting point</vt:lpstr>
      <vt:lpstr>Sprint (Actual) Goals</vt:lpstr>
      <vt:lpstr>Sprint Accomplishments</vt:lpstr>
      <vt:lpstr>Sprint Accomplishments</vt:lpstr>
      <vt:lpstr>Summary</vt:lpstr>
      <vt:lpstr>Sprint (Soft) Accomplishments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and Validation of JEDI Unified Forward Operator  Hui Shao, JCSDA huishao@ucar.edu     18th JCSDA Technical Review Meeting and Science Workshop  JUNE 7 - 11, 2021  HELD VIRTUALLY         </dc:title>
  <cp:lastModifiedBy>Steven Vahl</cp:lastModifiedBy>
  <cp:revision>156</cp:revision>
  <dcterms:modified xsi:type="dcterms:W3CDTF">2022-11-17T00:37:07Z</dcterms:modified>
</cp:coreProperties>
</file>