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112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4DD2"/>
    <a:srgbClr val="A44FE6"/>
    <a:srgbClr val="863EBE"/>
    <a:srgbClr val="EF8D21"/>
    <a:srgbClr val="79B747"/>
    <a:srgbClr val="834087"/>
    <a:srgbClr val="3BA6DD"/>
    <a:srgbClr val="90B737"/>
    <a:srgbClr val="DBDBDB"/>
    <a:srgbClr val="CD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75"/>
    <p:restoredTop sz="96327"/>
  </p:normalViewPr>
  <p:slideViewPr>
    <p:cSldViewPr snapToGrid="0" snapToObjects="1">
      <p:cViewPr varScale="1">
        <p:scale>
          <a:sx n="123" d="100"/>
          <a:sy n="123" d="100"/>
        </p:scale>
        <p:origin x="92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DBE87B-38EC-5F42-B4DC-C4A057027F4C}" type="datetimeFigureOut">
              <a:rPr lang="en-US" smtClean="0"/>
              <a:t>6/23/23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EC583-F4B1-834B-9486-C22126F4F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03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E7E6E6">
                    <a:lumMod val="10000"/>
                  </a:srgbClr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- Counts, h(x), QC and final </a:t>
            </a:r>
            <a:r>
              <a:rPr lang="en-US" dirty="0" err="1">
                <a:solidFill>
                  <a:srgbClr val="E7E6E6">
                    <a:lumMod val="10000"/>
                  </a:srgbClr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obs</a:t>
            </a:r>
            <a:r>
              <a:rPr lang="en-US" dirty="0">
                <a:solidFill>
                  <a:srgbClr val="E7E6E6">
                    <a:lumMod val="10000"/>
                  </a:srgbClr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 errors match GSI when same (GSI) </a:t>
            </a:r>
            <a:r>
              <a:rPr lang="en-US" dirty="0" err="1">
                <a:solidFill>
                  <a:srgbClr val="E7E6E6">
                    <a:lumMod val="10000"/>
                  </a:srgbClr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geovals</a:t>
            </a:r>
            <a:r>
              <a:rPr lang="en-US" dirty="0">
                <a:solidFill>
                  <a:srgbClr val="E7E6E6">
                    <a:lumMod val="10000"/>
                  </a:srgbClr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 used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BEC583-F4B1-834B-9486-C22126F4F1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1373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6791" y="185231"/>
            <a:ext cx="9298623" cy="113428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D9902-02F0-7B4C-9A04-511C20D8578A}" type="datetime1">
              <a:rPr lang="en-US" smtClean="0"/>
              <a:t>6/23/23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D1E3-1DAE-664E-B350-75CA63E753F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96791" y="1490663"/>
            <a:ext cx="11598415" cy="4594225"/>
          </a:xfrm>
        </p:spPr>
        <p:txBody>
          <a:bodyPr>
            <a:noAutofit/>
          </a:bodyPr>
          <a:lstStyle>
            <a:lvl1pPr algn="l">
              <a:defRPr/>
            </a:lvl1pPr>
          </a:lstStyle>
          <a:p>
            <a:pPr lvl="0"/>
            <a:r>
              <a:rPr lang="en-US" dirty="0"/>
              <a:t>Click to edit text.</a:t>
            </a:r>
          </a:p>
        </p:txBody>
      </p:sp>
    </p:spTree>
    <p:extLst>
      <p:ext uri="{BB962C8B-B14F-4D97-AF65-F5344CB8AC3E}">
        <p14:creationId xmlns:p14="http://schemas.microsoft.com/office/powerpoint/2010/main" val="705006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8D1E3-1DAE-664E-B350-75CA63E753F0}" type="slidenum">
              <a:rPr lang="en-US" smtClean="0"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12503B0-BC1B-304F-AF94-6D785DD8C1EC}" type="datetime1">
              <a:rPr lang="en-US" smtClean="0"/>
              <a:t>6/23/23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77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A303-B3D1-CE45-881B-E967F6B5E180}" type="datetime1">
              <a:rPr lang="en-US" smtClean="0"/>
              <a:t>6/23/23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D1E3-1DAE-664E-B350-75CA63E75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35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and Sub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ctr" anchorCtr="0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30DF-D327-684A-AB70-798918AA30FC}" type="datetime1">
              <a:rPr lang="en-US" smtClean="0"/>
              <a:t>6/23/23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34178" y="6445501"/>
            <a:ext cx="529730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D1E3-1DAE-664E-B350-75CA63E75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118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Text and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490140"/>
            <a:ext cx="10515600" cy="4602163"/>
          </a:xfrm>
        </p:spPr>
        <p:txBody>
          <a:bodyPr/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0A398-E9D8-2D42-8AE5-C9719CED678D}" type="datetime1">
              <a:rPr lang="en-US" smtClean="0"/>
              <a:t>6/23/23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D1E3-1DAE-664E-B350-75CA63E75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461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423151" y="733778"/>
            <a:ext cx="3932237" cy="1134533"/>
          </a:xfrm>
        </p:spPr>
        <p:txBody>
          <a:bodyPr anchor="t" anchorCtr="0">
            <a:normAutofit/>
          </a:bodyPr>
          <a:lstStyle>
            <a:lvl1pPr algn="l">
              <a:defRPr sz="20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75919" y="733778"/>
            <a:ext cx="6172200" cy="51352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Image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423151" y="1952978"/>
            <a:ext cx="3932237" cy="3916010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text.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1823A-6841-BE45-A849-381DA8A58010}" type="datetime1">
              <a:rPr lang="en-US" smtClean="0"/>
              <a:t>6/23/23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D1E3-1DAE-664E-B350-75CA63E75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740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text.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</a:t>
            </a:r>
            <a:r>
              <a:rPr lang="en-US"/>
              <a:t>text.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4B6BC-C3C2-8048-A860-2615BCCC6297}" type="datetime1">
              <a:rPr lang="en-US" smtClean="0"/>
              <a:t>6/23/23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D1E3-1DAE-664E-B350-75CA63E75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84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2000">
              <a:schemeClr val="accent3">
                <a:lumMod val="0"/>
                <a:lumOff val="100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ame Side Corner Rectangle 14">
            <a:extLst>
              <a:ext uri="{FF2B5EF4-FFF2-40B4-BE49-F238E27FC236}">
                <a16:creationId xmlns:a16="http://schemas.microsoft.com/office/drawing/2014/main" id="{1C8F4B49-F8B7-7949-9C28-BF428A8465A9}"/>
              </a:ext>
            </a:extLst>
          </p:cNvPr>
          <p:cNvSpPr/>
          <p:nvPr userDrawn="1"/>
        </p:nvSpPr>
        <p:spPr>
          <a:xfrm flipV="1">
            <a:off x="12327008" y="310556"/>
            <a:ext cx="2923160" cy="688745"/>
          </a:xfrm>
          <a:prstGeom prst="round2SameRect">
            <a:avLst>
              <a:gd name="adj1" fmla="val 29744"/>
              <a:gd name="adj2" fmla="val 0"/>
            </a:avLst>
          </a:prstGeom>
          <a:solidFill>
            <a:srgbClr val="DBDBDB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id="{C1A24936-C200-1F4F-A086-CF0CE45ABAB3}"/>
              </a:ext>
            </a:extLst>
          </p:cNvPr>
          <p:cNvSpPr/>
          <p:nvPr userDrawn="1"/>
        </p:nvSpPr>
        <p:spPr>
          <a:xfrm>
            <a:off x="254147" y="6388893"/>
            <a:ext cx="11683705" cy="469107"/>
          </a:xfrm>
          <a:prstGeom prst="round2SameRect">
            <a:avLst>
              <a:gd name="adj1" fmla="val 29744"/>
              <a:gd name="adj2" fmla="val 0"/>
            </a:avLst>
          </a:prstGeom>
          <a:solidFill>
            <a:srgbClr val="DBDBDB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6792" y="187841"/>
            <a:ext cx="9204790" cy="115487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6791" y="1490140"/>
            <a:ext cx="11598418" cy="46021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1680022" y="6460333"/>
            <a:ext cx="2581079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800" b="1" i="0" dirty="0">
                <a:solidFill>
                  <a:srgbClr val="1C75BC"/>
                </a:solidFill>
                <a:ea typeface="Arial Regular" charset="0"/>
              </a:rPr>
              <a:t>Global Modeling</a:t>
            </a:r>
            <a:r>
              <a:rPr lang="en-US" sz="800" b="1" i="0" baseline="0" dirty="0">
                <a:solidFill>
                  <a:srgbClr val="1C75BC"/>
                </a:solidFill>
                <a:ea typeface="Arial Regular" charset="0"/>
              </a:rPr>
              <a:t> </a:t>
            </a:r>
            <a:r>
              <a:rPr lang="en-US" sz="800" b="1" i="0" dirty="0">
                <a:solidFill>
                  <a:srgbClr val="1C75BC"/>
                </a:solidFill>
                <a:ea typeface="Arial Regular" charset="0"/>
              </a:rPr>
              <a:t>and</a:t>
            </a:r>
            <a:r>
              <a:rPr lang="en-US" sz="800" b="1" i="0" baseline="0" dirty="0">
                <a:solidFill>
                  <a:srgbClr val="1C75BC"/>
                </a:solidFill>
                <a:ea typeface="Arial Regular" charset="0"/>
              </a:rPr>
              <a:t> </a:t>
            </a:r>
            <a:r>
              <a:rPr lang="en-US" sz="800" b="1" i="0" dirty="0">
                <a:solidFill>
                  <a:srgbClr val="1C75BC"/>
                </a:solidFill>
                <a:ea typeface="Arial Regular" charset="0"/>
              </a:rPr>
              <a:t>Assimilation Office</a:t>
            </a:r>
          </a:p>
          <a:p>
            <a: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0" i="0" dirty="0" err="1">
                <a:solidFill>
                  <a:srgbClr val="1C75BC"/>
                </a:solidFill>
                <a:ea typeface="Arial Regular" charset="0"/>
              </a:rPr>
              <a:t>gmao.gsfc.nasa.gov</a:t>
            </a:r>
            <a:endParaRPr lang="en-US" sz="800" b="0" i="0" dirty="0">
              <a:solidFill>
                <a:srgbClr val="1C75BC"/>
              </a:solidFill>
              <a:ea typeface="Arial Regular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5962" y="6009417"/>
            <a:ext cx="567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BDB8D1E3-1DAE-664E-B350-75CA63E753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94674" y="6009417"/>
            <a:ext cx="12248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BAB246CE-96D9-CC48-AA05-7F26EB840D48}" type="datetime1">
              <a:rPr lang="en-US" smtClean="0"/>
              <a:t>6/23/23</a:t>
            </a:fld>
            <a:endParaRPr lang="en-US"/>
          </a:p>
        </p:txBody>
      </p:sp>
      <p:pic>
        <p:nvPicPr>
          <p:cNvPr id="13" name="Picture 25" descr="NASA insigniaCMYK"/>
          <p:cNvPicPr preferRelativeResize="0"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8542" y="97427"/>
            <a:ext cx="575446" cy="481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BED0B9B-9887-9A47-94D6-3EAAF7742079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244428" y="6460333"/>
            <a:ext cx="1521837" cy="3228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F36E619-8AEE-C94F-B790-5BC7501047F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469634" y="6470272"/>
            <a:ext cx="1120627" cy="28647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B67A393-44F6-A443-A176-FD799F4F7164}"/>
              </a:ext>
            </a:extLst>
          </p:cNvPr>
          <p:cNvSpPr txBox="1"/>
          <p:nvPr userDrawn="1"/>
        </p:nvSpPr>
        <p:spPr>
          <a:xfrm>
            <a:off x="9797143" y="172057"/>
            <a:ext cx="14072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900">
                <a:solidFill>
                  <a:schemeClr val="bg2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National Aeronautics and</a:t>
            </a:r>
          </a:p>
          <a:p>
            <a:pPr algn="r"/>
            <a:r>
              <a:rPr lang="en-US" sz="900">
                <a:solidFill>
                  <a:schemeClr val="bg2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Space Administration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A82477E-2E5A-EF42-9B2F-9E1BB2260986}"/>
              </a:ext>
            </a:extLst>
          </p:cNvPr>
          <p:cNvCxnSpPr>
            <a:cxnSpLocks/>
          </p:cNvCxnSpPr>
          <p:nvPr userDrawn="1"/>
        </p:nvCxnSpPr>
        <p:spPr>
          <a:xfrm>
            <a:off x="11344545" y="100958"/>
            <a:ext cx="0" cy="481693"/>
          </a:xfrm>
          <a:prstGeom prst="line">
            <a:avLst/>
          </a:prstGeom>
          <a:ln w="6350">
            <a:solidFill>
              <a:schemeClr val="bg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5515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8" r:id="rId2"/>
    <p:sldLayoutId id="2147483655" r:id="rId3"/>
    <p:sldLayoutId id="2147483649" r:id="rId4"/>
    <p:sldLayoutId id="2147483650" r:id="rId5"/>
    <p:sldLayoutId id="2147483657" r:id="rId6"/>
    <p:sldLayoutId id="2147483652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rgbClr val="90B737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rgbClr val="000000"/>
          </a:solidFill>
          <a:latin typeface="+mn-lt"/>
          <a:ea typeface="+mn-ea"/>
          <a:cs typeface="+mn-cs"/>
        </a:defRPr>
      </a:lvl1pPr>
      <a:lvl2pPr marL="274320" indent="-194310" algn="ctr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51510" indent="-194310" algn="ctr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91590" indent="-194310" algn="ctr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34490" indent="-171450" algn="ctr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33F32-C731-0DDF-7DBF-3C5D87D3D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B8D1E3-1DAE-664E-B350-75CA63E753F0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8506DE-2B6A-77EE-005E-D572468D8744}"/>
              </a:ext>
            </a:extLst>
          </p:cNvPr>
          <p:cNvSpPr txBox="1"/>
          <p:nvPr/>
        </p:nvSpPr>
        <p:spPr>
          <a:xfrm>
            <a:off x="307306" y="293214"/>
            <a:ext cx="9498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90B73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GMAO JEDI transition update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90B737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2573AD-2FD8-7203-6E75-A4167B25DEAF}"/>
              </a:ext>
            </a:extLst>
          </p:cNvPr>
          <p:cNvSpPr txBox="1"/>
          <p:nvPr/>
        </p:nvSpPr>
        <p:spPr>
          <a:xfrm>
            <a:off x="1073232" y="1330808"/>
            <a:ext cx="9909959" cy="4162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Observing system configuration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Preparation of remaining PRs for completed observing system</a:t>
            </a:r>
            <a:endParaRPr lang="en-US" dirty="0">
              <a:solidFill>
                <a:srgbClr val="E7E6E6">
                  <a:lumMod val="1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Transitioning validated observing system configuration to Swell for retesting, and to cycled system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lt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lt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Background error model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srgbClr val="E7E6E6">
                    <a:lumMod val="10000"/>
                  </a:srgbClr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P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reparing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 to cycle with hybrid 3D-Var (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GEOSadas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 + Swell)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Yannick working with </a:t>
            </a:r>
            <a:r>
              <a:rPr lang="en-US" dirty="0">
                <a:solidFill>
                  <a:srgbClr val="E7E6E6">
                    <a:lumMod val="10000"/>
                  </a:srgbClr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GMAO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to resolve issue with 4D-EnVar </a:t>
            </a:r>
            <a:r>
              <a:rPr lang="en-US" dirty="0">
                <a:solidFill>
                  <a:srgbClr val="E7E6E6">
                    <a:lumMod val="10000"/>
                  </a:srgbClr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cost function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lt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lt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lt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E7E6E6">
                  <a:lumMod val="10000"/>
                </a:srgbClr>
              </a:solidFill>
              <a:latin typeface="Calibri" panose="020F0502020204030204" pitchFamily="34" charset="0"/>
              <a:ea typeface="+mn-lt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lt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Next up: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Correlated observation error for hyperspectral IR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VarBC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 for radiance and aircraft temp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7945E8-B422-A4D4-43B6-9AECCFDD7758}"/>
              </a:ext>
            </a:extLst>
          </p:cNvPr>
          <p:cNvSpPr txBox="1"/>
          <p:nvPr/>
        </p:nvSpPr>
        <p:spPr>
          <a:xfrm>
            <a:off x="400822" y="740701"/>
            <a:ext cx="2244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E7E6E6">
                    <a:lumMod val="1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June 2023</a:t>
            </a:r>
          </a:p>
        </p:txBody>
      </p:sp>
    </p:spTree>
    <p:extLst>
      <p:ext uri="{BB962C8B-B14F-4D97-AF65-F5344CB8AC3E}">
        <p14:creationId xmlns:p14="http://schemas.microsoft.com/office/powerpoint/2010/main" val="1607183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FFFFFF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34281</TotalTime>
  <Words>95</Words>
  <Application>Microsoft Macintosh PowerPoint</Application>
  <PresentationFormat>Widescreen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Sterling Spangler</dc:creator>
  <cp:lastModifiedBy>Gelaro, Ronald (GSFC-6101)</cp:lastModifiedBy>
  <cp:revision>339</cp:revision>
  <dcterms:created xsi:type="dcterms:W3CDTF">2017-09-25T14:06:05Z</dcterms:created>
  <dcterms:modified xsi:type="dcterms:W3CDTF">2023-06-23T15:59:09Z</dcterms:modified>
</cp:coreProperties>
</file>