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06" autoAdjust="0"/>
  </p:normalViewPr>
  <p:slideViewPr>
    <p:cSldViewPr>
      <p:cViewPr>
        <p:scale>
          <a:sx n="100" d="100"/>
          <a:sy n="100" d="100"/>
        </p:scale>
        <p:origin x="-102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D44AA-1BB8-47E9-89A8-4BDCC2BE024D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3E7E3-52DB-43F0-BBA0-92C9A88E4F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2500 words for BAMS inbox, article 4500 </a:t>
            </a:r>
            <a:r>
              <a:rPr lang="en-US" dirty="0" err="1" smtClean="0"/>
              <a:t>avg</a:t>
            </a:r>
            <a:r>
              <a:rPr lang="en-US" dirty="0" smtClean="0"/>
              <a:t> (limit 7500)</a:t>
            </a:r>
          </a:p>
          <a:p>
            <a:r>
              <a:rPr lang="en-US" dirty="0" smtClean="0"/>
              <a:t>Discuss with editor in proposal stage with editors – abstract 250 words or less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3E7E3-52DB-43F0-BBA0-92C9A88E4FD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Transition between intro and section A :</a:t>
            </a:r>
            <a:r>
              <a:rPr lang="en-US" baseline="0" dirty="0" smtClean="0"/>
              <a:t> </a:t>
            </a:r>
            <a:r>
              <a:rPr lang="en-US" dirty="0" smtClean="0"/>
              <a:t>Give</a:t>
            </a:r>
            <a:r>
              <a:rPr lang="en-US" baseline="0" dirty="0" smtClean="0"/>
              <a:t> context JFF, who we are, when we met, etc.</a:t>
            </a:r>
          </a:p>
          <a:p>
            <a:r>
              <a:rPr lang="en-US" baseline="0" dirty="0" smtClean="0"/>
              <a:t>Can talk about generation issues – paradigm shift, job market, etc (article in Chronicle of Higher </a:t>
            </a:r>
            <a:r>
              <a:rPr lang="en-US" baseline="0" dirty="0" err="1" smtClean="0"/>
              <a:t>ed</a:t>
            </a:r>
            <a:r>
              <a:rPr lang="en-US" baseline="0" dirty="0" smtClean="0"/>
              <a:t> on tenure track positions dying, job ads in Eos looking for ID people)</a:t>
            </a:r>
          </a:p>
          <a:p>
            <a:r>
              <a:rPr lang="en-US" baseline="0" dirty="0" smtClean="0"/>
              <a:t>Not only is the physical landscape changing but so is the intellectual and job landscapes changing…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3E7E3-52DB-43F0-BBA0-92C9A88E4F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Sarah</a:t>
            </a:r>
            <a:r>
              <a:rPr lang="en-US" baseline="0" dirty="0" smtClean="0"/>
              <a:t> T. and Jen A. work on conceptual diagram for I.</a:t>
            </a:r>
          </a:p>
          <a:p>
            <a:r>
              <a:rPr lang="en-US" baseline="0" dirty="0" smtClean="0"/>
              <a:t>http://openclimate.org/about/</a:t>
            </a:r>
          </a:p>
          <a:p>
            <a:r>
              <a:rPr lang="en-US" baseline="0" dirty="0" smtClean="0"/>
              <a:t>16 sections</a:t>
            </a:r>
          </a:p>
          <a:p>
            <a:r>
              <a:rPr lang="en-US" baseline="0" dirty="0" smtClean="0"/>
              <a:t>16 paragraphs at approx 150 words each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3E7E3-52DB-43F0-BBA0-92C9A88E4F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can be bulleted and other</a:t>
            </a:r>
            <a:r>
              <a:rPr lang="en-US" baseline="0" dirty="0" smtClean="0"/>
              <a:t> expanded?</a:t>
            </a:r>
            <a:endParaRPr lang="en-US" dirty="0" smtClean="0"/>
          </a:p>
          <a:p>
            <a:r>
              <a:rPr lang="en-US" dirty="0" smtClean="0"/>
              <a:t>Openclimate.org – images, about mitigation (Andy)</a:t>
            </a:r>
          </a:p>
          <a:p>
            <a:r>
              <a:rPr lang="en-US" dirty="0" smtClean="0"/>
              <a:t>Andrew – in literature fail-safe design in water for robustness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3E7E3-52DB-43F0-BBA0-92C9A88E4FD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bullet lists where possible/appropriate</a:t>
            </a:r>
            <a:r>
              <a:rPr lang="en-US" baseline="0" dirty="0" smtClean="0"/>
              <a:t> to save on words</a:t>
            </a:r>
          </a:p>
          <a:p>
            <a:endParaRPr lang="en-US" baseline="0" dirty="0" smtClean="0"/>
          </a:p>
          <a:p>
            <a:r>
              <a:rPr lang="en-US" baseline="0" dirty="0" smtClean="0"/>
              <a:t>How to use citations in the article versus referring to another site with a list of citations to show that we know what the F we are talking about….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further reading section… [see previous BAMS articles </a:t>
            </a:r>
            <a:r>
              <a:rPr lang="en-US" baseline="0" smtClean="0"/>
              <a:t>on wiki]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3E7E3-52DB-43F0-BBA0-92C9A88E4FD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F5185-46A0-4452-91CC-077616906C13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CBEBE-649F-4A75-80E7-673C880F2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sections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Why is interdisciplinary water-climate-society adaptation research so critical?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What are the scientific frontiers/directions needed to address the problem?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What is needed to achieve those frontiers and bridge disciplines?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 (</a:t>
            </a:r>
            <a:r>
              <a:rPr lang="en-US" dirty="0" smtClean="0"/>
              <a:t>pre-section A</a:t>
            </a:r>
            <a:r>
              <a:rPr lang="en-US" dirty="0" smtClean="0"/>
              <a:t>) –Andrew S. and Jason, Sarah T (a paragraph)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Climate </a:t>
            </a:r>
            <a:r>
              <a:rPr lang="en-US" dirty="0" smtClean="0"/>
              <a:t>change is </a:t>
            </a:r>
            <a:r>
              <a:rPr lang="en-US" dirty="0" smtClean="0"/>
              <a:t>happening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Urgency</a:t>
            </a:r>
            <a:r>
              <a:rPr lang="en-US" dirty="0" smtClean="0"/>
              <a:t> of climate-water issue</a:t>
            </a:r>
          </a:p>
          <a:p>
            <a:pPr lvl="1"/>
            <a:r>
              <a:rPr lang="en-US" dirty="0" smtClean="0"/>
              <a:t>Pop growth, rate of change, water resources (Steffen et al 2004, in WRR Wagener et al 2010)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goal is to  build resilience through providing better science and assessment for adaptation to climate change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fontScale="47500" lnSpcReduction="20000"/>
          </a:bodyPr>
          <a:lstStyle/>
          <a:p>
            <a:pPr lvl="1"/>
            <a:endParaRPr lang="en-US" dirty="0" smtClean="0"/>
          </a:p>
          <a:p>
            <a:r>
              <a:rPr lang="en-US" b="1" dirty="0" smtClean="0"/>
              <a:t>I.	Complexity</a:t>
            </a:r>
            <a:r>
              <a:rPr lang="en-US" dirty="0" smtClean="0"/>
              <a:t> of water-climate-society problems requires ID (Sarah </a:t>
            </a:r>
            <a:r>
              <a:rPr lang="en-US" dirty="0" smtClean="0"/>
              <a:t>T.– </a:t>
            </a:r>
            <a:r>
              <a:rPr lang="en-US" dirty="0" smtClean="0"/>
              <a:t>help to bridge intro </a:t>
            </a:r>
            <a:r>
              <a:rPr lang="en-US" dirty="0" smtClean="0"/>
              <a:t>above with </a:t>
            </a:r>
            <a:r>
              <a:rPr lang="en-US" dirty="0" smtClean="0"/>
              <a:t>A(I))</a:t>
            </a:r>
          </a:p>
          <a:p>
            <a:pPr lvl="1"/>
            <a:r>
              <a:rPr lang="en-US" dirty="0" smtClean="0"/>
              <a:t>Water/hydrology connects climate and society, is the </a:t>
            </a:r>
            <a:r>
              <a:rPr lang="en-US" b="1" dirty="0" smtClean="0"/>
              <a:t>nexus/</a:t>
            </a:r>
            <a:r>
              <a:rPr lang="en-US" dirty="0" smtClean="0"/>
              <a:t>junction/delivery system/provisioning service</a:t>
            </a:r>
          </a:p>
          <a:p>
            <a:pPr lvl="1"/>
            <a:r>
              <a:rPr lang="en-US" dirty="0" smtClean="0"/>
              <a:t>Water critical to all human and natural systems</a:t>
            </a:r>
            <a:r>
              <a:rPr lang="en-US" b="1" dirty="0" smtClean="0"/>
              <a:t>, essentially every system affected (IF)</a:t>
            </a:r>
          </a:p>
          <a:p>
            <a:pPr lvl="2"/>
            <a:r>
              <a:rPr lang="en-US" dirty="0" smtClean="0"/>
              <a:t>Energy</a:t>
            </a:r>
          </a:p>
          <a:p>
            <a:pPr lvl="2"/>
            <a:r>
              <a:rPr lang="en-US" dirty="0" smtClean="0"/>
              <a:t>Ecosystem</a:t>
            </a:r>
          </a:p>
          <a:p>
            <a:pPr lvl="2"/>
            <a:r>
              <a:rPr lang="en-US" dirty="0" smtClean="0"/>
              <a:t>Food</a:t>
            </a:r>
          </a:p>
          <a:p>
            <a:pPr lvl="2"/>
            <a:r>
              <a:rPr lang="en-US" dirty="0" smtClean="0"/>
              <a:t>Security</a:t>
            </a:r>
          </a:p>
          <a:p>
            <a:pPr lvl="2"/>
            <a:r>
              <a:rPr lang="en-US" dirty="0" smtClean="0"/>
              <a:t>health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II.	Applied to basic spectrum (LISA D) – we don’t hate you basic science, we love you!</a:t>
            </a:r>
          </a:p>
          <a:p>
            <a:endParaRPr lang="en-US" b="1" dirty="0" smtClean="0"/>
          </a:p>
          <a:p>
            <a:r>
              <a:rPr lang="en-US" b="1" dirty="0" smtClean="0"/>
              <a:t>III.	Adaptation is about decision making (define, including </a:t>
            </a:r>
            <a:r>
              <a:rPr lang="en-US" b="1" dirty="0" smtClean="0"/>
              <a:t>Vulnerability, </a:t>
            </a:r>
            <a:r>
              <a:rPr lang="en-US" b="1" dirty="0" smtClean="0"/>
              <a:t>and </a:t>
            </a:r>
            <a:r>
              <a:rPr lang="en-US" b="1" dirty="0" smtClean="0"/>
              <a:t>Adaptive capacity) </a:t>
            </a:r>
            <a:r>
              <a:rPr lang="en-US" b="1" dirty="0" smtClean="0"/>
              <a:t>(Shannon)</a:t>
            </a:r>
          </a:p>
          <a:p>
            <a:endParaRPr lang="en-US" b="1" dirty="0" smtClean="0"/>
          </a:p>
          <a:p>
            <a:pPr lvl="1"/>
            <a:r>
              <a:rPr lang="en-US" b="1" dirty="0" smtClean="0"/>
              <a:t>Adaptation shortcomings (Jennifer A)</a:t>
            </a:r>
          </a:p>
          <a:p>
            <a:pPr lvl="1"/>
            <a:r>
              <a:rPr lang="en-US" dirty="0" smtClean="0"/>
              <a:t>Physical, </a:t>
            </a:r>
            <a:r>
              <a:rPr lang="en-US" dirty="0" smtClean="0"/>
              <a:t>climate variability  </a:t>
            </a:r>
            <a:r>
              <a:rPr lang="en-US" dirty="0" smtClean="0"/>
              <a:t>past, current </a:t>
            </a:r>
            <a:r>
              <a:rPr lang="en-US" dirty="0" smtClean="0"/>
              <a:t>Adaptation, Adaptive Capacity, Vulnerability, </a:t>
            </a:r>
            <a:r>
              <a:rPr lang="en-US" dirty="0" smtClean="0"/>
              <a:t>projections of future climate, scenarios for action, evaluate those options, how to affect change at all scales…(8 things - AS)</a:t>
            </a:r>
          </a:p>
          <a:p>
            <a:pPr lvl="1">
              <a:buNone/>
            </a:pP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IV. 	</a:t>
            </a:r>
            <a:r>
              <a:rPr lang="en-US" b="1" dirty="0" smtClean="0"/>
              <a:t>Requires a </a:t>
            </a:r>
            <a:r>
              <a:rPr lang="en-US" b="1" dirty="0" smtClean="0"/>
              <a:t>Bigger </a:t>
            </a:r>
            <a:r>
              <a:rPr lang="en-US" b="1" dirty="0" smtClean="0"/>
              <a:t>toolbox (Jason)</a:t>
            </a:r>
          </a:p>
          <a:p>
            <a:pPr lvl="2"/>
            <a:r>
              <a:rPr lang="en-US" b="1" dirty="0" smtClean="0"/>
              <a:t>For solving </a:t>
            </a:r>
            <a:r>
              <a:rPr lang="en-US" b="1" dirty="0" smtClean="0"/>
              <a:t>problems </a:t>
            </a:r>
            <a:r>
              <a:rPr lang="en-US" b="1" dirty="0" smtClean="0"/>
              <a:t>that disciplines can’t solve individually</a:t>
            </a:r>
          </a:p>
          <a:p>
            <a:pPr lvl="1">
              <a:buNone/>
            </a:pPr>
            <a:r>
              <a:rPr lang="en-US" b="1" dirty="0" smtClean="0"/>
              <a:t>		 – </a:t>
            </a:r>
            <a:r>
              <a:rPr lang="en-US" dirty="0" smtClean="0"/>
              <a:t>disciplines mutually informing</a:t>
            </a:r>
          </a:p>
          <a:p>
            <a:pPr lvl="1">
              <a:buNone/>
            </a:pPr>
            <a:r>
              <a:rPr lang="en-US" dirty="0" smtClean="0"/>
              <a:t>		-  in the end will improve the science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16563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I. Adaptation/mitigation mainstreaming (heather, </a:t>
            </a:r>
            <a:r>
              <a:rPr lang="en-US" dirty="0" err="1" smtClean="0"/>
              <a:t>shannon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II. Scales of analysis synced with scales of </a:t>
            </a:r>
            <a:r>
              <a:rPr lang="en-US" dirty="0" smtClean="0"/>
              <a:t>Decision making </a:t>
            </a:r>
            <a:r>
              <a:rPr lang="en-US" dirty="0" smtClean="0"/>
              <a:t>(Derek, Ian)</a:t>
            </a:r>
          </a:p>
          <a:p>
            <a:pPr lvl="1"/>
            <a:r>
              <a:rPr lang="en-US" dirty="0" smtClean="0"/>
              <a:t>Tools and methods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III. Exploring new model frameworks (Stephanie, Jen, Andy)</a:t>
            </a:r>
          </a:p>
          <a:p>
            <a:pPr lvl="1"/>
            <a:r>
              <a:rPr lang="en-US" dirty="0" smtClean="0"/>
              <a:t>Earth system models fully integrated with human dimensions/adaptation feedbacks (Ben, Ian)</a:t>
            </a:r>
          </a:p>
          <a:p>
            <a:pPr lvl="1"/>
            <a:r>
              <a:rPr lang="en-US" dirty="0" smtClean="0"/>
              <a:t>Acknowledge IAM but what we mean that is beyond that</a:t>
            </a:r>
          </a:p>
          <a:p>
            <a:pPr lvl="1"/>
            <a:r>
              <a:rPr lang="en-US" dirty="0" smtClean="0"/>
              <a:t>Climate models -&gt; earth system models</a:t>
            </a:r>
          </a:p>
          <a:p>
            <a:pPr lvl="1"/>
            <a:r>
              <a:rPr lang="en-US" dirty="0" smtClean="0"/>
              <a:t>Nested scales – e.g., how do local adaptations affect global change – leads into…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IV.  Non-</a:t>
            </a:r>
            <a:r>
              <a:rPr lang="en-US" dirty="0" err="1" smtClean="0"/>
              <a:t>stationarity</a:t>
            </a:r>
            <a:r>
              <a:rPr lang="en-US" dirty="0" smtClean="0"/>
              <a:t> methods </a:t>
            </a:r>
            <a:r>
              <a:rPr lang="en-US" dirty="0" smtClean="0"/>
              <a:t>developed </a:t>
            </a:r>
            <a:r>
              <a:rPr lang="en-US" dirty="0" smtClean="0"/>
              <a:t>across disciplines (Andrew, Ian)</a:t>
            </a:r>
          </a:p>
          <a:p>
            <a:pPr lvl="1"/>
            <a:r>
              <a:rPr lang="en-US" dirty="0" smtClean="0"/>
              <a:t>E.g., </a:t>
            </a:r>
            <a:r>
              <a:rPr lang="en-US" dirty="0" err="1" smtClean="0"/>
              <a:t>australia</a:t>
            </a:r>
            <a:r>
              <a:rPr lang="en-US" dirty="0" smtClean="0"/>
              <a:t>? Structure of water rights from fixed volume to percent of flow (IAN)</a:t>
            </a:r>
          </a:p>
          <a:p>
            <a:endParaRPr lang="en-US" dirty="0" smtClean="0"/>
          </a:p>
          <a:p>
            <a:r>
              <a:rPr lang="en-US" dirty="0" smtClean="0"/>
              <a:t>V. Understanding institutional and individual factors that shape adaptation/how people make decisions – integrating better in </a:t>
            </a:r>
            <a:r>
              <a:rPr lang="en-US" dirty="0" smtClean="0"/>
              <a:t>Climate-Water-Society field </a:t>
            </a:r>
            <a:r>
              <a:rPr lang="en-US" dirty="0" smtClean="0"/>
              <a:t>(Sarah O.)</a:t>
            </a:r>
          </a:p>
          <a:p>
            <a:pPr lvl="1"/>
            <a:r>
              <a:rPr lang="en-US" dirty="0" smtClean="0"/>
              <a:t>Mental models (</a:t>
            </a:r>
            <a:r>
              <a:rPr lang="en-US" dirty="0" err="1" smtClean="0"/>
              <a:t>Shazeen</a:t>
            </a:r>
            <a:r>
              <a:rPr lang="en-US" dirty="0" smtClean="0"/>
              <a:t>, Ian, Jason), heather</a:t>
            </a:r>
          </a:p>
          <a:p>
            <a:pPr lvl="1"/>
            <a:r>
              <a:rPr lang="en-US" dirty="0" smtClean="0"/>
              <a:t>Risk perception (</a:t>
            </a:r>
            <a:r>
              <a:rPr lang="en-US" dirty="0" err="1" smtClean="0"/>
              <a:t>Shazeen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VI. Evaluation – how do we know we are affecting better decisions, reaching our objectives?</a:t>
            </a:r>
          </a:p>
          <a:p>
            <a:pPr lvl="1"/>
            <a:r>
              <a:rPr lang="en-US" dirty="0" smtClean="0"/>
              <a:t>Performance Indicators – how do you assess assessments?</a:t>
            </a:r>
          </a:p>
          <a:p>
            <a:pPr lvl="1"/>
            <a:r>
              <a:rPr lang="en-US" dirty="0" smtClean="0"/>
              <a:t>Usable science  - e.g., RISA (Lisa, and Mary, Christine, Andy)</a:t>
            </a:r>
          </a:p>
          <a:p>
            <a:pPr lvl="1"/>
            <a:r>
              <a:rPr lang="en-US" dirty="0" smtClean="0"/>
              <a:t>Longitudinal studies, monitoring necessary to gauge adaptation effectiveness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(Tanya, Sarah 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Intro to this section – Why are we still talking about this, not all new what we say here, what will it take to break the inertia and move forward? We recommend….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I. Meta-methodologies/common language/framework </a:t>
            </a:r>
            <a:r>
              <a:rPr lang="en-US" dirty="0" smtClean="0"/>
              <a:t>developed </a:t>
            </a:r>
            <a:r>
              <a:rPr lang="en-US" dirty="0" smtClean="0"/>
              <a:t>in teams (heather)</a:t>
            </a:r>
          </a:p>
          <a:p>
            <a:pPr lvl="1"/>
            <a:r>
              <a:rPr lang="en-US" dirty="0" smtClean="0"/>
              <a:t>Products, the last mile of making usable science</a:t>
            </a:r>
          </a:p>
          <a:p>
            <a:pPr lvl="1"/>
            <a:r>
              <a:rPr lang="en-US" dirty="0" smtClean="0"/>
              <a:t>Build in the assessment/evaluation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II. Education, training, etc. (IGERT, WAS*IS, etc)  </a:t>
            </a:r>
            <a:r>
              <a:rPr lang="en-US" dirty="0" smtClean="0"/>
              <a:t>T</a:t>
            </a:r>
            <a:r>
              <a:rPr lang="en-US" dirty="0" smtClean="0"/>
              <a:t>anya</a:t>
            </a:r>
            <a:r>
              <a:rPr lang="en-US" dirty="0" smtClean="0"/>
              <a:t>, Heather</a:t>
            </a:r>
          </a:p>
          <a:p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III. Expand collaborations with other orgs (boundary orgs, nonprofits – e.g., ISET, SEI – list from </a:t>
            </a:r>
            <a:r>
              <a:rPr lang="en-US" dirty="0" smtClean="0"/>
              <a:t>Sarah O./Heather </a:t>
            </a:r>
            <a:r>
              <a:rPr lang="en-US" dirty="0" smtClean="0"/>
              <a:t>of </a:t>
            </a:r>
            <a:r>
              <a:rPr lang="en-US" dirty="0" err="1" smtClean="0"/>
              <a:t>e.g.s</a:t>
            </a:r>
            <a:r>
              <a:rPr lang="en-US" dirty="0" smtClean="0"/>
              <a:t> (Derek)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IV. Institutional reform/paradigm shifting (universities, publishing, funding)</a:t>
            </a:r>
          </a:p>
          <a:p>
            <a:pPr lvl="1"/>
            <a:r>
              <a:rPr lang="en-US" dirty="0" smtClean="0"/>
              <a:t>Journals</a:t>
            </a:r>
          </a:p>
          <a:p>
            <a:pPr lvl="1"/>
            <a:r>
              <a:rPr lang="en-US" dirty="0" smtClean="0"/>
              <a:t>Rewards/promotion systems (one E.g., NCAR ISP)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V. Conclusion:</a:t>
            </a:r>
          </a:p>
          <a:p>
            <a:pPr lvl="1">
              <a:buNone/>
            </a:pPr>
            <a:r>
              <a:rPr lang="en-US" dirty="0" smtClean="0"/>
              <a:t>Iterative end-to-end research and extending beyond, not just w/ potential users but between scientists (Christine)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679</Words>
  <Application>Microsoft Office PowerPoint</Application>
  <PresentationFormat>On-screen Show (4:3)</PresentationFormat>
  <Paragraphs>103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Paper sections</vt:lpstr>
      <vt:lpstr>Intro (pre-section A) –Andrew S. and Jason, Sarah T (a paragraph)</vt:lpstr>
      <vt:lpstr>A</vt:lpstr>
      <vt:lpstr>B</vt:lpstr>
      <vt:lpstr>C (Tanya, Sarah T.)</vt:lpstr>
    </vt:vector>
  </TitlesOfParts>
  <Company>NCAR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ncar-guest</dc:creator>
  <cp:lastModifiedBy>smcneele</cp:lastModifiedBy>
  <cp:revision>63</cp:revision>
  <dcterms:created xsi:type="dcterms:W3CDTF">2010-07-14T19:21:55Z</dcterms:created>
  <dcterms:modified xsi:type="dcterms:W3CDTF">2010-07-20T18:48:40Z</dcterms:modified>
</cp:coreProperties>
</file>